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7"/>
  </p:notesMasterIdLst>
  <p:sldIdLst>
    <p:sldId id="257" r:id="rId2"/>
    <p:sldId id="258" r:id="rId3"/>
    <p:sldId id="452" r:id="rId4"/>
    <p:sldId id="450" r:id="rId5"/>
    <p:sldId id="449" r:id="rId6"/>
    <p:sldId id="533" r:id="rId7"/>
    <p:sldId id="534" r:id="rId8"/>
    <p:sldId id="535" r:id="rId9"/>
    <p:sldId id="536" r:id="rId10"/>
    <p:sldId id="448" r:id="rId11"/>
    <p:sldId id="388" r:id="rId12"/>
    <p:sldId id="355" r:id="rId13"/>
    <p:sldId id="454" r:id="rId14"/>
    <p:sldId id="527" r:id="rId15"/>
    <p:sldId id="263" r:id="rId16"/>
    <p:sldId id="456" r:id="rId17"/>
    <p:sldId id="519" r:id="rId18"/>
    <p:sldId id="520" r:id="rId19"/>
    <p:sldId id="521" r:id="rId20"/>
    <p:sldId id="522" r:id="rId21"/>
    <p:sldId id="523" r:id="rId22"/>
    <p:sldId id="524" r:id="rId23"/>
    <p:sldId id="518" r:id="rId24"/>
    <p:sldId id="548" r:id="rId25"/>
    <p:sldId id="526" r:id="rId26"/>
    <p:sldId id="462" r:id="rId27"/>
    <p:sldId id="461" r:id="rId28"/>
    <p:sldId id="463" r:id="rId29"/>
    <p:sldId id="385" r:id="rId30"/>
    <p:sldId id="321" r:id="rId31"/>
    <p:sldId id="543" r:id="rId32"/>
    <p:sldId id="465" r:id="rId33"/>
    <p:sldId id="467" r:id="rId34"/>
    <p:sldId id="549" r:id="rId35"/>
    <p:sldId id="477" r:id="rId36"/>
    <p:sldId id="478" r:id="rId37"/>
    <p:sldId id="481" r:id="rId38"/>
    <p:sldId id="479" r:id="rId39"/>
    <p:sldId id="482" r:id="rId40"/>
    <p:sldId id="483" r:id="rId41"/>
    <p:sldId id="550" r:id="rId42"/>
    <p:sldId id="486" r:id="rId43"/>
    <p:sldId id="297" r:id="rId44"/>
    <p:sldId id="276" r:id="rId45"/>
    <p:sldId id="485" r:id="rId46"/>
    <p:sldId id="300" r:id="rId47"/>
    <p:sldId id="301" r:id="rId48"/>
    <p:sldId id="487" r:id="rId49"/>
    <p:sldId id="551" r:id="rId50"/>
    <p:sldId id="264" r:id="rId51"/>
    <p:sldId id="308" r:id="rId52"/>
    <p:sldId id="563" r:id="rId53"/>
    <p:sldId id="565" r:id="rId54"/>
    <p:sldId id="566" r:id="rId55"/>
    <p:sldId id="567" r:id="rId56"/>
    <p:sldId id="309" r:id="rId57"/>
    <p:sldId id="298" r:id="rId58"/>
    <p:sldId id="568" r:id="rId59"/>
    <p:sldId id="552" r:id="rId60"/>
    <p:sldId id="327" r:id="rId61"/>
    <p:sldId id="497" r:id="rId62"/>
    <p:sldId id="530" r:id="rId63"/>
    <p:sldId id="493" r:id="rId64"/>
    <p:sldId id="494" r:id="rId65"/>
    <p:sldId id="495" r:id="rId66"/>
    <p:sldId id="562" r:id="rId67"/>
    <p:sldId id="553" r:id="rId68"/>
    <p:sldId id="545" r:id="rId69"/>
    <p:sldId id="537" r:id="rId70"/>
    <p:sldId id="538" r:id="rId71"/>
    <p:sldId id="539" r:id="rId72"/>
    <p:sldId id="554" r:id="rId73"/>
    <p:sldId id="500" r:id="rId74"/>
    <p:sldId id="501" r:id="rId75"/>
    <p:sldId id="503" r:id="rId76"/>
    <p:sldId id="540" r:id="rId77"/>
    <p:sldId id="502" r:id="rId78"/>
    <p:sldId id="504" r:id="rId79"/>
    <p:sldId id="541" r:id="rId80"/>
    <p:sldId id="505" r:id="rId81"/>
    <p:sldId id="508" r:id="rId82"/>
    <p:sldId id="511" r:id="rId83"/>
    <p:sldId id="506" r:id="rId84"/>
    <p:sldId id="507" r:id="rId85"/>
    <p:sldId id="555" r:id="rId86"/>
    <p:sldId id="512" r:id="rId87"/>
    <p:sldId id="513" r:id="rId88"/>
    <p:sldId id="514" r:id="rId89"/>
    <p:sldId id="556" r:id="rId90"/>
    <p:sldId id="517" r:id="rId91"/>
    <p:sldId id="531" r:id="rId92"/>
    <p:sldId id="532" r:id="rId93"/>
    <p:sldId id="346" r:id="rId94"/>
    <p:sldId id="256" r:id="rId95"/>
    <p:sldId id="561"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 Csider" initials="BC" lastIdx="1" clrIdx="0">
    <p:extLst>
      <p:ext uri="{19B8F6BF-5375-455C-9EA6-DF929625EA0E}">
        <p15:presenceInfo xmlns:p15="http://schemas.microsoft.com/office/powerpoint/2012/main" userId="2cf743759000de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B"/>
    <a:srgbClr val="EF8D4B"/>
    <a:srgbClr val="002855"/>
    <a:srgbClr val="00B5E2"/>
    <a:srgbClr val="772583"/>
    <a:srgbClr val="7578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46" autoAdjust="0"/>
    <p:restoredTop sz="94541" autoAdjust="0"/>
  </p:normalViewPr>
  <p:slideViewPr>
    <p:cSldViewPr snapToGrid="0" snapToObjects="1">
      <p:cViewPr varScale="1">
        <p:scale>
          <a:sx n="119" d="100"/>
          <a:sy n="119" d="100"/>
        </p:scale>
        <p:origin x="1064" y="19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6" d="100"/>
          <a:sy n="66" d="100"/>
        </p:scale>
        <p:origin x="3134" y="4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E36AEB-4D2A-CD4D-B7B4-195315B9ACE3}" type="datetimeFigureOut">
              <a:rPr lang="en-US" smtClean="0"/>
              <a:t>10/5/21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8E2541-5EEB-9243-8CCB-8310DC2421AD}" type="slidenum">
              <a:rPr lang="en-US" smtClean="0"/>
              <a:t>‹#›</a:t>
            </a:fld>
            <a:endParaRPr lang="en-US"/>
          </a:p>
        </p:txBody>
      </p:sp>
    </p:spTree>
    <p:extLst>
      <p:ext uri="{BB962C8B-B14F-4D97-AF65-F5344CB8AC3E}">
        <p14:creationId xmlns:p14="http://schemas.microsoft.com/office/powerpoint/2010/main" val="960260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ieee.org/communities/societies/about-technical-councils.html#CSC041" TargetMode="External"/><Relationship Id="rId3" Type="http://schemas.openxmlformats.org/officeDocument/2006/relationships/hyperlink" Target="https://www.ieee.org/communities/societies/about-technical-councils.html#BIO046" TargetMode="External"/><Relationship Id="rId7" Type="http://schemas.openxmlformats.org/officeDocument/2006/relationships/hyperlink" Target="https://www.ieee.org/communities/societies/about-technical-councils.html#SEN039"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ieee.org/communities/societies/about-technical-councils.html#RFID741" TargetMode="External"/><Relationship Id="rId5" Type="http://schemas.openxmlformats.org/officeDocument/2006/relationships/hyperlink" Target="https://www.ieee.org/communities/societies/about-technical-councils.html#NANO042" TargetMode="External"/><Relationship Id="rId4" Type="http://schemas.openxmlformats.org/officeDocument/2006/relationships/hyperlink" Target="https://www.ieee.org/communities/societies/about-technical-councils.html#CEDA044" TargetMode="External"/><Relationship Id="rId9" Type="http://schemas.openxmlformats.org/officeDocument/2006/relationships/hyperlink" Target="https://www.ieee.org/communities/societies/about-technical-councils.html#SYS045"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tandards.ieee.org/about/sasb/index.html"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tandards.ieee.org/about/sasb/revcom/index.html"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techethics@ieee.or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E2541-5EEB-9243-8CCB-8310DC2421AD}" type="slidenum">
              <a:rPr lang="en-US" smtClean="0"/>
              <a:t>2</a:t>
            </a:fld>
            <a:endParaRPr lang="en-US" dirty="0"/>
          </a:p>
        </p:txBody>
      </p:sp>
    </p:spTree>
    <p:extLst>
      <p:ext uri="{BB962C8B-B14F-4D97-AF65-F5344CB8AC3E}">
        <p14:creationId xmlns:p14="http://schemas.microsoft.com/office/powerpoint/2010/main" val="1357553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E2541-5EEB-9243-8CCB-8310DC2421AD}" type="slidenum">
              <a:rPr lang="en-US" smtClean="0"/>
              <a:t>14</a:t>
            </a:fld>
            <a:endParaRPr lang="en-US"/>
          </a:p>
        </p:txBody>
      </p:sp>
    </p:spTree>
    <p:extLst>
      <p:ext uri="{BB962C8B-B14F-4D97-AF65-F5344CB8AC3E}">
        <p14:creationId xmlns:p14="http://schemas.microsoft.com/office/powerpoint/2010/main" val="2533819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IEEE is GLOBAL!!</a:t>
            </a:r>
          </a:p>
          <a:p>
            <a:endParaRPr lang="en-US" dirty="0"/>
          </a:p>
          <a:p>
            <a:r>
              <a:rPr lang="en-US" dirty="0"/>
              <a:t>Our members live in:</a:t>
            </a:r>
          </a:p>
          <a:p>
            <a:r>
              <a:rPr lang="en-US" dirty="0"/>
              <a:t>United</a:t>
            </a:r>
            <a:r>
              <a:rPr lang="en-US" baseline="0" dirty="0"/>
              <a:t> States</a:t>
            </a:r>
          </a:p>
          <a:p>
            <a:r>
              <a:rPr lang="en-US" dirty="0"/>
              <a:t>India</a:t>
            </a:r>
          </a:p>
          <a:p>
            <a:r>
              <a:rPr lang="en-US" dirty="0"/>
              <a:t>China</a:t>
            </a:r>
          </a:p>
          <a:p>
            <a:r>
              <a:rPr lang="en-US" dirty="0"/>
              <a:t>Pacific</a:t>
            </a:r>
            <a:r>
              <a:rPr lang="en-US" baseline="0" dirty="0"/>
              <a:t> Rim</a:t>
            </a:r>
          </a:p>
          <a:p>
            <a:r>
              <a:rPr lang="en-US" baseline="0" dirty="0"/>
              <a:t>Europe </a:t>
            </a:r>
          </a:p>
          <a:p>
            <a:r>
              <a:rPr lang="en-US" baseline="0" dirty="0"/>
              <a:t>Middle East</a:t>
            </a:r>
          </a:p>
          <a:p>
            <a:r>
              <a:rPr lang="en-US" baseline="0" dirty="0"/>
              <a:t>Africa</a:t>
            </a:r>
          </a:p>
          <a:p>
            <a:r>
              <a:rPr lang="en-US" baseline="0" dirty="0"/>
              <a:t>Canada</a:t>
            </a:r>
          </a:p>
          <a:p>
            <a:r>
              <a:rPr lang="en-US" baseline="0" dirty="0"/>
              <a:t>Latin America</a:t>
            </a:r>
          </a:p>
          <a:p>
            <a:endParaRPr lang="en-US" baseline="0" dirty="0"/>
          </a:p>
          <a:p>
            <a:r>
              <a:rPr lang="en-US" dirty="0"/>
              <a:t>As I mentioned</a:t>
            </a:r>
            <a:r>
              <a:rPr lang="en-US" baseline="0" dirty="0"/>
              <a:t> before, there are </a:t>
            </a:r>
            <a:r>
              <a:rPr lang="en-US" dirty="0"/>
              <a:t>431,000+ worldwide IEEE members in 160+ countries.</a:t>
            </a:r>
            <a:r>
              <a:rPr lang="en-US" baseline="0" dirty="0"/>
              <a:t> </a:t>
            </a:r>
          </a:p>
          <a:p>
            <a:endParaRPr lang="en-US" dirty="0"/>
          </a:p>
          <a:p>
            <a:r>
              <a:rPr lang="en-US" dirty="0"/>
              <a:t>IEEE Offices:</a:t>
            </a:r>
          </a:p>
          <a:p>
            <a:r>
              <a:rPr lang="en-US" dirty="0"/>
              <a:t>Corporate Headquarters – New York City, USA</a:t>
            </a:r>
          </a:p>
          <a:p>
            <a:r>
              <a:rPr lang="en-US" dirty="0"/>
              <a:t>Operations Centers – Piscataway, NJ, USA</a:t>
            </a:r>
          </a:p>
          <a:p>
            <a:r>
              <a:rPr lang="en-US" dirty="0"/>
              <a:t>IEEE-USA – Washington, DC, USA</a:t>
            </a:r>
          </a:p>
          <a:p>
            <a:r>
              <a:rPr lang="en-US" dirty="0"/>
              <a:t>IEEE Computer Society – Los Alamitos, CA, USA </a:t>
            </a:r>
          </a:p>
          <a:p>
            <a:endParaRPr lang="en-US" dirty="0"/>
          </a:p>
          <a:p>
            <a:r>
              <a:rPr lang="en-US" dirty="0"/>
              <a:t>IEEE, Inc. Tax Registration, Brussels, Belgium </a:t>
            </a:r>
          </a:p>
          <a:p>
            <a:r>
              <a:rPr lang="en-US" dirty="0"/>
              <a:t>Global IEEE Institute for Engineers, India, Bangalore India </a:t>
            </a:r>
          </a:p>
          <a:p>
            <a:r>
              <a:rPr lang="en-US" dirty="0"/>
              <a:t>IEEE, Inc. Representative Office, Beijing, China</a:t>
            </a:r>
          </a:p>
          <a:p>
            <a:r>
              <a:rPr lang="en-US" dirty="0"/>
              <a:t>IEEE Beijing Office Extension in Shenzhen, Shenzhen, China </a:t>
            </a:r>
          </a:p>
          <a:p>
            <a:r>
              <a:rPr lang="en-US" dirty="0"/>
              <a:t>IEEE Tax Registration, Tokyo, Japan </a:t>
            </a:r>
          </a:p>
          <a:p>
            <a:r>
              <a:rPr lang="en-US" dirty="0"/>
              <a:t>IEEE Asia-Pacific Limited, Singapore </a:t>
            </a:r>
          </a:p>
          <a:p>
            <a:endParaRPr lang="en-US" dirty="0"/>
          </a:p>
          <a:p>
            <a:r>
              <a:rPr lang="en-US" dirty="0"/>
              <a:t>IEEE global presence: </a:t>
            </a:r>
          </a:p>
          <a:p>
            <a:r>
              <a:rPr lang="en-US" dirty="0"/>
              <a:t>In April, 2016 - opened its second office in Shenzhen, China’s Silicon Valley, due to growth in the country and to better support engineers in that area</a:t>
            </a:r>
          </a:p>
          <a:p>
            <a:endParaRPr lang="en-US" dirty="0"/>
          </a:p>
          <a:p>
            <a:r>
              <a:rPr lang="en-US" dirty="0"/>
              <a:t>In August, 2016 - opened an extension to our offices in Bangalore, India. We can accommodate more that 100 staff members. </a:t>
            </a:r>
          </a:p>
          <a:p>
            <a:endParaRPr lang="en-US" dirty="0"/>
          </a:p>
          <a:p>
            <a:r>
              <a:rPr lang="en-US" dirty="0"/>
              <a:t>IEEE has signed a lease on our new office in Vienna, Austria. We will be co-located with the Austrian Standards Institute. </a:t>
            </a:r>
          </a:p>
          <a:p>
            <a:endParaRPr lang="en-US" dirty="0"/>
          </a:p>
          <a:p>
            <a:endParaRPr lang="en-US" dirty="0"/>
          </a:p>
          <a:p>
            <a:endParaRPr lang="en-US" dirty="0"/>
          </a:p>
          <a:p>
            <a:endParaRPr lang="en-US"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B3F901B7-AE6D-8A4C-A77C-12758BD38406}" type="slidenum">
              <a:rPr lang="en-US" smtClean="0"/>
              <a:t>15</a:t>
            </a:fld>
            <a:endParaRPr lang="en-US" dirty="0"/>
          </a:p>
        </p:txBody>
      </p:sp>
    </p:spTree>
    <p:extLst>
      <p:ext uri="{BB962C8B-B14F-4D97-AF65-F5344CB8AC3E}">
        <p14:creationId xmlns:p14="http://schemas.microsoft.com/office/powerpoint/2010/main" val="1873100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F901B7-AE6D-8A4C-A77C-12758BD38406}" type="slidenum">
              <a:rPr lang="en-US" smtClean="0"/>
              <a:t>16</a:t>
            </a:fld>
            <a:endParaRPr lang="en-US" dirty="0"/>
          </a:p>
        </p:txBody>
      </p:sp>
    </p:spTree>
    <p:extLst>
      <p:ext uri="{BB962C8B-B14F-4D97-AF65-F5344CB8AC3E}">
        <p14:creationId xmlns:p14="http://schemas.microsoft.com/office/powerpoint/2010/main" val="2097601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E2541-5EEB-9243-8CCB-8310DC2421AD}" type="slidenum">
              <a:rPr lang="en-US" smtClean="0"/>
              <a:t>19</a:t>
            </a:fld>
            <a:endParaRPr lang="en-US"/>
          </a:p>
        </p:txBody>
      </p:sp>
    </p:spTree>
    <p:extLst>
      <p:ext uri="{BB962C8B-B14F-4D97-AF65-F5344CB8AC3E}">
        <p14:creationId xmlns:p14="http://schemas.microsoft.com/office/powerpoint/2010/main" val="977274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E2541-5EEB-9243-8CCB-8310DC2421AD}" type="slidenum">
              <a:rPr lang="en-US" smtClean="0"/>
              <a:t>21</a:t>
            </a:fld>
            <a:endParaRPr lang="en-US"/>
          </a:p>
        </p:txBody>
      </p:sp>
    </p:spTree>
    <p:extLst>
      <p:ext uri="{BB962C8B-B14F-4D97-AF65-F5344CB8AC3E}">
        <p14:creationId xmlns:p14="http://schemas.microsoft.com/office/powerpoint/2010/main" val="1874301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a:latin typeface="Calibri Regular" charset="0"/>
              </a:rPr>
              <a:t>The local IEEE sections provide a community of colleagues whose geographic area may range as wide as a single country or a single major city.</a:t>
            </a:r>
          </a:p>
          <a:p>
            <a:pPr eaLnBrk="1" hangingPunct="1">
              <a:spcBef>
                <a:spcPct val="0"/>
              </a:spcBef>
            </a:pPr>
            <a:endParaRPr lang="en-US" altLang="en-US" sz="1200">
              <a:latin typeface="Calibri Regular" charset="0"/>
            </a:endParaRPr>
          </a:p>
          <a:p>
            <a:pPr eaLnBrk="1" hangingPunct="1">
              <a:spcBef>
                <a:spcPct val="0"/>
              </a:spcBef>
            </a:pPr>
            <a:r>
              <a:rPr lang="en-US" altLang="en-US" sz="1200">
                <a:latin typeface="Calibri Regular" charset="0"/>
              </a:rPr>
              <a:t>Your</a:t>
            </a:r>
            <a:r>
              <a:rPr lang="en-US" altLang="en-US" sz="1200" baseline="0">
                <a:latin typeface="Calibri Regular" charset="0"/>
              </a:rPr>
              <a:t> employees can network globally, or locally, gaining knowledge and contacts that will help your company.</a:t>
            </a:r>
            <a:endParaRPr lang="en-US" altLang="en-US" sz="1200">
              <a:latin typeface="Calibri Regular" charset="0"/>
            </a:endParaRPr>
          </a:p>
          <a:p>
            <a:pPr eaLnBrk="1" hangingPunct="1">
              <a:spcBef>
                <a:spcPct val="0"/>
              </a:spcBef>
            </a:pPr>
            <a:endParaRPr lang="en-US" altLang="en-US" sz="1200">
              <a:latin typeface="Calibri Regular" charset="0"/>
            </a:endParaRPr>
          </a:p>
          <a:p>
            <a:pPr eaLnBrk="1" hangingPunct="1">
              <a:spcBef>
                <a:spcPct val="0"/>
              </a:spcBef>
            </a:pPr>
            <a:r>
              <a:rPr lang="en-US" altLang="en-US" sz="1200">
                <a:latin typeface="Calibri Regular" charset="0"/>
              </a:rPr>
              <a:t>Members build a network through these local Section, Chapter, and Student Branch activities.</a:t>
            </a:r>
          </a:p>
          <a:p>
            <a:pPr eaLnBrk="1" hangingPunct="1">
              <a:spcBef>
                <a:spcPct val="0"/>
              </a:spcBef>
            </a:pPr>
            <a:r>
              <a:rPr lang="en-US" altLang="en-US" sz="1200">
                <a:latin typeface="Calibri Regular" charset="0"/>
              </a:rPr>
              <a:t>335 Sections</a:t>
            </a:r>
          </a:p>
          <a:p>
            <a:pPr eaLnBrk="1" hangingPunct="1">
              <a:spcBef>
                <a:spcPct val="0"/>
              </a:spcBef>
            </a:pPr>
            <a:r>
              <a:rPr lang="en-US" altLang="en-US" sz="1200">
                <a:latin typeface="Calibri Regular" charset="0"/>
              </a:rPr>
              <a:t>2,274 Chapters</a:t>
            </a:r>
          </a:p>
          <a:p>
            <a:pPr eaLnBrk="1" hangingPunct="1">
              <a:spcBef>
                <a:spcPct val="0"/>
              </a:spcBef>
            </a:pPr>
            <a:r>
              <a:rPr lang="en-US" altLang="en-US" sz="1200">
                <a:latin typeface="Calibri Regular" charset="0"/>
              </a:rPr>
              <a:t>2,845 Student</a:t>
            </a:r>
            <a:r>
              <a:rPr lang="en-US" altLang="en-US" sz="1200" baseline="0">
                <a:latin typeface="Calibri Regular" charset="0"/>
              </a:rPr>
              <a:t> Branches</a:t>
            </a:r>
            <a:endParaRPr lang="en-US" altLang="en-US" sz="1200">
              <a:latin typeface="Calibri Regular" charset="0"/>
            </a:endParaRPr>
          </a:p>
          <a:p>
            <a:pPr eaLnBrk="1" hangingPunct="1">
              <a:spcBef>
                <a:spcPct val="0"/>
              </a:spcBef>
            </a:pPr>
            <a:endParaRPr lang="en-US" altLang="en-US" sz="1200">
              <a:latin typeface="Calibri Regular" charset="0"/>
            </a:endParaRPr>
          </a:p>
          <a:p>
            <a:pPr eaLnBrk="1" hangingPunct="1">
              <a:spcBef>
                <a:spcPct val="0"/>
              </a:spcBef>
            </a:pPr>
            <a:r>
              <a:rPr lang="en-US" altLang="en-US" sz="1200">
                <a:latin typeface="Calibri Regular" charset="0"/>
              </a:rPr>
              <a:t>Volunteer leaders also gain management, teamwork and leadership experience by participating in and leading these activities.</a:t>
            </a:r>
          </a:p>
          <a:p>
            <a:pPr eaLnBrk="1" hangingPunct="1">
              <a:spcBef>
                <a:spcPct val="0"/>
              </a:spcBef>
            </a:pPr>
            <a:r>
              <a:rPr lang="en-US" altLang="en-US" sz="1200">
                <a:latin typeface="Calibri Regular" charset="0"/>
              </a:rPr>
              <a:t>In addition to providing local professional and technical activities, they also recognize achievements of members and others.</a:t>
            </a:r>
          </a:p>
          <a:p>
            <a:pPr eaLnBrk="1" hangingPunct="1">
              <a:spcBef>
                <a:spcPct val="0"/>
              </a:spcBef>
            </a:pPr>
            <a:endParaRPr lang="en-US" altLang="en-US" sz="1200">
              <a:latin typeface="Calibri Regular"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sz="1200">
                <a:latin typeface="Calibri Regular" charset="0"/>
              </a:rPr>
              <a:t>If</a:t>
            </a:r>
            <a:r>
              <a:rPr lang="en-US" altLang="en-US" sz="1200" baseline="0">
                <a:latin typeface="Calibri Regular" charset="0"/>
              </a:rPr>
              <a:t> needed or desired, have numbers about local cities, countries, regions.</a:t>
            </a:r>
            <a:endParaRPr lang="en-US" altLang="en-US" sz="1200">
              <a:latin typeface="Calibri Regular" charset="0"/>
            </a:endParaRPr>
          </a:p>
          <a:p>
            <a:endParaRPr lang="en-US"/>
          </a:p>
        </p:txBody>
      </p:sp>
      <p:sp>
        <p:nvSpPr>
          <p:cNvPr id="4" name="Slide Number Placeholder 3"/>
          <p:cNvSpPr>
            <a:spLocks noGrp="1"/>
          </p:cNvSpPr>
          <p:nvPr>
            <p:ph type="sldNum" sz="quarter" idx="10"/>
          </p:nvPr>
        </p:nvSpPr>
        <p:spPr/>
        <p:txBody>
          <a:bodyPr/>
          <a:lstStyle/>
          <a:p>
            <a:fld id="{B3F901B7-AE6D-8A4C-A77C-12758BD38406}" type="slidenum">
              <a:rPr lang="en-US" smtClean="0"/>
              <a:t>25</a:t>
            </a:fld>
            <a:endParaRPr lang="en-US"/>
          </a:p>
        </p:txBody>
      </p:sp>
    </p:spTree>
    <p:extLst>
      <p:ext uri="{BB962C8B-B14F-4D97-AF65-F5344CB8AC3E}">
        <p14:creationId xmlns:p14="http://schemas.microsoft.com/office/powerpoint/2010/main" val="1856074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F901B7-AE6D-8A4C-A77C-12758BD38406}" type="slidenum">
              <a:rPr lang="en-US" smtClean="0"/>
              <a:t>26</a:t>
            </a:fld>
            <a:endParaRPr lang="en-US"/>
          </a:p>
        </p:txBody>
      </p:sp>
    </p:spTree>
    <p:extLst>
      <p:ext uri="{BB962C8B-B14F-4D97-AF65-F5344CB8AC3E}">
        <p14:creationId xmlns:p14="http://schemas.microsoft.com/office/powerpoint/2010/main" val="2005646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There are currently seven Technical Councils:</a:t>
            </a:r>
          </a:p>
          <a:p>
            <a:r>
              <a:rPr lang="en-US" sz="1200" b="0" i="0" u="none" strike="noStrike" kern="1200">
                <a:solidFill>
                  <a:schemeClr val="tx1"/>
                </a:solidFill>
                <a:effectLst/>
                <a:latin typeface="+mn-lt"/>
                <a:ea typeface="+mn-ea"/>
                <a:cs typeface="+mn-cs"/>
              </a:rPr>
              <a:t> </a:t>
            </a:r>
          </a:p>
          <a:p>
            <a:r>
              <a:rPr lang="en-US" sz="1200" b="0" i="0" u="none" strike="noStrike" kern="1200">
                <a:solidFill>
                  <a:schemeClr val="tx1"/>
                </a:solidFill>
                <a:effectLst/>
                <a:latin typeface="+mn-lt"/>
                <a:ea typeface="+mn-ea"/>
                <a:cs typeface="+mn-cs"/>
                <a:hlinkClick r:id="rId3"/>
              </a:rPr>
              <a:t>Biometrics Council</a:t>
            </a:r>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hlinkClick r:id="rId4"/>
              </a:rPr>
              <a:t>Council on Electronic Design Automation</a:t>
            </a:r>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hlinkClick r:id="rId5"/>
              </a:rPr>
              <a:t>Nanotechnology Council</a:t>
            </a:r>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hlinkClick r:id="rId6"/>
              </a:rPr>
              <a:t>Council on RFID</a:t>
            </a:r>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hlinkClick r:id="rId7"/>
              </a:rPr>
              <a:t>Sensors Council</a:t>
            </a:r>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hlinkClick r:id="rId8"/>
              </a:rPr>
              <a:t>Council on Superconductivity</a:t>
            </a:r>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hlinkClick r:id="rId9"/>
              </a:rPr>
              <a:t>Systems Council</a:t>
            </a: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78E2541-5EEB-9243-8CCB-8310DC2421AD}" type="slidenum">
              <a:rPr lang="en-US" smtClean="0"/>
              <a:t>27</a:t>
            </a:fld>
            <a:endParaRPr lang="en-US"/>
          </a:p>
        </p:txBody>
      </p:sp>
    </p:spTree>
    <p:extLst>
      <p:ext uri="{BB962C8B-B14F-4D97-AF65-F5344CB8AC3E}">
        <p14:creationId xmlns:p14="http://schemas.microsoft.com/office/powerpoint/2010/main" val="1630833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F901B7-AE6D-8A4C-A77C-12758BD38406}" type="slidenum">
              <a:rPr lang="en-US" smtClean="0"/>
              <a:t>28</a:t>
            </a:fld>
            <a:endParaRPr lang="en-US"/>
          </a:p>
        </p:txBody>
      </p:sp>
    </p:spTree>
    <p:extLst>
      <p:ext uri="{BB962C8B-B14F-4D97-AF65-F5344CB8AC3E}">
        <p14:creationId xmlns:p14="http://schemas.microsoft.com/office/powerpoint/2010/main" val="1370787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a:t>Networking is a critical value for IEEE – we want to facilitate the flow of ideas and solutions for the tech industry.</a:t>
            </a:r>
          </a:p>
          <a:p>
            <a:endParaRPr lang="en-US"/>
          </a:p>
          <a:p>
            <a:r>
              <a:rPr lang="en-US"/>
              <a:t>The IEEE </a:t>
            </a:r>
            <a:r>
              <a:rPr lang="en-US" err="1"/>
              <a:t>Collabratec</a:t>
            </a:r>
            <a:r>
              <a:rPr lang="en-US"/>
              <a:t>™ online community offers a suite of productivity tools and is available to technology professionals around the world with exclusive features for IEEE members.  Sign up is free for everyone.  Research, network, and create—</a:t>
            </a:r>
            <a:r>
              <a:rPr lang="en-US" baseline="0"/>
              <a:t>all while saving time. </a:t>
            </a:r>
          </a:p>
          <a:p>
            <a:endParaRPr lang="en-US" baseline="0"/>
          </a:p>
        </p:txBody>
      </p:sp>
      <p:sp>
        <p:nvSpPr>
          <p:cNvPr id="4" name="Slide Number Placeholder 3"/>
          <p:cNvSpPr>
            <a:spLocks noGrp="1"/>
          </p:cNvSpPr>
          <p:nvPr>
            <p:ph type="sldNum" sz="quarter" idx="10"/>
          </p:nvPr>
        </p:nvSpPr>
        <p:spPr/>
        <p:txBody>
          <a:bodyPr/>
          <a:lstStyle/>
          <a:p>
            <a:fld id="{B3F901B7-AE6D-8A4C-A77C-12758BD38406}" type="slidenum">
              <a:rPr lang="en-US" smtClean="0"/>
              <a:t>29</a:t>
            </a:fld>
            <a:endParaRPr lang="en-US"/>
          </a:p>
        </p:txBody>
      </p:sp>
    </p:spTree>
    <p:extLst>
      <p:ext uri="{BB962C8B-B14F-4D97-AF65-F5344CB8AC3E}">
        <p14:creationId xmlns:p14="http://schemas.microsoft.com/office/powerpoint/2010/main" val="4255582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spcBef>
                <a:spcPct val="0"/>
              </a:spcBef>
              <a:buSzTx/>
              <a:buFontTx/>
              <a:buNone/>
            </a:pPr>
            <a:r>
              <a:rPr lang="en-US" altLang="x-none" dirty="0">
                <a:solidFill>
                  <a:srgbClr val="0066A1"/>
                </a:solidFill>
                <a:latin typeface="Calibri" charset="0"/>
                <a:ea typeface="Calibri" charset="0"/>
                <a:cs typeface="Calibri" charset="0"/>
              </a:rPr>
              <a:t>IEEE and its members stretch far beyond just engineering, IEEE </a:t>
            </a:r>
            <a:r>
              <a:rPr lang="en-US" altLang="x-none" baseline="0" dirty="0">
                <a:solidFill>
                  <a:srgbClr val="0066A1"/>
                </a:solidFill>
                <a:latin typeface="Calibri" charset="0"/>
                <a:ea typeface="Calibri" charset="0"/>
                <a:cs typeface="Calibri" charset="0"/>
              </a:rPr>
              <a:t>wants to look at the big picture and solve global problems.</a:t>
            </a:r>
          </a:p>
          <a:p>
            <a:pPr algn="l" eaLnBrk="1" hangingPunct="1">
              <a:spcBef>
                <a:spcPct val="0"/>
              </a:spcBef>
              <a:buSzTx/>
              <a:buFontTx/>
              <a:buNone/>
            </a:pPr>
            <a:endParaRPr lang="en-US" altLang="x-none" baseline="0" dirty="0">
              <a:solidFill>
                <a:srgbClr val="0066A1"/>
              </a:solidFill>
              <a:latin typeface="Calibri" charset="0"/>
              <a:ea typeface="Calibri" charset="0"/>
              <a:cs typeface="Calibri" charset="0"/>
            </a:endParaRPr>
          </a:p>
          <a:p>
            <a:r>
              <a:rPr lang="en-US" dirty="0"/>
              <a:t>What does</a:t>
            </a:r>
            <a:r>
              <a:rPr lang="en-US" baseline="0" dirty="0"/>
              <a:t> that mean?</a:t>
            </a:r>
          </a:p>
          <a:p>
            <a:pPr rtl="0">
              <a:spcBef>
                <a:spcPts val="0"/>
              </a:spcBef>
              <a:spcAft>
                <a:spcPts val="0"/>
              </a:spcAft>
            </a:pPr>
            <a:r>
              <a:rPr lang="en-US" sz="1800" b="0" i="0" u="none" strike="noStrike" dirty="0">
                <a:solidFill>
                  <a:srgbClr val="000000"/>
                </a:solidFill>
                <a:effectLst/>
                <a:latin typeface="Calibri" panose="020F0502020204030204" pitchFamily="34" charset="0"/>
              </a:rPr>
              <a:t>It means that IEEE wants to:</a:t>
            </a:r>
            <a:endParaRPr lang="en-US"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Expand and enable diverse communities to help individuals from around the world to share, collaborate, network, debate, and engage with one another.</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Provide technically vital forums for the discussion, development, and dissemination of authoritative knowledge related to traditional, emerging and disruptive technologies.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Lead humanitarian efforts around the world to use technology to solve the world’s most challenging problems.</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Leverage IEEE’s technology-related insight to provide governments, NGOs and other organizations, and the public with innovative and practical recommendations to address public policy issues.  </a:t>
            </a: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Calibri" panose="020F0502020204030204" pitchFamily="34" charset="0"/>
              </a:rPr>
              <a:t>To achieve that, we have business solutions that are vital to both companies and their employees.</a:t>
            </a:r>
            <a:endParaRPr lang="en-US" dirty="0">
              <a:effectLst/>
            </a:endParaRPr>
          </a:p>
          <a:p>
            <a:pPr marL="0" indent="0">
              <a:buFont typeface="Arial"/>
              <a:buNone/>
            </a:pPr>
            <a:endParaRPr lang="en-US" baseline="0" dirty="0"/>
          </a:p>
          <a:p>
            <a:pPr algn="l" eaLnBrk="1" hangingPunct="1">
              <a:spcBef>
                <a:spcPct val="0"/>
              </a:spcBef>
              <a:buSzTx/>
              <a:buFontTx/>
              <a:buNone/>
            </a:pPr>
            <a:endParaRPr lang="en-US" altLang="x-none" dirty="0">
              <a:solidFill>
                <a:srgbClr val="0066A1"/>
              </a:solidFill>
              <a:latin typeface="Calibri" charset="0"/>
              <a:ea typeface="Calibri" charset="0"/>
              <a:cs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3F901B7-AE6D-8A4C-A77C-12758BD38406}" type="slidenum">
              <a:rPr lang="en-US" smtClean="0"/>
              <a:t>3</a:t>
            </a:fld>
            <a:endParaRPr lang="en-US" dirty="0"/>
          </a:p>
        </p:txBody>
      </p:sp>
    </p:spTree>
    <p:extLst>
      <p:ext uri="{BB962C8B-B14F-4D97-AF65-F5344CB8AC3E}">
        <p14:creationId xmlns:p14="http://schemas.microsoft.com/office/powerpoint/2010/main" val="2606101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a:solidFill>
                  <a:schemeClr val="tx1"/>
                </a:solidFill>
                <a:effectLst/>
                <a:latin typeface="+mn-lt"/>
                <a:ea typeface="+mn-ea"/>
                <a:cs typeface="+mn-cs"/>
              </a:rPr>
              <a:t>At IEEE, we believe technology entrepreneurs are the key drivers of tomorrow’s innovations and are integral to advancing technology for humanity. </a:t>
            </a:r>
          </a:p>
          <a:p>
            <a:pPr fontAlgn="base"/>
            <a:r>
              <a:rPr lang="en-US" sz="1200" b="0" i="0" kern="1200">
                <a:solidFill>
                  <a:schemeClr val="tx1"/>
                </a:solidFill>
                <a:effectLst/>
                <a:latin typeface="+mn-lt"/>
                <a:ea typeface="+mn-ea"/>
                <a:cs typeface="+mn-cs"/>
              </a:rPr>
              <a:t>As an association with over 400,000 members worldwide, we seek to foster the entrepreneurship spirit by:</a:t>
            </a:r>
          </a:p>
          <a:p>
            <a:pPr marL="171450" indent="-171450" fontAlgn="base">
              <a:buFont typeface="Arial"/>
              <a:buChar char="•"/>
            </a:pPr>
            <a:r>
              <a:rPr lang="en-US" sz="1200" b="1" i="0" kern="1200">
                <a:solidFill>
                  <a:schemeClr val="tx1"/>
                </a:solidFill>
                <a:effectLst/>
                <a:latin typeface="+mn-lt"/>
                <a:ea typeface="+mn-ea"/>
                <a:cs typeface="+mn-cs"/>
              </a:rPr>
              <a:t>Providing an inspirational medium in which individuals are able to discuss and develop their ideas,</a:t>
            </a:r>
          </a:p>
          <a:p>
            <a:pPr marL="171450" indent="-171450" fontAlgn="base">
              <a:buFont typeface="Arial"/>
              <a:buChar char="•"/>
            </a:pPr>
            <a:r>
              <a:rPr lang="en-US" sz="1200" b="1" i="0" kern="1200">
                <a:solidFill>
                  <a:schemeClr val="tx1"/>
                </a:solidFill>
                <a:effectLst/>
                <a:latin typeface="+mn-lt"/>
                <a:ea typeface="+mn-ea"/>
                <a:cs typeface="+mn-cs"/>
              </a:rPr>
              <a:t>Accessing resources to help bring concepts to life,</a:t>
            </a:r>
          </a:p>
          <a:p>
            <a:pPr marL="171450" indent="-171450" fontAlgn="base">
              <a:buFont typeface="Arial"/>
              <a:buChar char="•"/>
            </a:pPr>
            <a:r>
              <a:rPr lang="en-US" sz="1200" b="1" i="0" kern="1200">
                <a:solidFill>
                  <a:schemeClr val="tx1"/>
                </a:solidFill>
                <a:effectLst/>
                <a:latin typeface="+mn-lt"/>
                <a:ea typeface="+mn-ea"/>
                <a:cs typeface="+mn-cs"/>
              </a:rPr>
              <a:t>Facilitating connections that lead to successful partnerships.</a:t>
            </a:r>
          </a:p>
          <a:p>
            <a:pPr marL="0" indent="0" fontAlgn="base">
              <a:buFont typeface="Arial"/>
              <a:buNone/>
            </a:pPr>
            <a:endParaRPr lang="en-US" sz="1200" b="0" i="0" kern="1200">
              <a:solidFill>
                <a:schemeClr val="tx1"/>
              </a:solidFill>
              <a:effectLst/>
              <a:latin typeface="+mn-lt"/>
              <a:ea typeface="+mn-ea"/>
              <a:cs typeface="+mn-cs"/>
            </a:endParaRPr>
          </a:p>
          <a:p>
            <a:pPr marL="0" indent="0" fontAlgn="base">
              <a:buFont typeface="Arial"/>
              <a:buNone/>
            </a:pP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3F901B7-AE6D-8A4C-A77C-12758BD38406}" type="slidenum">
              <a:rPr lang="en-US" smtClean="0"/>
              <a:t>30</a:t>
            </a:fld>
            <a:endParaRPr lang="en-US"/>
          </a:p>
        </p:txBody>
      </p:sp>
    </p:spTree>
    <p:extLst>
      <p:ext uri="{BB962C8B-B14F-4D97-AF65-F5344CB8AC3E}">
        <p14:creationId xmlns:p14="http://schemas.microsoft.com/office/powerpoint/2010/main" val="1838954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Disparity between resource distribution has seen entrepreneurs in countries with a low GDP getting less opportunities.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Not every country has a Silicon-Valley. Lack of guidance or finances should never be the reason to shut down the entrepreneur inside you.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IEEE Innovation Nation is organized to address this by providing you with guidance, mentorship and finances to take your idea or product to the next level.</a:t>
            </a:r>
            <a:endParaRPr lang="en-US"/>
          </a:p>
        </p:txBody>
      </p:sp>
      <p:sp>
        <p:nvSpPr>
          <p:cNvPr id="4" name="Slide Number Placeholder 3"/>
          <p:cNvSpPr>
            <a:spLocks noGrp="1"/>
          </p:cNvSpPr>
          <p:nvPr>
            <p:ph type="sldNum" sz="quarter" idx="5"/>
          </p:nvPr>
        </p:nvSpPr>
        <p:spPr/>
        <p:txBody>
          <a:bodyPr/>
          <a:lstStyle/>
          <a:p>
            <a:fld id="{B3F901B7-AE6D-8A4C-A77C-12758BD38406}" type="slidenum">
              <a:rPr lang="en-US" smtClean="0"/>
              <a:t>31</a:t>
            </a:fld>
            <a:endParaRPr lang="en-US"/>
          </a:p>
        </p:txBody>
      </p:sp>
    </p:spTree>
    <p:extLst>
      <p:ext uri="{BB962C8B-B14F-4D97-AF65-F5344CB8AC3E}">
        <p14:creationId xmlns:p14="http://schemas.microsoft.com/office/powerpoint/2010/main" val="4225453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F901B7-AE6D-8A4C-A77C-12758BD38406}" type="slidenum">
              <a:rPr lang="en-US" smtClean="0"/>
              <a:t>33</a:t>
            </a:fld>
            <a:endParaRPr lang="en-US"/>
          </a:p>
        </p:txBody>
      </p:sp>
    </p:spTree>
    <p:extLst>
      <p:ext uri="{BB962C8B-B14F-4D97-AF65-F5344CB8AC3E}">
        <p14:creationId xmlns:p14="http://schemas.microsoft.com/office/powerpoint/2010/main" val="3881841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E2541-5EEB-9243-8CCB-8310DC2421AD}" type="slidenum">
              <a:rPr lang="en-US" smtClean="0"/>
              <a:t>34</a:t>
            </a:fld>
            <a:endParaRPr lang="en-US"/>
          </a:p>
        </p:txBody>
      </p:sp>
    </p:spTree>
    <p:extLst>
      <p:ext uri="{BB962C8B-B14F-4D97-AF65-F5344CB8AC3E}">
        <p14:creationId xmlns:p14="http://schemas.microsoft.com/office/powerpoint/2010/main" val="2402692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E2541-5EEB-9243-8CCB-8310DC2421AD}" type="slidenum">
              <a:rPr lang="en-US" smtClean="0"/>
              <a:t>35</a:t>
            </a:fld>
            <a:endParaRPr lang="en-US"/>
          </a:p>
        </p:txBody>
      </p:sp>
    </p:spTree>
    <p:extLst>
      <p:ext uri="{BB962C8B-B14F-4D97-AF65-F5344CB8AC3E}">
        <p14:creationId xmlns:p14="http://schemas.microsoft.com/office/powerpoint/2010/main" val="4125831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F901B7-AE6D-8A4C-A77C-12758BD38406}" type="slidenum">
              <a:rPr lang="en-US" smtClean="0"/>
              <a:t>36</a:t>
            </a:fld>
            <a:endParaRPr lang="en-US"/>
          </a:p>
        </p:txBody>
      </p:sp>
    </p:spTree>
    <p:extLst>
      <p:ext uri="{BB962C8B-B14F-4D97-AF65-F5344CB8AC3E}">
        <p14:creationId xmlns:p14="http://schemas.microsoft.com/office/powerpoint/2010/main" val="119492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F901B7-AE6D-8A4C-A77C-12758BD38406}" type="slidenum">
              <a:rPr lang="en-US" smtClean="0"/>
              <a:t>37</a:t>
            </a:fld>
            <a:endParaRPr lang="en-US"/>
          </a:p>
        </p:txBody>
      </p:sp>
    </p:spTree>
    <p:extLst>
      <p:ext uri="{BB962C8B-B14F-4D97-AF65-F5344CB8AC3E}">
        <p14:creationId xmlns:p14="http://schemas.microsoft.com/office/powerpoint/2010/main" val="3287754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E2541-5EEB-9243-8CCB-8310DC2421AD}" type="slidenum">
              <a:rPr lang="en-US" smtClean="0"/>
              <a:t>38</a:t>
            </a:fld>
            <a:endParaRPr lang="en-US"/>
          </a:p>
        </p:txBody>
      </p:sp>
    </p:spTree>
    <p:extLst>
      <p:ext uri="{BB962C8B-B14F-4D97-AF65-F5344CB8AC3E}">
        <p14:creationId xmlns:p14="http://schemas.microsoft.com/office/powerpoint/2010/main" val="3741741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With IEEE </a:t>
            </a:r>
            <a:r>
              <a:rPr lang="en-US" b="0" i="1" baseline="0" dirty="0"/>
              <a:t>Xplore</a:t>
            </a:r>
            <a:r>
              <a:rPr lang="en-US" b="0" baseline="0" dirty="0"/>
              <a:t>, engineers are relying on the most-cited research, with titles on the cutting-edge of technology.</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Your company can be sure that the research is reliable, saving you time and money by bringing products to market sooner.</a:t>
            </a:r>
            <a:endParaRPr lang="en-US" b="0" dirty="0"/>
          </a:p>
          <a:p>
            <a:endParaRPr lang="en-US" dirty="0"/>
          </a:p>
          <a:p>
            <a:r>
              <a:rPr lang="en-US" dirty="0"/>
              <a:t>Mention trend</a:t>
            </a:r>
            <a:r>
              <a:rPr lang="en-US" baseline="0" dirty="0"/>
              <a:t> papers</a:t>
            </a:r>
          </a:p>
          <a:p>
            <a:r>
              <a:rPr lang="en-US" altLang="en-US" sz="1200" b="1" dirty="0">
                <a:solidFill>
                  <a:srgbClr val="0066A1"/>
                </a:solidFill>
              </a:rPr>
              <a:t>Trend papers targeted at industry</a:t>
            </a:r>
          </a:p>
          <a:p>
            <a:r>
              <a:rPr lang="en-US" altLang="en-US" sz="1200" b="1" dirty="0">
                <a:solidFill>
                  <a:srgbClr val="0066A1"/>
                </a:solidFill>
              </a:rPr>
              <a:t>IEEE</a:t>
            </a:r>
            <a:r>
              <a:rPr lang="en-US" altLang="en-US" sz="1200" b="1" baseline="0" dirty="0">
                <a:solidFill>
                  <a:srgbClr val="0066A1"/>
                </a:solidFill>
              </a:rPr>
              <a:t> is always looking forward!</a:t>
            </a:r>
            <a:endParaRPr lang="en-US" altLang="en-US" sz="1200" b="1" dirty="0">
              <a:solidFill>
                <a:srgbClr val="0066A1"/>
              </a:solidFill>
            </a:endParaRPr>
          </a:p>
          <a:p>
            <a:pPr marL="285750" indent="-285750">
              <a:buFont typeface="Arial" charset="0"/>
              <a:buChar char="•"/>
            </a:pPr>
            <a:r>
              <a:rPr lang="en-US" altLang="en-US" sz="1200" dirty="0"/>
              <a:t>Smart Cities, 5G draft documents</a:t>
            </a:r>
          </a:p>
          <a:p>
            <a:endParaRPr lang="en-US" dirty="0"/>
          </a:p>
        </p:txBody>
      </p:sp>
      <p:sp>
        <p:nvSpPr>
          <p:cNvPr id="4" name="Slide Number Placeholder 3"/>
          <p:cNvSpPr>
            <a:spLocks noGrp="1"/>
          </p:cNvSpPr>
          <p:nvPr>
            <p:ph type="sldNum" sz="quarter" idx="10"/>
          </p:nvPr>
        </p:nvSpPr>
        <p:spPr/>
        <p:txBody>
          <a:bodyPr/>
          <a:lstStyle/>
          <a:p>
            <a:fld id="{B3F901B7-AE6D-8A4C-A77C-12758BD38406}" type="slidenum">
              <a:rPr lang="en-US" smtClean="0"/>
              <a:t>42</a:t>
            </a:fld>
            <a:endParaRPr lang="en-US"/>
          </a:p>
        </p:txBody>
      </p:sp>
    </p:spTree>
    <p:extLst>
      <p:ext uri="{BB962C8B-B14F-4D97-AF65-F5344CB8AC3E}">
        <p14:creationId xmlns:p14="http://schemas.microsoft.com/office/powerpoint/2010/main" val="1606152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altLang="en-US" dirty="0">
                <a:solidFill>
                  <a:schemeClr val="tx1">
                    <a:lumMod val="85000"/>
                    <a:lumOff val="15000"/>
                  </a:schemeClr>
                </a:solidFill>
                <a:latin typeface="Verdana" pitchFamily="34" charset="0"/>
                <a:ea typeface="ＭＳ Ｐゴシック" pitchFamily="34" charset="-128"/>
              </a:rPr>
              <a:t>Each year, the Journal Citation Reports</a:t>
            </a:r>
            <a:r>
              <a:rPr lang="en-US" altLang="en-US" baseline="30000" dirty="0">
                <a:solidFill>
                  <a:schemeClr val="tx1">
                    <a:lumMod val="85000"/>
                    <a:lumOff val="15000"/>
                  </a:schemeClr>
                </a:solidFill>
                <a:latin typeface="Verdana" pitchFamily="34" charset="0"/>
                <a:ea typeface="ＭＳ Ｐゴシック" pitchFamily="34" charset="-128"/>
              </a:rPr>
              <a:t>®</a:t>
            </a:r>
            <a:r>
              <a:rPr lang="en-US" altLang="en-US" dirty="0">
                <a:solidFill>
                  <a:schemeClr val="tx1">
                    <a:lumMod val="85000"/>
                    <a:lumOff val="15000"/>
                  </a:schemeClr>
                </a:solidFill>
                <a:latin typeface="Verdana" pitchFamily="34" charset="0"/>
                <a:ea typeface="ＭＳ Ｐゴシック" pitchFamily="34" charset="-128"/>
              </a:rPr>
              <a:t> (JCR), published by Clarivate Analytics (formerly Thomson Reuters), examines the impact of academic journals by determining how often journal articles are cited by later research.</a:t>
            </a:r>
          </a:p>
          <a:p>
            <a:pPr marL="0" indent="0">
              <a:buFont typeface="Arial"/>
              <a:buNone/>
            </a:pPr>
            <a:r>
              <a:rPr lang="en-US" altLang="en-US" dirty="0">
                <a:solidFill>
                  <a:schemeClr val="tx1">
                    <a:lumMod val="85000"/>
                    <a:lumOff val="15000"/>
                  </a:schemeClr>
                </a:solidFill>
                <a:latin typeface="Verdana" pitchFamily="34" charset="0"/>
                <a:ea typeface="ＭＳ Ｐゴシック" pitchFamily="34" charset="-128"/>
              </a:rPr>
              <a:t>The 2015 study, released in June 2016, shows that IEEE publications continually rank at the top in citations on technology</a:t>
            </a:r>
            <a:r>
              <a:rPr lang="en-US" altLang="en-US" dirty="0">
                <a:solidFill>
                  <a:schemeClr val="bg2">
                    <a:lumMod val="75000"/>
                  </a:schemeClr>
                </a:solidFill>
                <a:latin typeface="Verdana" pitchFamily="34" charset="0"/>
                <a:ea typeface="ＭＳ Ｐゴシック" pitchFamily="34" charset="-128"/>
              </a:rPr>
              <a:t>.</a:t>
            </a:r>
          </a:p>
          <a:p>
            <a:pPr marL="0" indent="0">
              <a:buFont typeface="Arial"/>
              <a:buNone/>
            </a:pPr>
            <a:endParaRPr lang="en-US" altLang="en-US" b="1" dirty="0">
              <a:solidFill>
                <a:schemeClr val="bg2">
                  <a:lumMod val="75000"/>
                </a:schemeClr>
              </a:solidFill>
              <a:latin typeface="Verdana" pitchFamily="34" charset="0"/>
              <a:ea typeface="ＭＳ Ｐゴシック" pitchFamily="34" charset="-128"/>
            </a:endParaRPr>
          </a:p>
          <a:p>
            <a:pPr marL="0" indent="0">
              <a:buFont typeface="Arial"/>
              <a:buNone/>
            </a:pPr>
            <a:r>
              <a:rPr lang="en-US" altLang="en-US" b="1" dirty="0">
                <a:solidFill>
                  <a:schemeClr val="bg2">
                    <a:lumMod val="75000"/>
                  </a:schemeClr>
                </a:solidFill>
                <a:latin typeface="Verdana" pitchFamily="34" charset="0"/>
                <a:ea typeface="ＭＳ Ｐゴシック" pitchFamily="34" charset="-128"/>
              </a:rPr>
              <a:t>Why is it important?</a:t>
            </a:r>
            <a:r>
              <a:rPr lang="en-US" altLang="en-US" b="1" baseline="0" dirty="0">
                <a:solidFill>
                  <a:schemeClr val="bg2">
                    <a:lumMod val="75000"/>
                  </a:schemeClr>
                </a:solidFill>
                <a:latin typeface="Verdana" pitchFamily="34" charset="0"/>
                <a:ea typeface="ＭＳ Ｐゴシック" pitchFamily="34" charset="-128"/>
              </a:rPr>
              <a:t> </a:t>
            </a:r>
            <a:r>
              <a:rPr lang="en-US" altLang="en-US" baseline="0" dirty="0">
                <a:solidFill>
                  <a:schemeClr val="bg2">
                    <a:lumMod val="75000"/>
                  </a:schemeClr>
                </a:solidFill>
                <a:latin typeface="Verdana" pitchFamily="34" charset="0"/>
                <a:ea typeface="ＭＳ Ｐゴシック" pitchFamily="34" charset="-128"/>
              </a:rPr>
              <a:t>Because engineers need the best research. Most-cited is a main factor in determining the best. Its what your industry relies on.</a:t>
            </a:r>
            <a:endParaRPr lang="en-US" altLang="en-US" dirty="0">
              <a:solidFill>
                <a:schemeClr val="bg2">
                  <a:lumMod val="75000"/>
                </a:schemeClr>
              </a:solidFill>
              <a:latin typeface="Verdana" pitchFamily="34"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B3F901B7-AE6D-8A4C-A77C-12758BD38406}" type="slidenum">
              <a:rPr lang="en-US" smtClean="0"/>
              <a:t>43</a:t>
            </a:fld>
            <a:endParaRPr lang="en-US"/>
          </a:p>
        </p:txBody>
      </p:sp>
    </p:spTree>
    <p:extLst>
      <p:ext uri="{BB962C8B-B14F-4D97-AF65-F5344CB8AC3E}">
        <p14:creationId xmlns:p14="http://schemas.microsoft.com/office/powerpoint/2010/main" val="4133663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E2541-5EEB-9243-8CCB-8310DC2421AD}" type="slidenum">
              <a:rPr lang="en-US" smtClean="0"/>
              <a:t>4</a:t>
            </a:fld>
            <a:endParaRPr lang="en-US"/>
          </a:p>
        </p:txBody>
      </p:sp>
    </p:spTree>
    <p:extLst>
      <p:ext uri="{BB962C8B-B14F-4D97-AF65-F5344CB8AC3E}">
        <p14:creationId xmlns:p14="http://schemas.microsoft.com/office/powerpoint/2010/main" val="2713147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The IEEE </a:t>
            </a:r>
            <a:r>
              <a:rPr lang="en-US" i="1"/>
              <a:t>Xplore</a:t>
            </a:r>
            <a:r>
              <a:rPr lang="en-US"/>
              <a:t> is a powerful resource for discovery of and access to scientific and technical content published by the IEEE and its publishing partners. </a:t>
            </a:r>
          </a:p>
          <a:p>
            <a:pPr marL="0" marR="0" indent="0" algn="l" defTabSz="914400" rtl="0" eaLnBrk="1" fontAlgn="auto" latinLnBrk="0" hangingPunct="1">
              <a:lnSpc>
                <a:spcPct val="100000"/>
              </a:lnSpc>
              <a:spcBef>
                <a:spcPts val="0"/>
              </a:spcBef>
              <a:spcAft>
                <a:spcPts val="0"/>
              </a:spcAft>
              <a:buClrTx/>
              <a:buSzTx/>
              <a:buFontTx/>
              <a:buNone/>
              <a:tabLst/>
              <a:defRPr/>
            </a:pPr>
            <a:r>
              <a:rPr lang="en-US"/>
              <a:t>This</a:t>
            </a:r>
            <a:r>
              <a:rPr lang="en-US" baseline="0"/>
              <a:t> is where IEEE information lives.</a:t>
            </a:r>
            <a:endParaRPr lang="en-US"/>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Research Options for Every Organization</a:t>
            </a:r>
            <a:endParaRPr lang="en-US" b="1"/>
          </a:p>
          <a:p>
            <a:r>
              <a:rPr lang="en-US"/>
              <a:t>Each company or </a:t>
            </a:r>
            <a:r>
              <a:rPr lang="en-US" sz="1200" b="0" kern="1200">
                <a:solidFill>
                  <a:schemeClr val="tx1"/>
                </a:solidFill>
                <a:effectLst/>
                <a:latin typeface="+mn-lt"/>
                <a:ea typeface="+mn-ea"/>
                <a:cs typeface="+mn-cs"/>
              </a:rPr>
              <a:t>organization</a:t>
            </a:r>
            <a:r>
              <a:rPr lang="en-US"/>
              <a:t> is unique. That's why we have developed research subscription options to fit any size company and budget. Whether you are developing technology and products for growth or sharpening your competitive edge through innovation, the IEEE </a:t>
            </a:r>
            <a:r>
              <a:rPr lang="en-US" i="1"/>
              <a:t>Xplore</a:t>
            </a:r>
            <a:r>
              <a:rPr lang="en-US"/>
              <a:t> digital library has a subscription option to meet your </a:t>
            </a:r>
            <a:r>
              <a:rPr lang="en-US" sz="1200" b="0" kern="1200">
                <a:solidFill>
                  <a:schemeClr val="tx1"/>
                </a:solidFill>
                <a:effectLst/>
                <a:latin typeface="+mn-lt"/>
                <a:ea typeface="+mn-ea"/>
                <a:cs typeface="+mn-cs"/>
              </a:rPr>
              <a:t>organization’s</a:t>
            </a:r>
            <a:r>
              <a:rPr lang="en-US"/>
              <a:t> needs.</a:t>
            </a:r>
          </a:p>
        </p:txBody>
      </p:sp>
      <p:sp>
        <p:nvSpPr>
          <p:cNvPr id="4" name="Slide Number Placeholder 3"/>
          <p:cNvSpPr>
            <a:spLocks noGrp="1"/>
          </p:cNvSpPr>
          <p:nvPr>
            <p:ph type="sldNum" sz="quarter" idx="10"/>
          </p:nvPr>
        </p:nvSpPr>
        <p:spPr/>
        <p:txBody>
          <a:bodyPr/>
          <a:lstStyle/>
          <a:p>
            <a:fld id="{B3F901B7-AE6D-8A4C-A77C-12758BD38406}" type="slidenum">
              <a:rPr lang="en-US" smtClean="0"/>
              <a:t>44</a:t>
            </a:fld>
            <a:endParaRPr lang="en-US"/>
          </a:p>
        </p:txBody>
      </p:sp>
    </p:spTree>
    <p:extLst>
      <p:ext uri="{BB962C8B-B14F-4D97-AF65-F5344CB8AC3E}">
        <p14:creationId xmlns:p14="http://schemas.microsoft.com/office/powerpoint/2010/main" val="323947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IEEE publications are a driving force behind today’s new patents </a:t>
            </a:r>
          </a:p>
          <a:p>
            <a:r>
              <a:rPr lang="en-US" sz="1200" kern="1200">
                <a:solidFill>
                  <a:schemeClr val="tx1"/>
                </a:solidFill>
                <a:effectLst/>
                <a:latin typeface="+mn-lt"/>
                <a:ea typeface="+mn-ea"/>
                <a:cs typeface="+mn-cs"/>
              </a:rPr>
              <a:t>IEEE leads as the most-cited publisher in new patents from the top patenting organizations</a:t>
            </a:r>
          </a:p>
          <a:p>
            <a:r>
              <a:rPr lang="en-US" sz="1200" kern="1200">
                <a:solidFill>
                  <a:schemeClr val="tx1"/>
                </a:solidFill>
                <a:effectLst/>
                <a:latin typeface="+mn-lt"/>
                <a:ea typeface="+mn-ea"/>
                <a:cs typeface="+mn-cs"/>
              </a:rPr>
              <a:t>References to IEEE papers have increased 846% since 1997</a:t>
            </a:r>
          </a:p>
          <a:p>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a:t>Individual benefit – With IEEE </a:t>
            </a:r>
            <a:r>
              <a:rPr lang="en-US" b="0" i="1" baseline="0"/>
              <a:t>Xplore</a:t>
            </a:r>
            <a:r>
              <a:rPr lang="en-US" b="0" baseline="0"/>
              <a:t>, engineers are relying on the most-cited, trusted research. So they can get it right, the first time.</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a:t>Company benefit – Your company can be sure that the research is reliable.</a:t>
            </a:r>
            <a:endParaRPr lang="en-US"/>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B3F901B7-AE6D-8A4C-A77C-12758BD38406}" type="slidenum">
              <a:rPr lang="en-US" smtClean="0"/>
              <a:t>45</a:t>
            </a:fld>
            <a:endParaRPr lang="en-US"/>
          </a:p>
        </p:txBody>
      </p:sp>
    </p:spTree>
    <p:extLst>
      <p:ext uri="{BB962C8B-B14F-4D97-AF65-F5344CB8AC3E}">
        <p14:creationId xmlns:p14="http://schemas.microsoft.com/office/powerpoint/2010/main" val="2184963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ts val="2400"/>
              </a:lnSpc>
              <a:spcBef>
                <a:spcPct val="0"/>
              </a:spcBef>
              <a:spcAft>
                <a:spcPts val="0"/>
              </a:spcAft>
              <a:buClrTx/>
              <a:buSzTx/>
              <a:buFontTx/>
              <a:buNone/>
              <a:tabLst/>
              <a:defRPr/>
            </a:pPr>
            <a:r>
              <a:rPr lang="en-US" altLang="en-US" sz="1200" dirty="0">
                <a:solidFill>
                  <a:schemeClr val="tx2"/>
                </a:solidFill>
                <a:latin typeface="Verdana" pitchFamily="34" charset="0"/>
                <a:ea typeface="ＭＳ Ｐゴシック" pitchFamily="34" charset="-128"/>
              </a:rPr>
              <a:t>Organizations receive measurable returns on their investment when their researchers use the IEEE </a:t>
            </a:r>
            <a:r>
              <a:rPr lang="en-US" altLang="en-US" sz="1200" i="1" dirty="0">
                <a:solidFill>
                  <a:schemeClr val="tx2"/>
                </a:solidFill>
                <a:latin typeface="Verdana" pitchFamily="34" charset="0"/>
                <a:ea typeface="ＭＳ Ｐゴシック" pitchFamily="34" charset="-128"/>
              </a:rPr>
              <a:t>Xplore</a:t>
            </a:r>
            <a:r>
              <a:rPr lang="en-US" altLang="en-US" sz="1200" i="1" baseline="30000" dirty="0">
                <a:solidFill>
                  <a:schemeClr val="tx2"/>
                </a:solidFill>
                <a:latin typeface="Verdana" pitchFamily="34" charset="0"/>
                <a:ea typeface="ＭＳ Ｐゴシック" pitchFamily="34" charset="-128"/>
              </a:rPr>
              <a:t>®</a:t>
            </a:r>
            <a:r>
              <a:rPr lang="en-US" altLang="en-US" sz="1200" dirty="0">
                <a:solidFill>
                  <a:schemeClr val="tx2"/>
                </a:solidFill>
                <a:latin typeface="Verdana" pitchFamily="34" charset="0"/>
                <a:ea typeface="ＭＳ Ｐゴシック" pitchFamily="34" charset="-128"/>
              </a:rPr>
              <a:t> digital library.</a:t>
            </a:r>
          </a:p>
          <a:p>
            <a:pPr marL="0" marR="0" indent="0" algn="l" defTabSz="914400" rtl="0" eaLnBrk="1" fontAlgn="auto" latinLnBrk="0" hangingPunct="1">
              <a:lnSpc>
                <a:spcPts val="2400"/>
              </a:lnSpc>
              <a:spcBef>
                <a:spcPct val="0"/>
              </a:spcBef>
              <a:spcAft>
                <a:spcPts val="0"/>
              </a:spcAft>
              <a:buClrTx/>
              <a:buSzTx/>
              <a:buFontTx/>
              <a:buNone/>
              <a:tabLst/>
              <a:defRPr/>
            </a:pPr>
            <a:endParaRPr lang="en-US" altLang="en-US" sz="1200" b="0" dirty="0">
              <a:solidFill>
                <a:schemeClr val="tx2"/>
              </a:solidFill>
              <a:latin typeface="Verdana" pitchFamily="34" charset="0"/>
              <a:ea typeface="ＭＳ Ｐゴシック" pitchFamily="34" charset="-128"/>
            </a:endParaRPr>
          </a:p>
          <a:p>
            <a:pPr marL="0" marR="0" indent="0" algn="l" defTabSz="914400" rtl="0" eaLnBrk="1" fontAlgn="auto" latinLnBrk="0" hangingPunct="1">
              <a:lnSpc>
                <a:spcPts val="2400"/>
              </a:lnSpc>
              <a:spcBef>
                <a:spcPct val="0"/>
              </a:spcBef>
              <a:spcAft>
                <a:spcPts val="0"/>
              </a:spcAft>
              <a:buClrTx/>
              <a:buSzTx/>
              <a:buFontTx/>
              <a:buNone/>
              <a:tabLst/>
              <a:defRPr/>
            </a:pPr>
            <a:r>
              <a:rPr lang="en-US" altLang="en-US" sz="1200" b="0" dirty="0">
                <a:solidFill>
                  <a:schemeClr val="tx2"/>
                </a:solidFill>
                <a:latin typeface="Verdana" pitchFamily="34" charset="0"/>
                <a:ea typeface="ＭＳ Ｐゴシック" pitchFamily="34" charset="-128"/>
              </a:rPr>
              <a:t>IEEE </a:t>
            </a:r>
            <a:r>
              <a:rPr lang="en-US" altLang="en-US" sz="1200" b="0" i="1" dirty="0">
                <a:solidFill>
                  <a:schemeClr val="tx2"/>
                </a:solidFill>
                <a:latin typeface="Verdana" pitchFamily="34" charset="0"/>
                <a:ea typeface="ＭＳ Ｐゴシック" pitchFamily="34" charset="-128"/>
              </a:rPr>
              <a:t>Xplore</a:t>
            </a:r>
            <a:r>
              <a:rPr lang="en-US" altLang="en-US" sz="1200" b="0" i="1" baseline="0" dirty="0">
                <a:solidFill>
                  <a:schemeClr val="tx2"/>
                </a:solidFill>
                <a:latin typeface="Verdana" pitchFamily="34" charset="0"/>
                <a:ea typeface="ＭＳ Ｐゴシック" pitchFamily="34" charset="-128"/>
              </a:rPr>
              <a:t>:</a:t>
            </a:r>
            <a:endParaRPr lang="en-US" altLang="en-US" sz="1200" b="0" i="1" dirty="0">
              <a:solidFill>
                <a:schemeClr val="tx2"/>
              </a:solidFill>
              <a:latin typeface="Verdana" pitchFamily="34" charset="0"/>
              <a:ea typeface="ＭＳ Ｐゴシック" pitchFamily="34" charset="-128"/>
            </a:endParaRPr>
          </a:p>
          <a:p>
            <a:pPr algn="l" eaLnBrk="1" hangingPunct="1">
              <a:spcBef>
                <a:spcPct val="0"/>
              </a:spcBef>
              <a:buFontTx/>
              <a:buNone/>
            </a:pPr>
            <a:r>
              <a:rPr lang="en-US" altLang="en-US" sz="1200" b="0" dirty="0">
                <a:solidFill>
                  <a:srgbClr val="FFFFFF"/>
                </a:solidFill>
              </a:rPr>
              <a:t>Increases daily</a:t>
            </a:r>
            <a:r>
              <a:rPr lang="en-US" altLang="en-US" sz="1200" b="0" baseline="0" dirty="0">
                <a:solidFill>
                  <a:srgbClr val="FFFFFF"/>
                </a:solidFill>
              </a:rPr>
              <a:t> </a:t>
            </a:r>
            <a:r>
              <a:rPr lang="en-US" altLang="en-US" sz="1200" b="0" dirty="0">
                <a:solidFill>
                  <a:srgbClr val="FFFFFF"/>
                </a:solidFill>
              </a:rPr>
              <a:t>productivity</a:t>
            </a:r>
          </a:p>
          <a:p>
            <a:pPr algn="l" eaLnBrk="1" hangingPunct="1">
              <a:spcBef>
                <a:spcPct val="0"/>
              </a:spcBef>
              <a:buFontTx/>
              <a:buNone/>
            </a:pPr>
            <a:r>
              <a:rPr lang="en-US" altLang="en-US" sz="1200" b="0" dirty="0">
                <a:solidFill>
                  <a:srgbClr val="FFFFFF"/>
                </a:solidFill>
              </a:rPr>
              <a:t>Saves time</a:t>
            </a:r>
            <a:r>
              <a:rPr lang="en-US" altLang="en-US" sz="1200" b="0" baseline="0" dirty="0">
                <a:solidFill>
                  <a:srgbClr val="FFFFFF"/>
                </a:solidFill>
              </a:rPr>
              <a:t> </a:t>
            </a:r>
            <a:r>
              <a:rPr lang="en-US" altLang="en-US" sz="1200" b="0" dirty="0">
                <a:solidFill>
                  <a:srgbClr val="FFFFFF"/>
                </a:solidFill>
              </a:rPr>
              <a:t>for other job</a:t>
            </a:r>
            <a:r>
              <a:rPr lang="en-US" altLang="en-US" sz="1200" b="0" baseline="0" dirty="0">
                <a:solidFill>
                  <a:srgbClr val="FFFFFF"/>
                </a:solidFill>
              </a:rPr>
              <a:t> </a:t>
            </a:r>
            <a:r>
              <a:rPr lang="en-US" altLang="en-US" sz="1200" b="0" dirty="0">
                <a:solidFill>
                  <a:srgbClr val="FFFFFF"/>
                </a:solidFill>
              </a:rPr>
              <a:t>functions</a:t>
            </a:r>
          </a:p>
          <a:p>
            <a:pPr marL="0" marR="0" indent="0" algn="l" defTabSz="914400" rtl="0" eaLnBrk="1" fontAlgn="auto" latinLnBrk="0" hangingPunct="1">
              <a:lnSpc>
                <a:spcPts val="2400"/>
              </a:lnSpc>
              <a:spcBef>
                <a:spcPct val="0"/>
              </a:spcBef>
              <a:spcAft>
                <a:spcPts val="0"/>
              </a:spcAft>
              <a:buClrTx/>
              <a:buSzTx/>
              <a:buFontTx/>
              <a:buNone/>
              <a:tabLst/>
              <a:defRPr/>
            </a:pPr>
            <a:r>
              <a:rPr lang="en-US" altLang="en-US" sz="1200" b="0" dirty="0">
                <a:solidFill>
                  <a:schemeClr val="tx2"/>
                </a:solidFill>
                <a:latin typeface="Verdana" pitchFamily="34" charset="0"/>
                <a:ea typeface="ＭＳ Ｐゴシック" pitchFamily="34" charset="-128"/>
              </a:rPr>
              <a:t>More efficient problem solving</a:t>
            </a:r>
          </a:p>
          <a:p>
            <a:pPr marL="0" marR="0" indent="0" algn="l" defTabSz="914400" rtl="0" eaLnBrk="1" fontAlgn="auto" latinLnBrk="0" hangingPunct="1">
              <a:lnSpc>
                <a:spcPts val="2400"/>
              </a:lnSpc>
              <a:spcBef>
                <a:spcPct val="0"/>
              </a:spcBef>
              <a:spcAft>
                <a:spcPts val="0"/>
              </a:spcAft>
              <a:buClrTx/>
              <a:buSzTx/>
              <a:buFontTx/>
              <a:buNone/>
              <a:tabLst/>
              <a:defRPr/>
            </a:pPr>
            <a:r>
              <a:rPr lang="en-US" altLang="en-US" sz="1200" b="0" dirty="0">
                <a:solidFill>
                  <a:schemeClr val="tx2"/>
                </a:solidFill>
                <a:latin typeface="Verdana" pitchFamily="34" charset="0"/>
                <a:ea typeface="ＭＳ Ｐゴシック" pitchFamily="34" charset="-128"/>
              </a:rPr>
              <a:t>Increases processes</a:t>
            </a:r>
            <a:r>
              <a:rPr lang="en-US" altLang="en-US" sz="1200" b="0" baseline="0" dirty="0">
                <a:solidFill>
                  <a:schemeClr val="tx2"/>
                </a:solidFill>
                <a:latin typeface="Verdana" pitchFamily="34" charset="0"/>
                <a:ea typeface="ＭＳ Ｐゴシック" pitchFamily="34" charset="-128"/>
              </a:rPr>
              <a:t> and development</a:t>
            </a:r>
          </a:p>
          <a:p>
            <a:pPr marL="0" marR="0" indent="0" algn="l" defTabSz="914400" rtl="0" eaLnBrk="1" fontAlgn="auto" latinLnBrk="0" hangingPunct="1">
              <a:lnSpc>
                <a:spcPts val="2400"/>
              </a:lnSpc>
              <a:spcBef>
                <a:spcPct val="0"/>
              </a:spcBef>
              <a:spcAft>
                <a:spcPts val="0"/>
              </a:spcAft>
              <a:buClrTx/>
              <a:buSzTx/>
              <a:buFontTx/>
              <a:buNone/>
              <a:tabLst/>
              <a:defRPr/>
            </a:pPr>
            <a:r>
              <a:rPr lang="en-US" altLang="en-US" sz="1200" b="0" baseline="0" dirty="0">
                <a:solidFill>
                  <a:schemeClr val="tx2"/>
                </a:solidFill>
                <a:latin typeface="Verdana" pitchFamily="34" charset="0"/>
                <a:ea typeface="ＭＳ Ｐゴシック" pitchFamily="34" charset="-128"/>
              </a:rPr>
              <a:t>Encourages innovative thinking</a:t>
            </a:r>
            <a:endParaRPr lang="en-US" altLang="en-US" sz="1200" b="0" dirty="0">
              <a:solidFill>
                <a:schemeClr val="tx2"/>
              </a:solidFill>
              <a:latin typeface="Verdana" pitchFamily="34" charset="0"/>
              <a:ea typeface="ＭＳ Ｐゴシック" pitchFamily="34" charset="-128"/>
            </a:endParaRPr>
          </a:p>
          <a:p>
            <a:pPr marL="0" marR="0" indent="0" algn="l" defTabSz="914400" rtl="0" eaLnBrk="1" fontAlgn="auto" latinLnBrk="0" hangingPunct="1">
              <a:lnSpc>
                <a:spcPts val="2400"/>
              </a:lnSpc>
              <a:spcBef>
                <a:spcPct val="0"/>
              </a:spcBef>
              <a:spcAft>
                <a:spcPts val="0"/>
              </a:spcAft>
              <a:buClrTx/>
              <a:buSzTx/>
              <a:buFontTx/>
              <a:buNone/>
              <a:tabLst/>
              <a:defRPr/>
            </a:pPr>
            <a:endParaRPr lang="en-US" altLang="en-US" sz="1200" dirty="0">
              <a:solidFill>
                <a:schemeClr val="tx2"/>
              </a:solidFill>
              <a:latin typeface="Verdana" pitchFamily="34" charset="0"/>
              <a:ea typeface="ＭＳ Ｐゴシック" pitchFamily="34" charset="-128"/>
            </a:endParaRPr>
          </a:p>
          <a:p>
            <a:pPr marL="0" marR="0" indent="0" algn="l" defTabSz="914400" rtl="0" eaLnBrk="1" fontAlgn="auto" latinLnBrk="0" hangingPunct="1">
              <a:lnSpc>
                <a:spcPts val="2400"/>
              </a:lnSpc>
              <a:spcBef>
                <a:spcPct val="0"/>
              </a:spcBef>
              <a:spcAft>
                <a:spcPts val="0"/>
              </a:spcAft>
              <a:buClrTx/>
              <a:buSzTx/>
              <a:buFontTx/>
              <a:buNone/>
              <a:tabLst/>
              <a:defRPr/>
            </a:pPr>
            <a:r>
              <a:rPr lang="en-US" altLang="en-US" sz="1200" dirty="0">
                <a:solidFill>
                  <a:schemeClr val="tx2"/>
                </a:solidFill>
                <a:latin typeface="Verdana" pitchFamily="34" charset="0"/>
                <a:ea typeface="ＭＳ Ｐゴシック" pitchFamily="34" charset="-128"/>
              </a:rPr>
              <a:t>What does it</a:t>
            </a:r>
            <a:r>
              <a:rPr lang="en-US" altLang="en-US" sz="1200" baseline="0" dirty="0">
                <a:solidFill>
                  <a:schemeClr val="tx2"/>
                </a:solidFill>
                <a:latin typeface="Verdana" pitchFamily="34" charset="0"/>
                <a:ea typeface="ＭＳ Ｐゴシック" pitchFamily="34" charset="-128"/>
              </a:rPr>
              <a:t> mean for you?</a:t>
            </a:r>
            <a:endParaRPr lang="en-US" altLang="en-US" sz="1200" dirty="0">
              <a:solidFill>
                <a:schemeClr val="tx2"/>
              </a:solidFill>
              <a:latin typeface="Verdana" pitchFamily="34" charset="0"/>
              <a:ea typeface="ＭＳ Ｐゴシック" pitchFamily="34" charset="-128"/>
            </a:endParaRPr>
          </a:p>
          <a:p>
            <a:pPr marL="0" marR="0" indent="0" algn="l" defTabSz="914400" rtl="0" eaLnBrk="1" fontAlgn="auto" latinLnBrk="0" hangingPunct="1">
              <a:lnSpc>
                <a:spcPts val="2400"/>
              </a:lnSpc>
              <a:spcBef>
                <a:spcPct val="0"/>
              </a:spcBef>
              <a:spcAft>
                <a:spcPts val="0"/>
              </a:spcAft>
              <a:buClrTx/>
              <a:buSzTx/>
              <a:buFontTx/>
              <a:buNone/>
              <a:tabLst/>
              <a:defRPr/>
            </a:pPr>
            <a:r>
              <a:rPr lang="en-US" altLang="en-US" sz="1200" dirty="0">
                <a:solidFill>
                  <a:srgbClr val="E37222"/>
                </a:solidFill>
              </a:rPr>
              <a:t>If an engineer saves time, your organization saves money. IEEE </a:t>
            </a:r>
            <a:r>
              <a:rPr lang="en-US" altLang="en-US" sz="1200" i="1" dirty="0">
                <a:solidFill>
                  <a:srgbClr val="E37222"/>
                </a:solidFill>
              </a:rPr>
              <a:t>Xplore</a:t>
            </a:r>
            <a:r>
              <a:rPr lang="en-US" altLang="en-US" sz="1200" dirty="0">
                <a:solidFill>
                  <a:srgbClr val="E37222"/>
                </a:solidFill>
              </a:rPr>
              <a:t> makes it possible.</a:t>
            </a:r>
          </a:p>
          <a:p>
            <a:pPr marL="0" marR="0" indent="0" algn="l" defTabSz="914400" rtl="0" eaLnBrk="1" fontAlgn="auto" latinLnBrk="0" hangingPunct="1">
              <a:lnSpc>
                <a:spcPts val="2400"/>
              </a:lnSpc>
              <a:spcBef>
                <a:spcPct val="0"/>
              </a:spcBef>
              <a:spcAft>
                <a:spcPts val="0"/>
              </a:spcAft>
              <a:buClrTx/>
              <a:buSzTx/>
              <a:buFontTx/>
              <a:buNone/>
              <a:tabLst/>
              <a:defRPr/>
            </a:pPr>
            <a:endParaRPr lang="en-US" altLang="en-US" sz="1200" dirty="0">
              <a:solidFill>
                <a:schemeClr val="tx2"/>
              </a:solidFill>
              <a:latin typeface="Verdana" pitchFamily="34" charset="0"/>
              <a:ea typeface="ＭＳ Ｐゴシック" pitchFamily="34" charset="-128"/>
            </a:endParaRPr>
          </a:p>
          <a:p>
            <a:pPr eaLnBrk="1" hangingPunct="1">
              <a:lnSpc>
                <a:spcPts val="2400"/>
              </a:lnSpc>
              <a:spcBef>
                <a:spcPct val="0"/>
              </a:spcBef>
              <a:buFontTx/>
              <a:buNone/>
            </a:pPr>
            <a:endParaRPr lang="en-US" altLang="en-US" dirty="0"/>
          </a:p>
          <a:p>
            <a:endParaRPr lang="en-US" dirty="0"/>
          </a:p>
        </p:txBody>
      </p:sp>
      <p:sp>
        <p:nvSpPr>
          <p:cNvPr id="4" name="Slide Number Placeholder 3"/>
          <p:cNvSpPr>
            <a:spLocks noGrp="1"/>
          </p:cNvSpPr>
          <p:nvPr>
            <p:ph type="sldNum" sz="quarter" idx="10"/>
          </p:nvPr>
        </p:nvSpPr>
        <p:spPr/>
        <p:txBody>
          <a:bodyPr/>
          <a:lstStyle/>
          <a:p>
            <a:fld id="{B3F901B7-AE6D-8A4C-A77C-12758BD38406}" type="slidenum">
              <a:rPr lang="en-US" smtClean="0"/>
              <a:t>46</a:t>
            </a:fld>
            <a:endParaRPr lang="en-US"/>
          </a:p>
        </p:txBody>
      </p:sp>
    </p:spTree>
    <p:extLst>
      <p:ext uri="{BB962C8B-B14F-4D97-AF65-F5344CB8AC3E}">
        <p14:creationId xmlns:p14="http://schemas.microsoft.com/office/powerpoint/2010/main" val="184162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a:solidFill>
                  <a:srgbClr val="0066A1"/>
                </a:solidFill>
              </a:rPr>
              <a:t>Top three user benefits of IEEE </a:t>
            </a:r>
            <a:r>
              <a:rPr lang="en-US" altLang="en-US" sz="1200" b="1" i="1" err="1">
                <a:solidFill>
                  <a:srgbClr val="0066A1"/>
                </a:solidFill>
              </a:rPr>
              <a:t>Xplore</a:t>
            </a:r>
            <a:r>
              <a:rPr lang="en-US" altLang="en-US" sz="1200" b="1" i="0" baseline="0">
                <a:solidFill>
                  <a:srgbClr val="0066A1"/>
                </a:solidFill>
              </a:rPr>
              <a:t> (</a:t>
            </a:r>
            <a:r>
              <a:rPr lang="en-US" altLang="en-US" sz="1200" b="0">
                <a:solidFill>
                  <a:srgbClr val="0066A1"/>
                </a:solidFill>
              </a:rPr>
              <a:t>User =</a:t>
            </a:r>
            <a:r>
              <a:rPr lang="en-US" altLang="en-US" sz="1200" b="0" baseline="0">
                <a:solidFill>
                  <a:srgbClr val="0066A1"/>
                </a:solidFill>
              </a:rPr>
              <a:t> individual engineer)</a:t>
            </a:r>
            <a:endParaRPr lang="en-US" altLang="en-US" sz="1200" b="1">
              <a:solidFill>
                <a:srgbClr val="0066A1"/>
              </a:solidFill>
            </a:endParaRPr>
          </a:p>
          <a:p>
            <a:pPr algn="l" eaLnBrk="1" hangingPunct="1">
              <a:spcBef>
                <a:spcPct val="0"/>
              </a:spcBef>
              <a:buFontTx/>
              <a:buNone/>
            </a:pPr>
            <a:r>
              <a:rPr lang="en-US" altLang="en-US" sz="1800" b="0">
                <a:solidFill>
                  <a:schemeClr val="bg1"/>
                </a:solidFill>
              </a:rPr>
              <a:t>74</a:t>
            </a:r>
            <a:r>
              <a:rPr lang="en-US" altLang="en-US" sz="1800" b="0" baseline="30000">
                <a:solidFill>
                  <a:schemeClr val="bg1"/>
                </a:solidFill>
              </a:rPr>
              <a:t>%</a:t>
            </a:r>
            <a:r>
              <a:rPr lang="en-US" altLang="en-US" sz="1800" b="0" baseline="0">
                <a:solidFill>
                  <a:schemeClr val="bg1"/>
                </a:solidFill>
              </a:rPr>
              <a:t> </a:t>
            </a:r>
            <a:r>
              <a:rPr lang="en-US" altLang="en-US" sz="1200" b="0">
                <a:solidFill>
                  <a:schemeClr val="bg1"/>
                </a:solidFill>
              </a:rPr>
              <a:t>Stay</a:t>
            </a:r>
            <a:r>
              <a:rPr lang="en-US" altLang="en-US" sz="1200" b="0" baseline="0">
                <a:solidFill>
                  <a:schemeClr val="bg1"/>
                </a:solidFill>
              </a:rPr>
              <a:t> </a:t>
            </a:r>
            <a:r>
              <a:rPr lang="en-US" altLang="en-US" sz="1200" b="0">
                <a:solidFill>
                  <a:schemeClr val="bg1"/>
                </a:solidFill>
              </a:rPr>
              <a:t>Up-To-Date </a:t>
            </a:r>
          </a:p>
          <a:p>
            <a:r>
              <a:rPr lang="en-US" b="0"/>
              <a:t>55% Avoid</a:t>
            </a:r>
            <a:r>
              <a:rPr lang="en-US" b="0" baseline="0"/>
              <a:t> reinventing the wheel</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a:t>55% Increased Productivity</a:t>
            </a:r>
          </a:p>
          <a:p>
            <a:endParaRPr lang="en-US" b="0" baseline="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a:solidFill>
                  <a:srgbClr val="0066A1"/>
                </a:solidFill>
              </a:rPr>
              <a:t>Top three management benefits of IEEE </a:t>
            </a:r>
            <a:r>
              <a:rPr lang="en-US" altLang="en-US" sz="1200" b="1" i="1" err="1">
                <a:solidFill>
                  <a:srgbClr val="0066A1"/>
                </a:solidFill>
              </a:rPr>
              <a:t>Xplore</a:t>
            </a:r>
            <a:r>
              <a:rPr lang="en-US" altLang="en-US" sz="1200" b="1" i="0" baseline="0">
                <a:solidFill>
                  <a:srgbClr val="0066A1"/>
                </a:solidFill>
              </a:rPr>
              <a:t> (</a:t>
            </a:r>
            <a:r>
              <a:rPr lang="en-US" altLang="en-US" sz="1200" b="0" baseline="0">
                <a:solidFill>
                  <a:srgbClr val="0066A1"/>
                </a:solidFill>
              </a:rPr>
              <a:t>Management = company)</a:t>
            </a:r>
            <a:endParaRPr lang="en-US" altLang="en-US" sz="1200" b="1">
              <a:solidFill>
                <a:srgbClr val="0066A1"/>
              </a:solidFill>
            </a:endParaRPr>
          </a:p>
          <a:p>
            <a:pPr algn="l" eaLnBrk="1" hangingPunct="1">
              <a:spcBef>
                <a:spcPct val="0"/>
              </a:spcBef>
              <a:buFontTx/>
              <a:buNone/>
            </a:pPr>
            <a:r>
              <a:rPr lang="en-US" altLang="en-US" sz="1800" b="0">
                <a:solidFill>
                  <a:schemeClr val="bg1"/>
                </a:solidFill>
              </a:rPr>
              <a:t>60</a:t>
            </a:r>
            <a:r>
              <a:rPr lang="en-US" altLang="en-US" sz="1800" b="0" baseline="30000">
                <a:solidFill>
                  <a:schemeClr val="bg1"/>
                </a:solidFill>
              </a:rPr>
              <a:t>%</a:t>
            </a:r>
            <a:r>
              <a:rPr lang="en-US" altLang="en-US" sz="1800" b="0" baseline="0">
                <a:solidFill>
                  <a:schemeClr val="bg1"/>
                </a:solidFill>
              </a:rPr>
              <a:t> </a:t>
            </a:r>
            <a:r>
              <a:rPr lang="en-US" altLang="en-US" sz="1200" b="0">
                <a:solidFill>
                  <a:schemeClr val="bg1"/>
                </a:solidFill>
              </a:rPr>
              <a:t>Save Time and Money</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a:solidFill>
                  <a:schemeClr val="bg1"/>
                </a:solidFill>
              </a:rPr>
              <a:t>60</a:t>
            </a:r>
            <a:r>
              <a:rPr lang="en-US" altLang="en-US" sz="1200" b="0" baseline="30000">
                <a:solidFill>
                  <a:schemeClr val="bg1"/>
                </a:solidFill>
              </a:rPr>
              <a:t>%</a:t>
            </a:r>
            <a:r>
              <a:rPr lang="en-US" altLang="en-US" sz="1200" b="0" baseline="0">
                <a:solidFill>
                  <a:schemeClr val="bg1"/>
                </a:solidFill>
              </a:rPr>
              <a:t> </a:t>
            </a:r>
            <a:r>
              <a:rPr lang="en-US" altLang="en-US" sz="1200" b="0">
                <a:solidFill>
                  <a:schemeClr val="bg1"/>
                </a:solidFill>
              </a:rPr>
              <a:t>Encourage</a:t>
            </a:r>
            <a:r>
              <a:rPr lang="en-US" altLang="en-US" sz="1200" b="0" baseline="0">
                <a:solidFill>
                  <a:schemeClr val="bg1"/>
                </a:solidFill>
              </a:rPr>
              <a:t> </a:t>
            </a:r>
            <a:r>
              <a:rPr lang="en-US" altLang="en-US" sz="1200" b="0">
                <a:solidFill>
                  <a:schemeClr val="bg1"/>
                </a:solidFill>
              </a:rPr>
              <a:t>Innovative Thinking</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a:solidFill>
                  <a:srgbClr val="FFFFFF"/>
                </a:solidFill>
              </a:rPr>
              <a:t>80</a:t>
            </a:r>
            <a:r>
              <a:rPr lang="en-US" altLang="en-US" sz="1800" b="0" baseline="30000">
                <a:solidFill>
                  <a:srgbClr val="FFFFFF"/>
                </a:solidFill>
              </a:rPr>
              <a:t>%</a:t>
            </a:r>
            <a:r>
              <a:rPr lang="en-US" altLang="en-US" sz="2400" b="0" baseline="30000">
                <a:solidFill>
                  <a:srgbClr val="FFFFFF"/>
                </a:solidFill>
              </a:rPr>
              <a:t> </a:t>
            </a:r>
            <a:r>
              <a:rPr lang="en-US" altLang="en-US" sz="1200" b="0">
                <a:solidFill>
                  <a:schemeClr val="bg1"/>
                </a:solidFill>
              </a:rPr>
              <a:t>Increased</a:t>
            </a:r>
            <a:r>
              <a:rPr lang="en-US" altLang="en-US" sz="1200" b="0" baseline="0">
                <a:solidFill>
                  <a:schemeClr val="bg1"/>
                </a:solidFill>
              </a:rPr>
              <a:t> </a:t>
            </a:r>
            <a:r>
              <a:rPr lang="en-US" altLang="en-US" sz="1200" b="0">
                <a:solidFill>
                  <a:schemeClr val="bg1"/>
                </a:solidFill>
              </a:rPr>
              <a:t>Productivity</a:t>
            </a:r>
            <a:endParaRPr lang="en-US" altLang="en-US" sz="1200" b="0" i="1">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b="0">
              <a:solidFill>
                <a:srgbClr val="0066A1"/>
              </a:solidFill>
            </a:endParaRPr>
          </a:p>
          <a:p>
            <a:pPr>
              <a:lnSpc>
                <a:spcPts val="2400"/>
              </a:lnSpc>
              <a:spcBef>
                <a:spcPct val="0"/>
              </a:spcBef>
            </a:pPr>
            <a:r>
              <a:rPr lang="en-US" altLang="en-US" b="1">
                <a:solidFill>
                  <a:srgbClr val="0066A1"/>
                </a:solidFill>
                <a:latin typeface="Verdana"/>
                <a:ea typeface="ＭＳ Ｐゴシック" pitchFamily="34" charset="-128"/>
                <a:cs typeface="Verdana"/>
              </a:rPr>
              <a:t>Lost time affects your bottom line</a:t>
            </a:r>
          </a:p>
          <a:p>
            <a:r>
              <a:rPr lang="en-US" altLang="en-US">
                <a:latin typeface="Verdana"/>
                <a:cs typeface="Verdana"/>
              </a:rPr>
              <a:t>Your bottom line is affected each day an engineer tries to work through a problem without the right resources. </a:t>
            </a:r>
          </a:p>
          <a:p>
            <a:pPr lvl="1" eaLnBrk="1" hangingPunct="1">
              <a:buFont typeface="Arial" panose="020B0604020202020204" pitchFamily="34" charset="0"/>
              <a:buChar char="•"/>
              <a:defRPr/>
            </a:pPr>
            <a:r>
              <a:rPr lang="en-US" altLang="en-US" sz="1800">
                <a:solidFill>
                  <a:schemeClr val="bg2">
                    <a:lumMod val="75000"/>
                  </a:schemeClr>
                </a:solidFill>
                <a:latin typeface="Verdana" pitchFamily="34" charset="0"/>
                <a:ea typeface="ＭＳ Ｐゴシック" pitchFamily="34" charset="-128"/>
              </a:rPr>
              <a:t> Less time spent during the research phase of a project significantly </a:t>
            </a:r>
            <a:r>
              <a:rPr lang="en-US" altLang="en-US" sz="1800" b="1">
                <a:solidFill>
                  <a:schemeClr val="bg2">
                    <a:lumMod val="75000"/>
                  </a:schemeClr>
                </a:solidFill>
                <a:latin typeface="Verdana" pitchFamily="34" charset="0"/>
                <a:ea typeface="ＭＳ Ｐゴシック" pitchFamily="34" charset="-128"/>
              </a:rPr>
              <a:t>improves ROI</a:t>
            </a:r>
            <a:r>
              <a:rPr lang="en-US" altLang="en-US" sz="1800">
                <a:solidFill>
                  <a:schemeClr val="bg2">
                    <a:lumMod val="75000"/>
                  </a:schemeClr>
                </a:solidFill>
                <a:latin typeface="Verdana" pitchFamily="34" charset="0"/>
                <a:ea typeface="ＭＳ Ｐゴシック" pitchFamily="34" charset="-128"/>
              </a:rPr>
              <a:t>.</a:t>
            </a:r>
          </a:p>
          <a:p>
            <a:pPr lvl="1" eaLnBrk="1" hangingPunct="1">
              <a:buFont typeface="Arial" panose="020B0604020202020204" pitchFamily="34" charset="0"/>
              <a:buChar char="•"/>
              <a:defRPr/>
            </a:pPr>
            <a:r>
              <a:rPr lang="en-US" altLang="en-US" sz="1800" b="1">
                <a:solidFill>
                  <a:schemeClr val="bg2">
                    <a:lumMod val="75000"/>
                  </a:schemeClr>
                </a:solidFill>
                <a:latin typeface="Verdana" pitchFamily="34" charset="0"/>
                <a:ea typeface="ＭＳ Ｐゴシック" pitchFamily="34" charset="-128"/>
              </a:rPr>
              <a:t> Two-thirds</a:t>
            </a:r>
            <a:r>
              <a:rPr lang="en-US" altLang="en-US" sz="1800">
                <a:solidFill>
                  <a:schemeClr val="bg2">
                    <a:lumMod val="75000"/>
                  </a:schemeClr>
                </a:solidFill>
                <a:latin typeface="Verdana" pitchFamily="34" charset="0"/>
                <a:ea typeface="ＭＳ Ｐゴシック" pitchFamily="34" charset="-128"/>
              </a:rPr>
              <a:t> of survey respondents say that IEEE </a:t>
            </a:r>
            <a:r>
              <a:rPr lang="en-US" altLang="en-US" sz="1800" i="1" err="1">
                <a:solidFill>
                  <a:schemeClr val="bg2">
                    <a:lumMod val="75000"/>
                  </a:schemeClr>
                </a:solidFill>
                <a:latin typeface="Verdana" pitchFamily="34" charset="0"/>
                <a:ea typeface="ＭＳ Ｐゴシック" pitchFamily="34" charset="-128"/>
              </a:rPr>
              <a:t>Xplore</a:t>
            </a:r>
            <a:r>
              <a:rPr lang="en-US" altLang="en-US" sz="1800">
                <a:solidFill>
                  <a:schemeClr val="bg2">
                    <a:lumMod val="75000"/>
                  </a:schemeClr>
                </a:solidFill>
                <a:latin typeface="Verdana" pitchFamily="34" charset="0"/>
                <a:ea typeface="ＭＳ Ｐゴシック" pitchFamily="34" charset="-128"/>
              </a:rPr>
              <a:t> greatly reduces research time</a:t>
            </a:r>
          </a:p>
          <a:p>
            <a:pPr lvl="1" eaLnBrk="1" hangingPunct="1">
              <a:buFont typeface="Arial" panose="020B0604020202020204" pitchFamily="34" charset="0"/>
              <a:buChar char="•"/>
              <a:defRPr/>
            </a:pPr>
            <a:r>
              <a:rPr lang="en-US" altLang="en-US" sz="1800">
                <a:solidFill>
                  <a:schemeClr val="bg2">
                    <a:lumMod val="75000"/>
                  </a:schemeClr>
                </a:solidFill>
                <a:latin typeface="Verdana" pitchFamily="34" charset="0"/>
                <a:ea typeface="ＭＳ Ｐゴシック" pitchFamily="34" charset="-128"/>
              </a:rPr>
              <a:t> Many respondents indicate that it cuts their research or project time </a:t>
            </a:r>
            <a:r>
              <a:rPr lang="en-US" altLang="en-US" sz="1800" b="1">
                <a:solidFill>
                  <a:schemeClr val="bg2">
                    <a:lumMod val="75000"/>
                  </a:schemeClr>
                </a:solidFill>
                <a:latin typeface="Verdana" pitchFamily="34" charset="0"/>
                <a:ea typeface="ＭＳ Ｐゴシック" pitchFamily="34" charset="-128"/>
              </a:rPr>
              <a:t>in half</a:t>
            </a:r>
            <a:r>
              <a:rPr lang="en-US" altLang="en-US" sz="1800">
                <a:solidFill>
                  <a:schemeClr val="bg2">
                    <a:lumMod val="75000"/>
                  </a:schemeClr>
                </a:solidFill>
                <a:latin typeface="Verdana" pitchFamily="34" charset="0"/>
                <a:ea typeface="ＭＳ Ｐゴシック" pitchFamily="34" charset="-128"/>
              </a:rPr>
              <a:t>.</a:t>
            </a:r>
          </a:p>
          <a:p>
            <a:pPr lvl="1" eaLnBrk="1" hangingPunct="1">
              <a:buFont typeface="Arial" panose="020B0604020202020204" pitchFamily="34" charset="0"/>
              <a:buChar char="•"/>
              <a:defRPr/>
            </a:pPr>
            <a:r>
              <a:rPr lang="en-US" altLang="en-US" sz="1800" b="1" baseline="0">
                <a:solidFill>
                  <a:schemeClr val="bg2">
                    <a:lumMod val="75000"/>
                  </a:schemeClr>
                </a:solidFill>
                <a:latin typeface="Verdana" pitchFamily="34" charset="0"/>
                <a:ea typeface="ＭＳ Ｐゴシック" pitchFamily="34" charset="-128"/>
              </a:rPr>
              <a:t> </a:t>
            </a:r>
            <a:r>
              <a:rPr lang="en-US" altLang="en-US" b="1">
                <a:solidFill>
                  <a:srgbClr val="0066A1"/>
                </a:solidFill>
                <a:latin typeface="Verdana" pitchFamily="34" charset="0"/>
                <a:ea typeface="ＭＳ Ｐゴシック" pitchFamily="34" charset="-128"/>
              </a:rPr>
              <a:t>Time plays a key role in productivity </a:t>
            </a:r>
          </a:p>
          <a:p>
            <a:endParaRPr lang="en-US"/>
          </a:p>
          <a:p>
            <a:endParaRPr lang="en-US" b="0" baseline="0"/>
          </a:p>
          <a:p>
            <a:endParaRPr lang="en-US"/>
          </a:p>
        </p:txBody>
      </p:sp>
      <p:sp>
        <p:nvSpPr>
          <p:cNvPr id="4" name="Slide Number Placeholder 3"/>
          <p:cNvSpPr>
            <a:spLocks noGrp="1"/>
          </p:cNvSpPr>
          <p:nvPr>
            <p:ph type="sldNum" sz="quarter" idx="10"/>
          </p:nvPr>
        </p:nvSpPr>
        <p:spPr/>
        <p:txBody>
          <a:bodyPr/>
          <a:lstStyle/>
          <a:p>
            <a:fld id="{B3F901B7-AE6D-8A4C-A77C-12758BD38406}" type="slidenum">
              <a:rPr lang="en-US" smtClean="0"/>
              <a:t>47</a:t>
            </a:fld>
            <a:endParaRPr lang="en-US"/>
          </a:p>
        </p:txBody>
      </p:sp>
    </p:spTree>
    <p:extLst>
      <p:ext uri="{BB962C8B-B14F-4D97-AF65-F5344CB8AC3E}">
        <p14:creationId xmlns:p14="http://schemas.microsoft.com/office/powerpoint/2010/main" val="286197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F901B7-AE6D-8A4C-A77C-12758BD38406}" type="slidenum">
              <a:rPr lang="en-US" smtClean="0"/>
              <a:t>48</a:t>
            </a:fld>
            <a:endParaRPr lang="en-US"/>
          </a:p>
        </p:txBody>
      </p:sp>
    </p:spTree>
    <p:extLst>
      <p:ext uri="{BB962C8B-B14F-4D97-AF65-F5344CB8AC3E}">
        <p14:creationId xmlns:p14="http://schemas.microsoft.com/office/powerpoint/2010/main" val="2063289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d0c82649eb_0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d0c82649eb_0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9" name="Google Shape;169;gd0c82649eb_0_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9" name="Google Shape;116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66A1"/>
              </a:buClr>
              <a:buSzPts val="1200"/>
              <a:buFont typeface="Calibri"/>
              <a:buNone/>
            </a:pPr>
            <a:r>
              <a:rPr lang="en-US" sz="1200" b="0">
                <a:solidFill>
                  <a:srgbClr val="0066A1"/>
                </a:solidFill>
                <a:latin typeface="Calibri"/>
                <a:ea typeface="Calibri"/>
                <a:cs typeface="Calibri"/>
                <a:sym typeface="Calibri"/>
              </a:rPr>
              <a:t>We work with the entire tech community to make sure IEEE standards are the right standards—for everyone.</a:t>
            </a:r>
            <a:endParaRPr/>
          </a:p>
          <a:p>
            <a:pPr marL="0" marR="0" lvl="0" indent="0" algn="l" rtl="0">
              <a:lnSpc>
                <a:spcPct val="100000"/>
              </a:lnSpc>
              <a:spcBef>
                <a:spcPts val="0"/>
              </a:spcBef>
              <a:spcAft>
                <a:spcPts val="0"/>
              </a:spcAft>
              <a:buClr>
                <a:schemeClr val="dk1"/>
              </a:buClr>
              <a:buSzPts val="1200"/>
              <a:buFont typeface="Calibri"/>
              <a:buNone/>
            </a:pPr>
            <a:endParaRPr sz="1200" b="0">
              <a:solidFill>
                <a:srgbClr val="0066A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b="0"/>
              <a:t>Individual benefit – If engineers are working with the latest IEEE standard, they can ensure compliance from the start</a:t>
            </a:r>
            <a:endParaRPr/>
          </a:p>
          <a:p>
            <a:pPr marL="0" marR="0" lvl="0" indent="0" algn="l" rtl="0">
              <a:lnSpc>
                <a:spcPct val="100000"/>
              </a:lnSpc>
              <a:spcBef>
                <a:spcPts val="0"/>
              </a:spcBef>
              <a:spcAft>
                <a:spcPts val="0"/>
              </a:spcAft>
              <a:buClr>
                <a:schemeClr val="dk1"/>
              </a:buClr>
              <a:buSzPts val="1200"/>
              <a:buFont typeface="Calibri"/>
              <a:buNone/>
            </a:pPr>
            <a:r>
              <a:rPr lang="en-US" b="0"/>
              <a:t>Company benefit –  saves time and money</a:t>
            </a:r>
            <a:endParaRPr b="0"/>
          </a:p>
          <a:p>
            <a:pPr marL="0" marR="0" lvl="0" indent="0" algn="l" rtl="0">
              <a:lnSpc>
                <a:spcPct val="100000"/>
              </a:lnSpc>
              <a:spcBef>
                <a:spcPts val="0"/>
              </a:spcBef>
              <a:spcAft>
                <a:spcPts val="0"/>
              </a:spcAft>
              <a:buClr>
                <a:schemeClr val="dk1"/>
              </a:buClr>
              <a:buSzPts val="1200"/>
              <a:buFont typeface="Calibri"/>
              <a:buNone/>
            </a:pPr>
            <a:endParaRPr sz="1200" b="0">
              <a:solidFill>
                <a:srgbClr val="0066A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a:solidFill>
                <a:srgbClr val="0066A1"/>
              </a:solidFill>
              <a:latin typeface="Calibri"/>
              <a:ea typeface="Calibri"/>
              <a:cs typeface="Calibri"/>
              <a:sym typeface="Calibri"/>
            </a:endParaRPr>
          </a:p>
          <a:p>
            <a:pPr marL="0" marR="0" lvl="0" indent="0" algn="l" rtl="0">
              <a:lnSpc>
                <a:spcPct val="100000"/>
              </a:lnSpc>
              <a:spcBef>
                <a:spcPts val="0"/>
              </a:spcBef>
              <a:spcAft>
                <a:spcPts val="0"/>
              </a:spcAft>
              <a:buClr>
                <a:srgbClr val="0066A1"/>
              </a:buClr>
              <a:buSzPts val="1200"/>
              <a:buFont typeface="Calibri"/>
              <a:buNone/>
            </a:pPr>
            <a:r>
              <a:rPr lang="en-US" sz="1200" b="1">
                <a:solidFill>
                  <a:srgbClr val="0066A1"/>
                </a:solidFill>
                <a:latin typeface="Calibri"/>
                <a:ea typeface="Calibri"/>
                <a:cs typeface="Calibri"/>
                <a:sym typeface="Calibri"/>
              </a:rPr>
              <a:t>The Life of a IEEE Standard</a:t>
            </a:r>
            <a:endParaRPr/>
          </a:p>
          <a:p>
            <a:pPr marL="0" marR="0" lvl="0" indent="0" algn="l" rtl="0">
              <a:lnSpc>
                <a:spcPct val="100000"/>
              </a:lnSpc>
              <a:spcBef>
                <a:spcPts val="0"/>
              </a:spcBef>
              <a:spcAft>
                <a:spcPts val="0"/>
              </a:spcAft>
              <a:buClr>
                <a:srgbClr val="0066A1"/>
              </a:buClr>
              <a:buSzPts val="1200"/>
              <a:buFont typeface="Calibri"/>
              <a:buNone/>
            </a:pPr>
            <a:r>
              <a:rPr lang="en-US" sz="1200" b="1">
                <a:solidFill>
                  <a:srgbClr val="0066A1"/>
                </a:solidFill>
                <a:latin typeface="Calibri"/>
                <a:ea typeface="Calibri"/>
                <a:cs typeface="Calibri"/>
                <a:sym typeface="Calibri"/>
              </a:rPr>
              <a:t>Initiating the Project – </a:t>
            </a:r>
            <a:endParaRPr sz="1200" b="1">
              <a:solidFill>
                <a:srgbClr val="0066A1"/>
              </a:solidFill>
              <a:latin typeface="Calibri"/>
              <a:ea typeface="Calibri"/>
              <a:cs typeface="Calibri"/>
              <a:sym typeface="Calibri"/>
            </a:endParaRPr>
          </a:p>
          <a:p>
            <a:pPr marL="0" lvl="0" indent="0" algn="l" rtl="0">
              <a:spcBef>
                <a:spcPts val="0"/>
              </a:spcBef>
              <a:spcAft>
                <a:spcPts val="0"/>
              </a:spcAft>
              <a:buNone/>
            </a:pPr>
            <a:r>
              <a:rPr lang="en-US"/>
              <a:t>Standards projects are started when there is a need for an idea or concept to be standardized. The idea or concept can be broad or very specific. However, no standard is developed by one person alone; ultimately group collaboration and consensus is required.</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66A1"/>
              </a:buClr>
              <a:buSzPts val="1200"/>
              <a:buFont typeface="Calibri"/>
              <a:buNone/>
            </a:pPr>
            <a:r>
              <a:rPr lang="en-US" sz="1200" b="1">
                <a:solidFill>
                  <a:srgbClr val="0066A1"/>
                </a:solidFill>
                <a:latin typeface="Calibri"/>
                <a:ea typeface="Calibri"/>
                <a:cs typeface="Calibri"/>
                <a:sym typeface="Calibri"/>
              </a:rPr>
              <a:t>Mobilizing the Working Group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a:t>Working Groups work to create and write the standard. Working Groups are open to anyone to participate. For individual standards projects, IEEE or IEEE-SA membership is not required to participate. For corporate standards projects, IEEE-SA corporate membership is required. Overall, Working Groups strive for broad representation of all interested parties and encourage global participation.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66A1"/>
              </a:buClr>
              <a:buSzPts val="1200"/>
              <a:buFont typeface="Calibri"/>
              <a:buNone/>
            </a:pPr>
            <a:r>
              <a:rPr lang="en-US" sz="1200" b="1">
                <a:solidFill>
                  <a:srgbClr val="0066A1"/>
                </a:solidFill>
                <a:latin typeface="Calibri"/>
                <a:ea typeface="Calibri"/>
                <a:cs typeface="Calibri"/>
                <a:sym typeface="Calibri"/>
              </a:rPr>
              <a:t>Drafting the Standard</a:t>
            </a:r>
            <a:endParaRPr/>
          </a:p>
          <a:p>
            <a:pPr marL="0" lvl="0" indent="0" algn="l" rtl="0">
              <a:spcBef>
                <a:spcPts val="0"/>
              </a:spcBef>
              <a:spcAft>
                <a:spcPts val="0"/>
              </a:spcAft>
              <a:buNone/>
            </a:pPr>
            <a:r>
              <a:rPr lang="en-US"/>
              <a:t>The first milestone for many Working Groups is finishing their first complete draft. The scope and purpose should be kept in mind at all times, since this will be what the </a:t>
            </a:r>
            <a:r>
              <a:rPr lang="en-US" u="sng">
                <a:solidFill>
                  <a:schemeClr val="hlink"/>
                </a:solidFill>
                <a:hlinkClick r:id="rId3"/>
              </a:rPr>
              <a:t>IEEE-SA Standards Board</a:t>
            </a:r>
            <a:r>
              <a:rPr lang="en-US"/>
              <a:t> will be evaluating the document against. The technical editor will then compile the work of the Working Group into one document. </a:t>
            </a:r>
            <a:endParaRPr/>
          </a:p>
          <a:p>
            <a:pPr marL="0" marR="0" lvl="0" indent="0" algn="l" rtl="0">
              <a:lnSpc>
                <a:spcPct val="100000"/>
              </a:lnSpc>
              <a:spcBef>
                <a:spcPts val="0"/>
              </a:spcBef>
              <a:spcAft>
                <a:spcPts val="0"/>
              </a:spcAft>
              <a:buClr>
                <a:schemeClr val="dk1"/>
              </a:buClr>
              <a:buSzPts val="1200"/>
              <a:buFont typeface="Calibri"/>
              <a:buNone/>
            </a:pPr>
            <a:endParaRPr sz="1200" b="1">
              <a:solidFill>
                <a:srgbClr val="0066A1"/>
              </a:solidFill>
              <a:latin typeface="Calibri"/>
              <a:ea typeface="Calibri"/>
              <a:cs typeface="Calibri"/>
              <a:sym typeface="Calibri"/>
            </a:endParaRPr>
          </a:p>
          <a:p>
            <a:pPr marL="0" marR="0" lvl="0" indent="0" algn="l" rtl="0">
              <a:lnSpc>
                <a:spcPct val="100000"/>
              </a:lnSpc>
              <a:spcBef>
                <a:spcPts val="0"/>
              </a:spcBef>
              <a:spcAft>
                <a:spcPts val="0"/>
              </a:spcAft>
              <a:buClr>
                <a:srgbClr val="0066A1"/>
              </a:buClr>
              <a:buSzPts val="1200"/>
              <a:buFont typeface="Calibri"/>
              <a:buNone/>
            </a:pPr>
            <a:r>
              <a:rPr lang="en-US" sz="1200" b="1">
                <a:solidFill>
                  <a:srgbClr val="0066A1"/>
                </a:solidFill>
                <a:latin typeface="Calibri"/>
                <a:ea typeface="Calibri"/>
                <a:cs typeface="Calibri"/>
                <a:sym typeface="Calibri"/>
              </a:rPr>
              <a:t>Balloting the Standard</a:t>
            </a:r>
            <a:endParaRPr/>
          </a:p>
          <a:p>
            <a:pPr marL="0" marR="0" lvl="0" indent="0" algn="l" rtl="0">
              <a:lnSpc>
                <a:spcPct val="100000"/>
              </a:lnSpc>
              <a:spcBef>
                <a:spcPts val="0"/>
              </a:spcBef>
              <a:spcAft>
                <a:spcPts val="0"/>
              </a:spcAft>
              <a:buClr>
                <a:schemeClr val="dk1"/>
              </a:buClr>
              <a:buSzPts val="1200"/>
              <a:buFont typeface="Calibri"/>
              <a:buNone/>
            </a:pPr>
            <a:r>
              <a:rPr lang="en-US"/>
              <a:t>Balloting begins when the Sponsor decides the draft of the full standard is stable. The Sponsor forms a balloting group containing persons interested in the standard. While anyone can contribute comments, the only votes that count toward approval are those of the eligible members of the balloting group. </a:t>
            </a:r>
            <a:endParaRPr sz="1200" b="1">
              <a:solidFill>
                <a:srgbClr val="0066A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a:solidFill>
                <a:srgbClr val="0066A1"/>
              </a:solidFill>
              <a:latin typeface="Calibri"/>
              <a:ea typeface="Calibri"/>
              <a:cs typeface="Calibri"/>
              <a:sym typeface="Calibri"/>
            </a:endParaRPr>
          </a:p>
          <a:p>
            <a:pPr marL="0" marR="0" lvl="0" indent="0" algn="l" rtl="0">
              <a:lnSpc>
                <a:spcPct val="100000"/>
              </a:lnSpc>
              <a:spcBef>
                <a:spcPts val="0"/>
              </a:spcBef>
              <a:spcAft>
                <a:spcPts val="0"/>
              </a:spcAft>
              <a:buClr>
                <a:srgbClr val="0066A1"/>
              </a:buClr>
              <a:buSzPts val="1200"/>
              <a:buFont typeface="Calibri"/>
              <a:buNone/>
            </a:pPr>
            <a:r>
              <a:rPr lang="en-US" sz="1200" b="1">
                <a:solidFill>
                  <a:srgbClr val="0066A1"/>
                </a:solidFill>
                <a:latin typeface="Calibri"/>
                <a:ea typeface="Calibri"/>
                <a:cs typeface="Calibri"/>
                <a:sym typeface="Calibri"/>
              </a:rPr>
              <a:t>Gaining Final Approval</a:t>
            </a:r>
            <a:endParaRPr/>
          </a:p>
          <a:p>
            <a:pPr marL="0" lvl="0" indent="0" algn="l" rtl="0">
              <a:spcBef>
                <a:spcPts val="0"/>
              </a:spcBef>
              <a:spcAft>
                <a:spcPts val="0"/>
              </a:spcAft>
              <a:buNone/>
            </a:pPr>
            <a:r>
              <a:rPr lang="en-US"/>
              <a:t>The </a:t>
            </a:r>
            <a:r>
              <a:rPr lang="en-US" u="sng">
                <a:solidFill>
                  <a:schemeClr val="hlink"/>
                </a:solidFill>
                <a:hlinkClick r:id="rId3"/>
              </a:rPr>
              <a:t>IEEE-SA Standards Board</a:t>
            </a:r>
            <a:r>
              <a:rPr lang="en-US"/>
              <a:t> approves or disapproves standards based on the recommendation of its </a:t>
            </a:r>
            <a:r>
              <a:rPr lang="en-US" u="sng">
                <a:solidFill>
                  <a:schemeClr val="hlink"/>
                </a:solidFill>
                <a:hlinkClick r:id="rId4"/>
              </a:rPr>
              <a:t>Standards Review Committee (RevCom)</a:t>
            </a:r>
            <a:r>
              <a:rPr lang="en-US"/>
              <a:t>. This committee makes sure working groups follow all procedures and guiding principles in drafting and balloting a standard. After approval, the standard is edited by an IEEE-SA editor, given a final review by the members of the working group, and published. </a:t>
            </a:r>
            <a:endParaRPr/>
          </a:p>
          <a:p>
            <a:pPr marL="0" lvl="0" indent="0" algn="l" rtl="0">
              <a:spcBef>
                <a:spcPts val="0"/>
              </a:spcBef>
              <a:spcAft>
                <a:spcPts val="0"/>
              </a:spcAft>
              <a:buNone/>
            </a:pPr>
            <a:r>
              <a:rPr lang="en-US"/>
              <a:t>A standard is valid for ten years from its approval date. </a:t>
            </a:r>
            <a:endParaRPr/>
          </a:p>
          <a:p>
            <a:pPr marL="0" marR="0" lvl="0" indent="0" algn="l" rtl="0">
              <a:lnSpc>
                <a:spcPct val="100000"/>
              </a:lnSpc>
              <a:spcBef>
                <a:spcPts val="0"/>
              </a:spcBef>
              <a:spcAft>
                <a:spcPts val="0"/>
              </a:spcAft>
              <a:buClr>
                <a:schemeClr val="dk1"/>
              </a:buClr>
              <a:buSzPts val="1200"/>
              <a:buFont typeface="Calibri"/>
              <a:buNone/>
            </a:pPr>
            <a:endParaRPr sz="1200" b="1">
              <a:solidFill>
                <a:srgbClr val="0066A1"/>
              </a:solidFill>
              <a:latin typeface="Calibri"/>
              <a:ea typeface="Calibri"/>
              <a:cs typeface="Calibri"/>
              <a:sym typeface="Calibri"/>
            </a:endParaRPr>
          </a:p>
          <a:p>
            <a:pPr marL="0" marR="0" lvl="0" indent="0" algn="l" rtl="0">
              <a:lnSpc>
                <a:spcPct val="100000"/>
              </a:lnSpc>
              <a:spcBef>
                <a:spcPts val="0"/>
              </a:spcBef>
              <a:spcAft>
                <a:spcPts val="0"/>
              </a:spcAft>
              <a:buClr>
                <a:srgbClr val="0066A1"/>
              </a:buClr>
              <a:buSzPts val="1200"/>
              <a:buFont typeface="Calibri"/>
              <a:buNone/>
            </a:pPr>
            <a:r>
              <a:rPr lang="en-US" sz="1200" b="1">
                <a:solidFill>
                  <a:srgbClr val="0066A1"/>
                </a:solidFill>
                <a:latin typeface="Calibri"/>
                <a:ea typeface="Calibri"/>
                <a:cs typeface="Calibri"/>
                <a:sym typeface="Calibri"/>
              </a:rPr>
              <a:t>Maintaining the Standard</a:t>
            </a:r>
            <a:endParaRPr/>
          </a:p>
          <a:p>
            <a:pPr marL="0" lvl="0" indent="0" algn="l" rtl="0">
              <a:spcBef>
                <a:spcPts val="0"/>
              </a:spcBef>
              <a:spcAft>
                <a:spcPts val="0"/>
              </a:spcAft>
              <a:buNone/>
            </a:pPr>
            <a:r>
              <a:rPr lang="en-US"/>
              <a:t>Sometimes a standard may need a technical or editorial correction to be made.</a:t>
            </a:r>
            <a:endParaRPr/>
          </a:p>
          <a:p>
            <a:pPr marL="0" lvl="0" indent="0" algn="l" rtl="0">
              <a:spcBef>
                <a:spcPts val="0"/>
              </a:spcBef>
              <a:spcAft>
                <a:spcPts val="0"/>
              </a:spcAft>
              <a:buNone/>
            </a:pPr>
            <a:r>
              <a:rPr lang="en-US"/>
              <a:t> As part of the standards development process, IEEE can easily accommodate this by issuing a corrigenda or errata Sheet.</a:t>
            </a:r>
            <a:endParaRPr/>
          </a:p>
          <a:p>
            <a:pPr marL="0" lvl="0" indent="0" algn="l" rtl="0">
              <a:spcBef>
                <a:spcPts val="0"/>
              </a:spcBef>
              <a:spcAft>
                <a:spcPts val="0"/>
              </a:spcAft>
              <a:buNone/>
            </a:pPr>
            <a:r>
              <a:rPr lang="en-US"/>
              <a:t>Corrigenda correct a technical error, as well as a semantic error and require a PAR and to go through a consensus ballot. </a:t>
            </a:r>
            <a:endParaRPr/>
          </a:p>
          <a:p>
            <a:pPr marL="0" marR="0" lvl="0" indent="0" algn="l" rtl="0">
              <a:lnSpc>
                <a:spcPct val="100000"/>
              </a:lnSpc>
              <a:spcBef>
                <a:spcPts val="0"/>
              </a:spcBef>
              <a:spcAft>
                <a:spcPts val="0"/>
              </a:spcAft>
              <a:buClr>
                <a:schemeClr val="dk1"/>
              </a:buClr>
              <a:buSzPts val="1200"/>
              <a:buFont typeface="Calibri"/>
              <a:buNone/>
            </a:pPr>
            <a:endParaRPr sz="1200" b="1">
              <a:solidFill>
                <a:srgbClr val="0066A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a:solidFill>
                <a:srgbClr val="0066A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a:solidFill>
                <a:srgbClr val="0066A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70" name="Google Shape;1170;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some examples of how IEEE Standards make the world safer and more connected.</a:t>
            </a:r>
            <a:endParaRPr/>
          </a:p>
          <a:p>
            <a:pPr marL="0" lvl="0" indent="0" algn="l" rtl="0">
              <a:spcBef>
                <a:spcPts val="0"/>
              </a:spcBef>
              <a:spcAft>
                <a:spcPts val="0"/>
              </a:spcAft>
              <a:buNone/>
            </a:pPr>
            <a:endParaRPr/>
          </a:p>
        </p:txBody>
      </p:sp>
      <p:sp>
        <p:nvSpPr>
          <p:cNvPr id="1211" name="Google Shape;1211;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1449248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some examples of how IEEE Standards make the world safer and more connected.</a:t>
            </a:r>
            <a:endParaRPr/>
          </a:p>
          <a:p>
            <a:pPr marL="0" lvl="0" indent="0" algn="l" rtl="0">
              <a:spcBef>
                <a:spcPts val="0"/>
              </a:spcBef>
              <a:spcAft>
                <a:spcPts val="0"/>
              </a:spcAft>
              <a:buNone/>
            </a:pPr>
            <a:endParaRPr/>
          </a:p>
        </p:txBody>
      </p:sp>
      <p:sp>
        <p:nvSpPr>
          <p:cNvPr id="1211" name="Google Shape;1211;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33523783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some examples of how IEEE Standards make the world safer and more connected.</a:t>
            </a:r>
            <a:endParaRPr/>
          </a:p>
          <a:p>
            <a:pPr marL="0" lvl="0" indent="0" algn="l" rtl="0">
              <a:spcBef>
                <a:spcPts val="0"/>
              </a:spcBef>
              <a:spcAft>
                <a:spcPts val="0"/>
              </a:spcAft>
              <a:buNone/>
            </a:pPr>
            <a:endParaRPr/>
          </a:p>
        </p:txBody>
      </p:sp>
      <p:sp>
        <p:nvSpPr>
          <p:cNvPr id="1211" name="Google Shape;1211;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3693496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F901B7-AE6D-8A4C-A77C-12758BD38406}" type="slidenum">
              <a:rPr lang="en-US" smtClean="0"/>
              <a:t>7</a:t>
            </a:fld>
            <a:endParaRPr lang="en-US" dirty="0"/>
          </a:p>
        </p:txBody>
      </p:sp>
    </p:spTree>
    <p:extLst>
      <p:ext uri="{BB962C8B-B14F-4D97-AF65-F5344CB8AC3E}">
        <p14:creationId xmlns:p14="http://schemas.microsoft.com/office/powerpoint/2010/main" val="36087146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some examples of how IEEE Standards make the world safer and more connected.</a:t>
            </a:r>
            <a:endParaRPr/>
          </a:p>
          <a:p>
            <a:pPr marL="0" lvl="0" indent="0" algn="l" rtl="0">
              <a:spcBef>
                <a:spcPts val="0"/>
              </a:spcBef>
              <a:spcAft>
                <a:spcPts val="0"/>
              </a:spcAft>
              <a:buNone/>
            </a:pPr>
            <a:endParaRPr/>
          </a:p>
        </p:txBody>
      </p:sp>
      <p:sp>
        <p:nvSpPr>
          <p:cNvPr id="1211" name="Google Shape;1211;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36279202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8" name="Google Shape;119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9" name="Google Shape;1199;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4be084bf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e4be084bf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latin typeface="Calibri"/>
                <a:ea typeface="Calibri"/>
                <a:cs typeface="Calibri"/>
                <a:sym typeface="Calibri"/>
              </a:rPr>
              <a:t>Practices can be thought of as Centers of Excellence. They each have:</a:t>
            </a:r>
            <a:endParaRPr sz="1100" dirty="0">
              <a:latin typeface="Calibri"/>
              <a:ea typeface="Calibri"/>
              <a:cs typeface="Calibri"/>
              <a:sym typeface="Calibri"/>
            </a:endParaRPr>
          </a:p>
          <a:p>
            <a:pPr marL="457200" lvl="0" indent="-298450" algn="l" rtl="0">
              <a:lnSpc>
                <a:spcPct val="90000"/>
              </a:lnSpc>
              <a:spcBef>
                <a:spcPts val="750"/>
              </a:spcBef>
              <a:spcAft>
                <a:spcPts val="0"/>
              </a:spcAft>
              <a:buClr>
                <a:schemeClr val="dk1"/>
              </a:buClr>
              <a:buSzPts val="1100"/>
              <a:buFont typeface="Calibri"/>
              <a:buChar char="-"/>
            </a:pPr>
            <a:r>
              <a:rPr lang="en-US" sz="1100" dirty="0">
                <a:latin typeface="Calibri"/>
                <a:ea typeface="Calibri"/>
                <a:cs typeface="Calibri"/>
                <a:sym typeface="Calibri"/>
              </a:rPr>
              <a:t>Focus Areas (Workstreams)</a:t>
            </a:r>
            <a:endParaRPr sz="1100" dirty="0">
              <a:latin typeface="Calibri"/>
              <a:ea typeface="Calibri"/>
              <a:cs typeface="Calibri"/>
              <a:sym typeface="Calibri"/>
            </a:endParaRPr>
          </a:p>
          <a:p>
            <a:pPr marL="457200" lvl="0" indent="-298450" algn="l" rtl="0">
              <a:lnSpc>
                <a:spcPct val="90000"/>
              </a:lnSpc>
              <a:spcBef>
                <a:spcPts val="0"/>
              </a:spcBef>
              <a:spcAft>
                <a:spcPts val="0"/>
              </a:spcAft>
              <a:buClr>
                <a:schemeClr val="dk1"/>
              </a:buClr>
              <a:buSzPts val="1100"/>
              <a:buFont typeface="Calibri"/>
              <a:buChar char="-"/>
            </a:pPr>
            <a:r>
              <a:rPr lang="en-US" sz="1100" dirty="0">
                <a:latin typeface="Calibri"/>
                <a:ea typeface="Calibri"/>
                <a:cs typeface="Calibri"/>
                <a:sym typeface="Calibri"/>
              </a:rPr>
              <a:t>Thought leadership</a:t>
            </a:r>
            <a:endParaRPr sz="1100" dirty="0">
              <a:latin typeface="Calibri"/>
              <a:ea typeface="Calibri"/>
              <a:cs typeface="Calibri"/>
              <a:sym typeface="Calibri"/>
            </a:endParaRPr>
          </a:p>
          <a:p>
            <a:pPr marL="457200" lvl="0" indent="-298450" algn="l" rtl="0">
              <a:lnSpc>
                <a:spcPct val="90000"/>
              </a:lnSpc>
              <a:spcBef>
                <a:spcPts val="0"/>
              </a:spcBef>
              <a:spcAft>
                <a:spcPts val="0"/>
              </a:spcAft>
              <a:buClr>
                <a:schemeClr val="dk1"/>
              </a:buClr>
              <a:buSzPts val="1100"/>
              <a:buFont typeface="Calibri"/>
              <a:buChar char="-"/>
            </a:pPr>
            <a:r>
              <a:rPr lang="en-US" sz="1100" dirty="0">
                <a:latin typeface="Calibri"/>
                <a:ea typeface="Calibri"/>
                <a:cs typeface="Calibri"/>
                <a:sym typeface="Calibri"/>
              </a:rPr>
              <a:t>Industry experts/connections to industry</a:t>
            </a:r>
            <a:endParaRPr sz="1100" dirty="0">
              <a:latin typeface="Calibri"/>
              <a:ea typeface="Calibri"/>
              <a:cs typeface="Calibri"/>
              <a:sym typeface="Calibri"/>
            </a:endParaRPr>
          </a:p>
          <a:p>
            <a:pPr marL="457200" lvl="0" indent="-298450" algn="l" rtl="0">
              <a:lnSpc>
                <a:spcPct val="90000"/>
              </a:lnSpc>
              <a:spcBef>
                <a:spcPts val="0"/>
              </a:spcBef>
              <a:spcAft>
                <a:spcPts val="0"/>
              </a:spcAft>
              <a:buClr>
                <a:schemeClr val="dk1"/>
              </a:buClr>
              <a:buSzPts val="1100"/>
              <a:buFont typeface="Calibri"/>
              <a:buChar char="-"/>
            </a:pPr>
            <a:r>
              <a:rPr lang="en-US" sz="1100" dirty="0">
                <a:latin typeface="Calibri"/>
                <a:ea typeface="Calibri"/>
                <a:cs typeface="Calibri"/>
                <a:sym typeface="Calibri"/>
              </a:rPr>
              <a:t>Paths to the full SA standards ecosystem</a:t>
            </a:r>
            <a:endParaRPr sz="1100" dirty="0">
              <a:latin typeface="Calibri"/>
              <a:ea typeface="Calibri"/>
              <a:cs typeface="Calibri"/>
              <a:sym typeface="Calibri"/>
            </a:endParaRPr>
          </a:p>
          <a:p>
            <a:pPr marL="457200" lvl="0" indent="-298450" algn="l" rtl="0">
              <a:lnSpc>
                <a:spcPct val="90000"/>
              </a:lnSpc>
              <a:spcBef>
                <a:spcPts val="0"/>
              </a:spcBef>
              <a:spcAft>
                <a:spcPts val="0"/>
              </a:spcAft>
              <a:buClr>
                <a:schemeClr val="dk1"/>
              </a:buClr>
              <a:buSzPts val="1100"/>
              <a:buFont typeface="Calibri"/>
              <a:buChar char="-"/>
            </a:pPr>
            <a:r>
              <a:rPr lang="en-US" sz="1100" dirty="0">
                <a:latin typeface="Calibri"/>
                <a:ea typeface="Calibri"/>
                <a:cs typeface="Calibri"/>
                <a:sym typeface="Calibri"/>
              </a:rPr>
              <a:t>Access to trusted resources</a:t>
            </a:r>
            <a:endParaRPr sz="1100" dirty="0">
              <a:latin typeface="Calibri"/>
              <a:ea typeface="Calibri"/>
              <a:cs typeface="Calibri"/>
              <a:sym typeface="Calibri"/>
            </a:endParaRPr>
          </a:p>
          <a:p>
            <a:pPr marL="0" lvl="0" indent="0" algn="l" rtl="0">
              <a:spcBef>
                <a:spcPts val="0"/>
              </a:spcBef>
              <a:spcAft>
                <a:spcPts val="0"/>
              </a:spcAft>
              <a:buSzPts val="1100"/>
              <a:buNone/>
            </a:pPr>
            <a:endParaRPr sz="11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latin typeface="Calibri"/>
                <a:ea typeface="Calibri"/>
                <a:cs typeface="Calibri"/>
                <a:sym typeface="Calibri"/>
              </a:rPr>
              <a:t>They gather, connect and promote diverse ideas, innovation and expertise to respond to challenges and accelerate impact.</a:t>
            </a:r>
            <a:endParaRPr sz="1100" dirty="0">
              <a:latin typeface="Calibri"/>
              <a:ea typeface="Calibri"/>
              <a:cs typeface="Calibri"/>
              <a:sym typeface="Calibri"/>
            </a:endParaRPr>
          </a:p>
          <a:p>
            <a:pPr marL="0" lvl="0" indent="0" algn="l" rtl="0">
              <a:lnSpc>
                <a:spcPct val="90000"/>
              </a:lnSpc>
              <a:spcBef>
                <a:spcPts val="750"/>
              </a:spcBef>
              <a:spcAft>
                <a:spcPts val="0"/>
              </a:spcAft>
              <a:buClr>
                <a:schemeClr val="dk1"/>
              </a:buClr>
              <a:buSzPts val="1100"/>
              <a:buFont typeface="Arial"/>
              <a:buNone/>
            </a:pPr>
            <a:endParaRPr sz="1100" b="1" dirty="0">
              <a:solidFill>
                <a:srgbClr val="63666A"/>
              </a:solidFill>
              <a:latin typeface="Calibri"/>
              <a:ea typeface="Calibri"/>
              <a:cs typeface="Calibri"/>
              <a:sym typeface="Calibri"/>
            </a:endParaRPr>
          </a:p>
          <a:p>
            <a:pPr marL="0" lvl="0" indent="0" algn="l" rtl="0">
              <a:lnSpc>
                <a:spcPct val="90000"/>
              </a:lnSpc>
              <a:spcBef>
                <a:spcPts val="750"/>
              </a:spcBef>
              <a:spcAft>
                <a:spcPts val="0"/>
              </a:spcAft>
              <a:buClr>
                <a:schemeClr val="dk1"/>
              </a:buClr>
              <a:buSzPts val="1100"/>
              <a:buFont typeface="Arial"/>
              <a:buNone/>
            </a:pPr>
            <a:r>
              <a:rPr lang="en-US" sz="1100" b="1" dirty="0">
                <a:solidFill>
                  <a:srgbClr val="63666A"/>
                </a:solidFill>
                <a:latin typeface="Calibri"/>
                <a:ea typeface="Calibri"/>
                <a:cs typeface="Calibri"/>
                <a:sym typeface="Calibri"/>
              </a:rPr>
              <a:t>Aims/goals </a:t>
            </a:r>
            <a:endParaRPr sz="1100" b="1" dirty="0">
              <a:solidFill>
                <a:srgbClr val="63666A"/>
              </a:solidFill>
              <a:latin typeface="Calibri"/>
              <a:ea typeface="Calibri"/>
              <a:cs typeface="Calibri"/>
              <a:sym typeface="Calibri"/>
            </a:endParaRPr>
          </a:p>
          <a:p>
            <a:pPr marL="457200" lvl="0" indent="-298450" algn="l" rtl="0">
              <a:lnSpc>
                <a:spcPct val="90000"/>
              </a:lnSpc>
              <a:spcBef>
                <a:spcPts val="750"/>
              </a:spcBef>
              <a:spcAft>
                <a:spcPts val="0"/>
              </a:spcAft>
              <a:buClr>
                <a:srgbClr val="63666A"/>
              </a:buClr>
              <a:buSzPts val="1100"/>
              <a:buFont typeface="Calibri"/>
              <a:buChar char="-"/>
            </a:pPr>
            <a:r>
              <a:rPr lang="en-US" sz="1100" b="1" dirty="0">
                <a:solidFill>
                  <a:srgbClr val="63666A"/>
                </a:solidFill>
                <a:latin typeface="Calibri"/>
                <a:ea typeface="Calibri"/>
                <a:cs typeface="Calibri"/>
                <a:sym typeface="Calibri"/>
              </a:rPr>
              <a:t>Focused on delivering solutions to large scale challenges by addressing gaps</a:t>
            </a:r>
            <a:endParaRPr sz="1100" b="1" dirty="0">
              <a:solidFill>
                <a:srgbClr val="63666A"/>
              </a:solidFill>
              <a:latin typeface="Calibri"/>
              <a:ea typeface="Calibri"/>
              <a:cs typeface="Calibri"/>
              <a:sym typeface="Calibri"/>
            </a:endParaRPr>
          </a:p>
          <a:p>
            <a:pPr marL="457200" lvl="0" indent="-298450" algn="l" rtl="0">
              <a:lnSpc>
                <a:spcPct val="90000"/>
              </a:lnSpc>
              <a:spcBef>
                <a:spcPts val="0"/>
              </a:spcBef>
              <a:spcAft>
                <a:spcPts val="0"/>
              </a:spcAft>
              <a:buClr>
                <a:srgbClr val="63666A"/>
              </a:buClr>
              <a:buSzPts val="1100"/>
              <a:buFont typeface="Calibri"/>
              <a:buChar char="-"/>
            </a:pPr>
            <a:r>
              <a:rPr lang="en-US" sz="1100" b="1" dirty="0">
                <a:solidFill>
                  <a:srgbClr val="63666A"/>
                </a:solidFill>
                <a:latin typeface="Calibri"/>
                <a:ea typeface="Calibri"/>
                <a:cs typeface="Calibri"/>
                <a:sym typeface="Calibri"/>
              </a:rPr>
              <a:t>Positively impacting the technology landscape by convening experts, innovators, and motivated professionals [for practical solutions]</a:t>
            </a:r>
            <a:endParaRPr sz="1100" b="1" dirty="0">
              <a:solidFill>
                <a:srgbClr val="63666A"/>
              </a:solidFill>
              <a:latin typeface="Calibri"/>
              <a:ea typeface="Calibri"/>
              <a:cs typeface="Calibri"/>
              <a:sym typeface="Calibri"/>
            </a:endParaRPr>
          </a:p>
          <a:p>
            <a:pPr marL="457200" lvl="0" indent="-298450" algn="l" rtl="0">
              <a:lnSpc>
                <a:spcPct val="90000"/>
              </a:lnSpc>
              <a:spcBef>
                <a:spcPts val="0"/>
              </a:spcBef>
              <a:spcAft>
                <a:spcPts val="0"/>
              </a:spcAft>
              <a:buClr>
                <a:srgbClr val="63666A"/>
              </a:buClr>
              <a:buSzPts val="1100"/>
              <a:buFont typeface="Calibri"/>
              <a:buChar char="-"/>
            </a:pPr>
            <a:r>
              <a:rPr lang="en-US" sz="1100" b="1" dirty="0">
                <a:solidFill>
                  <a:srgbClr val="63666A"/>
                </a:solidFill>
                <a:latin typeface="Calibri"/>
                <a:ea typeface="Calibri"/>
                <a:cs typeface="Calibri"/>
                <a:sym typeface="Calibri"/>
              </a:rPr>
              <a:t>Working to make a difference by accelerating industry adoption through incubation and collaboration</a:t>
            </a:r>
            <a:endParaRPr sz="1100" b="1" dirty="0">
              <a:solidFill>
                <a:srgbClr val="63666A"/>
              </a:solidFill>
              <a:latin typeface="Calibri"/>
              <a:ea typeface="Calibri"/>
              <a:cs typeface="Calibri"/>
              <a:sym typeface="Calibri"/>
            </a:endParaRPr>
          </a:p>
          <a:p>
            <a:pPr marL="457200" lvl="0" indent="-298450" algn="l" rtl="0">
              <a:lnSpc>
                <a:spcPct val="90000"/>
              </a:lnSpc>
              <a:spcBef>
                <a:spcPts val="0"/>
              </a:spcBef>
              <a:spcAft>
                <a:spcPts val="0"/>
              </a:spcAft>
              <a:buClr>
                <a:srgbClr val="63666A"/>
              </a:buClr>
              <a:buSzPts val="1100"/>
              <a:buFont typeface="Calibri"/>
              <a:buChar char="-"/>
            </a:pPr>
            <a:r>
              <a:rPr lang="en-US" sz="1100" b="1" dirty="0">
                <a:solidFill>
                  <a:srgbClr val="63666A"/>
                </a:solidFill>
                <a:latin typeface="Calibri"/>
                <a:ea typeface="Calibri"/>
                <a:cs typeface="Calibri"/>
                <a:sym typeface="Calibri"/>
              </a:rPr>
              <a:t>Serving as a neutral resource</a:t>
            </a:r>
            <a:endParaRPr sz="1100" b="1" dirty="0">
              <a:solidFill>
                <a:srgbClr val="63666A"/>
              </a:solidFill>
              <a:latin typeface="Calibri"/>
              <a:ea typeface="Calibri"/>
              <a:cs typeface="Calibri"/>
              <a:sym typeface="Calibri"/>
            </a:endParaRPr>
          </a:p>
          <a:p>
            <a:pPr marL="457200" lvl="0" indent="-298450" algn="l" rtl="0">
              <a:lnSpc>
                <a:spcPct val="90000"/>
              </a:lnSpc>
              <a:spcBef>
                <a:spcPts val="0"/>
              </a:spcBef>
              <a:spcAft>
                <a:spcPts val="0"/>
              </a:spcAft>
              <a:buClr>
                <a:srgbClr val="63666A"/>
              </a:buClr>
              <a:buSzPts val="1100"/>
              <a:buFont typeface="Calibri"/>
              <a:buChar char="-"/>
            </a:pPr>
            <a:r>
              <a:rPr lang="en-US" sz="1100" b="1" dirty="0">
                <a:solidFill>
                  <a:srgbClr val="63666A"/>
                </a:solidFill>
                <a:latin typeface="Calibri"/>
                <a:ea typeface="Calibri"/>
                <a:cs typeface="Calibri"/>
                <a:sym typeface="Calibri"/>
              </a:rPr>
              <a:t>Collaborative information sharing in an open, transparent, inclusive environment</a:t>
            </a:r>
            <a:endParaRPr sz="1100" dirty="0">
              <a:latin typeface="Calibri"/>
              <a:ea typeface="Calibri"/>
              <a:cs typeface="Calibri"/>
              <a:sym typeface="Calibri"/>
            </a:endParaRPr>
          </a:p>
        </p:txBody>
      </p:sp>
      <p:sp>
        <p:nvSpPr>
          <p:cNvPr id="329" name="Google Shape;329;ge4be084bf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6832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EEE also provides ample educations and learning resources—spanning from STEM programs for young learners (elementary through high-school) to </a:t>
            </a:r>
            <a:r>
              <a:rPr lang="en-US" sz="1800" b="0" i="0" u="none" strike="noStrike" dirty="0">
                <a:solidFill>
                  <a:srgbClr val="FF0000"/>
                </a:solidFill>
                <a:effectLst/>
                <a:latin typeface="Calibri" panose="020F0502020204030204" pitchFamily="34" charset="0"/>
              </a:rPr>
              <a:t>university programs and career preparation and even volunteer mentoring opportunities. </a:t>
            </a:r>
          </a:p>
          <a:p>
            <a:pPr rtl="0">
              <a:spcBef>
                <a:spcPts val="0"/>
              </a:spcBef>
              <a:spcAft>
                <a:spcPts val="0"/>
              </a:spcAft>
            </a:pPr>
            <a:br>
              <a:rPr lang="en-US" dirty="0"/>
            </a:br>
            <a:r>
              <a:rPr lang="en-US" sz="1800" b="0" i="0" u="none" strike="noStrike" dirty="0">
                <a:solidFill>
                  <a:srgbClr val="000000"/>
                </a:solidFill>
                <a:effectLst/>
                <a:latin typeface="Calibri" panose="020F0502020204030204" pitchFamily="34" charset="0"/>
              </a:rPr>
              <a:t>The goal of these programs is to ensure the growth of skill and knowledge among professionals and to foster individual commitment to continuing education among IEEE members, the engineering and scientific community, and the general public.</a:t>
            </a:r>
            <a:endParaRPr lang="en-US" dirty="0">
              <a:effectLst/>
            </a:endParaRPr>
          </a:p>
          <a:p>
            <a:pPr rtl="0">
              <a:spcBef>
                <a:spcPts val="0"/>
              </a:spcBef>
              <a:spcAft>
                <a:spcPts val="0"/>
              </a:spcAft>
            </a:pPr>
            <a:br>
              <a:rPr lang="en-US" dirty="0"/>
            </a:br>
            <a:r>
              <a:rPr lang="en-US" sz="1800" b="0" i="0" u="none" strike="noStrike" dirty="0">
                <a:solidFill>
                  <a:srgbClr val="FF0000"/>
                </a:solidFill>
                <a:effectLst/>
                <a:latin typeface="Calibri" panose="020F0502020204030204" pitchFamily="34" charset="0"/>
              </a:rPr>
              <a:t>The IEEE </a:t>
            </a:r>
            <a:r>
              <a:rPr lang="en-US" sz="1800" b="0" i="0" u="none" strike="noStrike" dirty="0" err="1">
                <a:solidFill>
                  <a:srgbClr val="FF0000"/>
                </a:solidFill>
                <a:effectLst/>
                <a:latin typeface="Calibri" panose="020F0502020204030204" pitchFamily="34" charset="0"/>
              </a:rPr>
              <a:t>TryEngineering</a:t>
            </a:r>
            <a:r>
              <a:rPr lang="en-US" sz="1800" b="0" i="0" u="none" strike="noStrike" dirty="0">
                <a:solidFill>
                  <a:srgbClr val="FF0000"/>
                </a:solidFill>
                <a:effectLst/>
                <a:latin typeface="Calibri" panose="020F0502020204030204" pitchFamily="34" charset="0"/>
              </a:rPr>
              <a:t> Volunteer STEM Portal is a free website for IEEE volunteers to share their pre-university STEM programs, that can also serve as a resource for other IEEE volunteers interested in teaching STEM.</a:t>
            </a: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3F901B7-AE6D-8A4C-A77C-12758BD38406}" type="slidenum">
              <a:rPr lang="en-US" smtClean="0"/>
              <a:t>60</a:t>
            </a:fld>
            <a:endParaRPr lang="en-US"/>
          </a:p>
        </p:txBody>
      </p:sp>
    </p:spTree>
    <p:extLst>
      <p:ext uri="{BB962C8B-B14F-4D97-AF65-F5344CB8AC3E}">
        <p14:creationId xmlns:p14="http://schemas.microsoft.com/office/powerpoint/2010/main" val="940741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F901B7-AE6D-8A4C-A77C-12758BD38406}" type="slidenum">
              <a:rPr lang="en-US" smtClean="0"/>
              <a:t>61</a:t>
            </a:fld>
            <a:endParaRPr lang="en-US"/>
          </a:p>
        </p:txBody>
      </p:sp>
    </p:spTree>
    <p:extLst>
      <p:ext uri="{BB962C8B-B14F-4D97-AF65-F5344CB8AC3E}">
        <p14:creationId xmlns:p14="http://schemas.microsoft.com/office/powerpoint/2010/main" val="12721505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F901B7-AE6D-8A4C-A77C-12758BD38406}" type="slidenum">
              <a:rPr lang="en-US" smtClean="0"/>
              <a:t>62</a:t>
            </a:fld>
            <a:endParaRPr lang="en-US"/>
          </a:p>
        </p:txBody>
      </p:sp>
    </p:spTree>
    <p:extLst>
      <p:ext uri="{BB962C8B-B14F-4D97-AF65-F5344CB8AC3E}">
        <p14:creationId xmlns:p14="http://schemas.microsoft.com/office/powerpoint/2010/main" val="2224694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E2541-5EEB-9243-8CCB-8310DC2421AD}" type="slidenum">
              <a:rPr lang="en-US" smtClean="0"/>
              <a:t>63</a:t>
            </a:fld>
            <a:endParaRPr lang="en-US"/>
          </a:p>
        </p:txBody>
      </p:sp>
    </p:spTree>
    <p:extLst>
      <p:ext uri="{BB962C8B-B14F-4D97-AF65-F5344CB8AC3E}">
        <p14:creationId xmlns:p14="http://schemas.microsoft.com/office/powerpoint/2010/main" val="1676768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E2541-5EEB-9243-8CCB-8310DC2421AD}" type="slidenum">
              <a:rPr lang="en-US" smtClean="0"/>
              <a:t>64</a:t>
            </a:fld>
            <a:endParaRPr lang="en-US"/>
          </a:p>
        </p:txBody>
      </p:sp>
    </p:spTree>
    <p:extLst>
      <p:ext uri="{BB962C8B-B14F-4D97-AF65-F5344CB8AC3E}">
        <p14:creationId xmlns:p14="http://schemas.microsoft.com/office/powerpoint/2010/main" val="18165506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E2541-5EEB-9243-8CCB-8310DC2421AD}" type="slidenum">
              <a:rPr lang="en-US" smtClean="0"/>
              <a:t>65</a:t>
            </a:fld>
            <a:endParaRPr lang="en-US"/>
          </a:p>
        </p:txBody>
      </p:sp>
    </p:spTree>
    <p:extLst>
      <p:ext uri="{BB962C8B-B14F-4D97-AF65-F5344CB8AC3E}">
        <p14:creationId xmlns:p14="http://schemas.microsoft.com/office/powerpoint/2010/main" val="3813506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x-none" dirty="0"/>
              <a:t>IEEE facilitates the cross-pollination of ideas, </a:t>
            </a:r>
            <a:r>
              <a:rPr lang="en-US" altLang="x-none" b="1" dirty="0"/>
              <a:t>giving people access to ideas developed in other disciplines.</a:t>
            </a:r>
          </a:p>
          <a:p>
            <a:endParaRPr lang="en-US" dirty="0"/>
          </a:p>
        </p:txBody>
      </p:sp>
      <p:sp>
        <p:nvSpPr>
          <p:cNvPr id="4" name="Slide Number Placeholder 3"/>
          <p:cNvSpPr>
            <a:spLocks noGrp="1"/>
          </p:cNvSpPr>
          <p:nvPr>
            <p:ph type="sldNum" sz="quarter" idx="10"/>
          </p:nvPr>
        </p:nvSpPr>
        <p:spPr/>
        <p:txBody>
          <a:bodyPr/>
          <a:lstStyle/>
          <a:p>
            <a:fld id="{B3F901B7-AE6D-8A4C-A77C-12758BD38406}" type="slidenum">
              <a:rPr lang="en-US" smtClean="0"/>
              <a:t>8</a:t>
            </a:fld>
            <a:endParaRPr lang="en-US" dirty="0"/>
          </a:p>
        </p:txBody>
      </p:sp>
    </p:spTree>
    <p:extLst>
      <p:ext uri="{BB962C8B-B14F-4D97-AF65-F5344CB8AC3E}">
        <p14:creationId xmlns:p14="http://schemas.microsoft.com/office/powerpoint/2010/main" val="2638243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E2541-5EEB-9243-8CCB-8310DC2421AD}" type="slidenum">
              <a:rPr lang="en-US" smtClean="0"/>
              <a:t>66</a:t>
            </a:fld>
            <a:endParaRPr lang="en-US"/>
          </a:p>
        </p:txBody>
      </p:sp>
    </p:spTree>
    <p:extLst>
      <p:ext uri="{BB962C8B-B14F-4D97-AF65-F5344CB8AC3E}">
        <p14:creationId xmlns:p14="http://schemas.microsoft.com/office/powerpoint/2010/main" val="5878119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E2541-5EEB-9243-8CCB-8310DC2421AD}" type="slidenum">
              <a:rPr lang="en-US" smtClean="0"/>
              <a:t>69</a:t>
            </a:fld>
            <a:endParaRPr lang="en-US"/>
          </a:p>
        </p:txBody>
      </p:sp>
    </p:spTree>
    <p:extLst>
      <p:ext uri="{BB962C8B-B14F-4D97-AF65-F5344CB8AC3E}">
        <p14:creationId xmlns:p14="http://schemas.microsoft.com/office/powerpoint/2010/main" val="42059391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E2541-5EEB-9243-8CCB-8310DC2421AD}" type="slidenum">
              <a:rPr lang="en-US" smtClean="0"/>
              <a:t>70</a:t>
            </a:fld>
            <a:endParaRPr lang="en-US"/>
          </a:p>
        </p:txBody>
      </p:sp>
    </p:spTree>
    <p:extLst>
      <p:ext uri="{BB962C8B-B14F-4D97-AF65-F5344CB8AC3E}">
        <p14:creationId xmlns:p14="http://schemas.microsoft.com/office/powerpoint/2010/main" val="6555754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E2541-5EEB-9243-8CCB-8310DC2421AD}" type="slidenum">
              <a:rPr lang="en-US" smtClean="0"/>
              <a:t>71</a:t>
            </a:fld>
            <a:endParaRPr lang="en-US"/>
          </a:p>
        </p:txBody>
      </p:sp>
    </p:spTree>
    <p:extLst>
      <p:ext uri="{BB962C8B-B14F-4D97-AF65-F5344CB8AC3E}">
        <p14:creationId xmlns:p14="http://schemas.microsoft.com/office/powerpoint/2010/main" val="28263290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F901B7-AE6D-8A4C-A77C-12758BD38406}" type="slidenum">
              <a:rPr lang="en-US" smtClean="0"/>
              <a:t>73</a:t>
            </a:fld>
            <a:endParaRPr lang="en-US"/>
          </a:p>
        </p:txBody>
      </p:sp>
    </p:spTree>
    <p:extLst>
      <p:ext uri="{BB962C8B-B14F-4D97-AF65-F5344CB8AC3E}">
        <p14:creationId xmlns:p14="http://schemas.microsoft.com/office/powerpoint/2010/main" val="31762998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F901B7-AE6D-8A4C-A77C-12758BD38406}" type="slidenum">
              <a:rPr lang="en-US" smtClean="0"/>
              <a:t>75</a:t>
            </a:fld>
            <a:endParaRPr lang="en-US"/>
          </a:p>
        </p:txBody>
      </p:sp>
    </p:spTree>
    <p:extLst>
      <p:ext uri="{BB962C8B-B14F-4D97-AF65-F5344CB8AC3E}">
        <p14:creationId xmlns:p14="http://schemas.microsoft.com/office/powerpoint/2010/main" val="67845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F901B7-AE6D-8A4C-A77C-12758BD38406}" type="slidenum">
              <a:rPr lang="en-US" smtClean="0"/>
              <a:t>76</a:t>
            </a:fld>
            <a:endParaRPr lang="en-US"/>
          </a:p>
        </p:txBody>
      </p:sp>
    </p:spTree>
    <p:extLst>
      <p:ext uri="{BB962C8B-B14F-4D97-AF65-F5344CB8AC3E}">
        <p14:creationId xmlns:p14="http://schemas.microsoft.com/office/powerpoint/2010/main" val="11283933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E2541-5EEB-9243-8CCB-8310DC2421AD}" type="slidenum">
              <a:rPr lang="en-US" smtClean="0"/>
              <a:t>86</a:t>
            </a:fld>
            <a:endParaRPr lang="en-US"/>
          </a:p>
        </p:txBody>
      </p:sp>
    </p:spTree>
    <p:extLst>
      <p:ext uri="{BB962C8B-B14F-4D97-AF65-F5344CB8AC3E}">
        <p14:creationId xmlns:p14="http://schemas.microsoft.com/office/powerpoint/2010/main" val="40331631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8E2541-5EEB-9243-8CCB-8310DC2421AD}" type="slidenum">
              <a:rPr lang="en-US" smtClean="0"/>
              <a:t>87</a:t>
            </a:fld>
            <a:endParaRPr lang="en-US"/>
          </a:p>
        </p:txBody>
      </p:sp>
    </p:spTree>
    <p:extLst>
      <p:ext uri="{BB962C8B-B14F-4D97-AF65-F5344CB8AC3E}">
        <p14:creationId xmlns:p14="http://schemas.microsoft.com/office/powerpoint/2010/main" val="37036248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E2541-5EEB-9243-8CCB-8310DC2421AD}" type="slidenum">
              <a:rPr lang="en-US" smtClean="0"/>
              <a:t>88</a:t>
            </a:fld>
            <a:endParaRPr lang="en-US"/>
          </a:p>
        </p:txBody>
      </p:sp>
    </p:spTree>
    <p:extLst>
      <p:ext uri="{BB962C8B-B14F-4D97-AF65-F5344CB8AC3E}">
        <p14:creationId xmlns:p14="http://schemas.microsoft.com/office/powerpoint/2010/main" val="587811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The top companies</a:t>
            </a:r>
            <a:r>
              <a:rPr lang="en-US" b="0" baseline="0" dirty="0"/>
              <a:t> and universities rely on IEEE information through IEEE </a:t>
            </a:r>
            <a:r>
              <a:rPr lang="en-US" b="0" i="1" baseline="0" dirty="0"/>
              <a:t>Xplore</a:t>
            </a:r>
            <a:r>
              <a:rPr lang="en-US" b="0" baseline="0" dirty="0"/>
              <a:t>. IEEE influences major industries—and is at the forefront of today’s technology.</a:t>
            </a:r>
          </a:p>
          <a:p>
            <a:endParaRPr lang="en-US" b="0" dirty="0"/>
          </a:p>
          <a:p>
            <a:pPr marL="0" indent="0">
              <a:buFontTx/>
              <a:buNone/>
            </a:pPr>
            <a:r>
              <a:rPr lang="en-US" b="0" dirty="0"/>
              <a:t>Today, IEEE is expanding in many ways: people, communities, nations, collaborative settings, intellectual properties, and more.</a:t>
            </a:r>
            <a:endParaRPr lang="en-US" b="1" dirty="0"/>
          </a:p>
          <a:p>
            <a:endParaRPr lang="en-US" dirty="0"/>
          </a:p>
        </p:txBody>
      </p:sp>
      <p:sp>
        <p:nvSpPr>
          <p:cNvPr id="4" name="Slide Number Placeholder 3"/>
          <p:cNvSpPr>
            <a:spLocks noGrp="1"/>
          </p:cNvSpPr>
          <p:nvPr>
            <p:ph type="sldNum" sz="quarter" idx="10"/>
          </p:nvPr>
        </p:nvSpPr>
        <p:spPr/>
        <p:txBody>
          <a:bodyPr/>
          <a:lstStyle/>
          <a:p>
            <a:fld id="{B3F901B7-AE6D-8A4C-A77C-12758BD38406}" type="slidenum">
              <a:rPr lang="en-US" smtClean="0"/>
              <a:t>9</a:t>
            </a:fld>
            <a:endParaRPr lang="en-US" dirty="0"/>
          </a:p>
        </p:txBody>
      </p:sp>
    </p:spTree>
    <p:extLst>
      <p:ext uri="{BB962C8B-B14F-4D97-AF65-F5344CB8AC3E}">
        <p14:creationId xmlns:p14="http://schemas.microsoft.com/office/powerpoint/2010/main" val="29779512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E2541-5EEB-9243-8CCB-8310DC2421AD}" type="slidenum">
              <a:rPr lang="en-US" smtClean="0"/>
              <a:t>90</a:t>
            </a:fld>
            <a:endParaRPr lang="en-US"/>
          </a:p>
        </p:txBody>
      </p:sp>
    </p:spTree>
    <p:extLst>
      <p:ext uri="{BB962C8B-B14F-4D97-AF65-F5344CB8AC3E}">
        <p14:creationId xmlns:p14="http://schemas.microsoft.com/office/powerpoint/2010/main" val="35821687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E2541-5EEB-9243-8CCB-8310DC2421AD}" type="slidenum">
              <a:rPr lang="en-US" smtClean="0"/>
              <a:t>92</a:t>
            </a:fld>
            <a:endParaRPr lang="en-US"/>
          </a:p>
        </p:txBody>
      </p:sp>
    </p:spTree>
    <p:extLst>
      <p:ext uri="{BB962C8B-B14F-4D97-AF65-F5344CB8AC3E}">
        <p14:creationId xmlns:p14="http://schemas.microsoft.com/office/powerpoint/2010/main" val="23283566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IEEE education programs are part of our commitment to providing members with lifelong continuing education.</a:t>
            </a:r>
          </a:p>
          <a:p>
            <a:r>
              <a:rPr lang="en-US" dirty="0"/>
              <a:t>IEEE professionals around the globe come to IEEE so they are better able to learn, excel, keep up to date, and partner for success.</a:t>
            </a:r>
          </a:p>
          <a:p>
            <a:endParaRPr lang="en-US" dirty="0"/>
          </a:p>
          <a:p>
            <a:r>
              <a:rPr lang="en-US" dirty="0"/>
              <a:t>Presenter, additional notes:</a:t>
            </a:r>
          </a:p>
          <a:p>
            <a:r>
              <a:rPr lang="en-US" dirty="0"/>
              <a:t>All online courses will be available through IEEE Xplore. http://</a:t>
            </a:r>
            <a:r>
              <a:rPr lang="en-US" dirty="0" err="1"/>
              <a:t>ieeexplore.ieee.org</a:t>
            </a:r>
            <a:r>
              <a:rPr lang="en-US" dirty="0"/>
              <a:t> </a:t>
            </a:r>
          </a:p>
          <a:p>
            <a:r>
              <a:rPr lang="en-US" dirty="0"/>
              <a:t>Programs are available for purchase via a perpetual license.</a:t>
            </a:r>
          </a:p>
          <a:p>
            <a:r>
              <a:rPr lang="en-US" dirty="0"/>
              <a:t>Specially-priced bundle available including companion programs Cyber Security for Today’s Environment and Hacking Your Company: Ethical Solutions to Defeat Cyber Attacks.</a:t>
            </a:r>
          </a:p>
          <a:p>
            <a:endParaRPr lang="en-US" dirty="0"/>
          </a:p>
          <a:p>
            <a:r>
              <a:rPr lang="en-US" dirty="0"/>
              <a:t>By teaming up with the IEEE Credentialing Program for your talks, programs, tutorials, and short courses at your next meeting or event, you can offer your attendees a way to stay current, expand their knowledge base, and increase opportunities for career advancement. </a:t>
            </a:r>
          </a:p>
          <a:p>
            <a:endParaRPr lang="en-US" dirty="0"/>
          </a:p>
          <a:p>
            <a:r>
              <a:rPr lang="en-US" dirty="0"/>
              <a:t>Participants and attendees of IEEE sponsored events can earn: </a:t>
            </a:r>
          </a:p>
          <a:p>
            <a:r>
              <a:rPr lang="en-US" dirty="0"/>
              <a:t>Continuing Education Units (CEU) </a:t>
            </a:r>
          </a:p>
          <a:p>
            <a:r>
              <a:rPr lang="en-US" dirty="0"/>
              <a:t>Professional Development Hours (PDH) </a:t>
            </a:r>
          </a:p>
          <a:p>
            <a:r>
              <a:rPr lang="en-US" dirty="0"/>
              <a:t>Certificates of Participation </a:t>
            </a:r>
          </a:p>
          <a:p>
            <a:endParaRPr lang="en-US" dirty="0"/>
          </a:p>
          <a:p>
            <a:r>
              <a:rPr lang="en-US" dirty="0"/>
              <a:t>To determine if your educational event is eligible for CEUs or PDHs, email us at </a:t>
            </a:r>
            <a:r>
              <a:rPr lang="en-US" dirty="0" err="1"/>
              <a:t>eab-ceuadmin@ieee.org</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B3F901B7-AE6D-8A4C-A77C-12758BD38406}" type="slidenum">
              <a:rPr lang="en-US" smtClean="0"/>
              <a:t>93</a:t>
            </a:fld>
            <a:endParaRPr lang="en-US"/>
          </a:p>
        </p:txBody>
      </p:sp>
    </p:spTree>
    <p:extLst>
      <p:ext uri="{BB962C8B-B14F-4D97-AF65-F5344CB8AC3E}">
        <p14:creationId xmlns:p14="http://schemas.microsoft.com/office/powerpoint/2010/main" val="1949094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work to ensure engineers—an</a:t>
            </a:r>
            <a:r>
              <a:rPr lang="en-US" baseline="0" dirty="0"/>
              <a:t>d the companies they work for—always have access to the latest research and practical training.</a:t>
            </a:r>
          </a:p>
        </p:txBody>
      </p:sp>
      <p:sp>
        <p:nvSpPr>
          <p:cNvPr id="4" name="Slide Number Placeholder 3"/>
          <p:cNvSpPr>
            <a:spLocks noGrp="1"/>
          </p:cNvSpPr>
          <p:nvPr>
            <p:ph type="sldNum" sz="quarter" idx="10"/>
          </p:nvPr>
        </p:nvSpPr>
        <p:spPr/>
        <p:txBody>
          <a:bodyPr/>
          <a:lstStyle/>
          <a:p>
            <a:fld id="{B3F901B7-AE6D-8A4C-A77C-12758BD38406}" type="slidenum">
              <a:rPr lang="en-US" smtClean="0"/>
              <a:t>10</a:t>
            </a:fld>
            <a:endParaRPr lang="en-US" dirty="0"/>
          </a:p>
        </p:txBody>
      </p:sp>
    </p:spTree>
    <p:extLst>
      <p:ext uri="{BB962C8B-B14F-4D97-AF65-F5344CB8AC3E}">
        <p14:creationId xmlns:p14="http://schemas.microsoft.com/office/powerpoint/2010/main" val="3811871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E2541-5EEB-9243-8CCB-8310DC2421AD}" type="slidenum">
              <a:rPr lang="en-US" smtClean="0"/>
              <a:t>11</a:t>
            </a:fld>
            <a:endParaRPr lang="en-US" dirty="0"/>
          </a:p>
        </p:txBody>
      </p:sp>
    </p:spTree>
    <p:extLst>
      <p:ext uri="{BB962C8B-B14F-4D97-AF65-F5344CB8AC3E}">
        <p14:creationId xmlns:p14="http://schemas.microsoft.com/office/powerpoint/2010/main" val="1658295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IEEE goal is to be the bridge between the experts who understand the technologies, the policy makers who devise the regulatory environment, and the public who have varying levels of interaction and acceptance of new disruptive technologies.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The overall technology-related ethics landscape covers three key areas, each of which have IEEE engagement:</a:t>
            </a:r>
            <a:endParaRPr lang="en-US" b="0" dirty="0">
              <a:effectLst/>
            </a:endParaRPr>
          </a:p>
          <a:p>
            <a:pPr rtl="0"/>
            <a:r>
              <a:rPr lang="en-US" sz="1200" b="0" i="0" u="none" strike="noStrike" kern="1200" dirty="0">
                <a:solidFill>
                  <a:schemeClr val="tx1"/>
                </a:solidFill>
                <a:effectLst/>
                <a:latin typeface="+mn-lt"/>
                <a:ea typeface="+mn-ea"/>
                <a:cs typeface="+mn-cs"/>
              </a:rPr>
              <a:t>-Professional guidelines that help define intended behavior by professionals in the field;</a:t>
            </a:r>
            <a:endParaRPr lang="en-US" b="0" dirty="0">
              <a:effectLst/>
            </a:endParaRPr>
          </a:p>
          <a:p>
            <a:pPr rtl="0"/>
            <a:r>
              <a:rPr lang="en-US" sz="1200" b="0" i="0" u="none" strike="noStrike" kern="1200" dirty="0">
                <a:solidFill>
                  <a:schemeClr val="tx1"/>
                </a:solidFill>
                <a:effectLst/>
                <a:latin typeface="+mn-lt"/>
                <a:ea typeface="+mn-ea"/>
                <a:cs typeface="+mn-cs"/>
              </a:rPr>
              <a:t>-The impact of (and response to) professional behaviors in the context of those codes of ethics; and,</a:t>
            </a:r>
            <a:endParaRPr lang="en-US" b="0" dirty="0">
              <a:effectLst/>
            </a:endParaRPr>
          </a:p>
          <a:p>
            <a:pPr rtl="0"/>
            <a:r>
              <a:rPr lang="en-US" sz="1200" b="0" i="0" u="none" strike="noStrike" kern="1200" dirty="0">
                <a:solidFill>
                  <a:schemeClr val="tx1"/>
                </a:solidFill>
                <a:effectLst/>
                <a:latin typeface="+mn-lt"/>
                <a:ea typeface="+mn-ea"/>
                <a:cs typeface="+mn-cs"/>
              </a:rPr>
              <a:t>-The ethical and societal impacts of the technologies themselves.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IEEE is already working to identify needs and build consensus for standards, certifications, and codes of conduct regarding the implementation of intelligent technologies for engineers.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The IEEE Ad Hoc Committee on Global Public Policy was formed in 2012 with the goal to enable IEEE to better serve as a global source of information to governments and to society-at-large about the social implications of technology and the roles that technology can play in enhancing quality of life and increasing prosperity. A new IEEE Ad Hoc Committee on Ethics Programs has been created by the IEEE Board of Directors to coordinate and create synergy across the entire IEEE between these various activities.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A new institute-wide umbrella program (IEEE TechEthics™) is under development in the technology ethics part of the landscape, with the goal of establishing IEEE as a visible thought leader in conversations about the ethical and societal impacts of technology. IEEE TechEthics™ will provide a platform for addressing ethical and societal implications across a variety of technology areas. The program launched with a focus on one technical area – artificial intelligence and autonomous systems (AI/AS) – and will grow over time.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In April, IEEE launched a new IEEE Standards Association Industry Connections program: The IEEE Global Initiative for Ethical Considerations in Artificial Intelligence and Autonomous Systems. The new Initiative is global, open and inclusive, welcoming all individuals or representatives of organizations dedicated to ethical considerations in the design of autonomous systems. The initiative's first meeting, the IEEE Symposium on Ethics of Autonomous Systems (SEAS Europe), took place at The World Forum in the Netherlands as part of the 22nd European Conference on Artificial Intelligence (ECAI).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The IEEE Society on Social Implications of Technology examines how technology impacts the world, and how the application of technology can improve the world. - IEEE International Symposium on Technology and Society (ISTAS), 21-22 October, Kerala, India</a:t>
            </a:r>
            <a:endParaRPr lang="en-US" b="0" dirty="0">
              <a:effectLst/>
            </a:endParaRPr>
          </a:p>
          <a:p>
            <a:br>
              <a:rPr lang="en-US" b="0" dirty="0">
                <a:effectLst/>
              </a:rPr>
            </a:br>
            <a:r>
              <a:rPr lang="en-US" b="0" dirty="0">
                <a:effectLst/>
              </a:rPr>
              <a:t>Virtual Event Series:</a:t>
            </a:r>
            <a:endParaRPr lang="en-US" dirty="0"/>
          </a:p>
          <a:p>
            <a:pPr marL="685783" lvl="1" indent="-228594" algn="l" rtl="0">
              <a:lnSpc>
                <a:spcPct val="90000"/>
              </a:lnSpc>
              <a:spcBef>
                <a:spcPts val="500"/>
              </a:spcBef>
              <a:spcAft>
                <a:spcPts val="0"/>
              </a:spcAft>
              <a:buSzPct val="100000"/>
              <a:buChar char="-"/>
            </a:pPr>
            <a:r>
              <a:rPr lang="en-US" dirty="0"/>
              <a:t>Hosted events on health and human well-being (12/17), universal access to energy (2/11) and global environmental solutions (3/10)</a:t>
            </a:r>
          </a:p>
          <a:p>
            <a:pPr marL="685783" lvl="1" indent="-228594" algn="l" rtl="0">
              <a:lnSpc>
                <a:spcPct val="90000"/>
              </a:lnSpc>
              <a:spcBef>
                <a:spcPts val="500"/>
              </a:spcBef>
              <a:spcAft>
                <a:spcPts val="0"/>
              </a:spcAft>
              <a:buSzPct val="100000"/>
              <a:buChar char="-"/>
            </a:pPr>
            <a:r>
              <a:rPr lang="en-US" dirty="0"/>
              <a:t>Upcoming events on sustainable urban and peri-urban development (July) and sustainable food systems and nutrition patterns (Sept)</a:t>
            </a:r>
          </a:p>
          <a:p>
            <a:pPr marL="685783" lvl="1" indent="-228594" algn="l" rtl="0">
              <a:lnSpc>
                <a:spcPct val="90000"/>
              </a:lnSpc>
              <a:spcBef>
                <a:spcPts val="500"/>
              </a:spcBef>
              <a:spcAft>
                <a:spcPts val="0"/>
              </a:spcAft>
              <a:buSzPct val="100000"/>
              <a:buChar char="-"/>
            </a:pPr>
            <a:r>
              <a:rPr lang="en-US" dirty="0"/>
              <a:t>Collaborators: Brain Initiative, EMBS, Entrepreneurship, Humanitarian Activities Committee, PES, Smart Village, Standards</a:t>
            </a:r>
          </a:p>
          <a:p>
            <a:pPr marL="685783" marR="0" lvl="1" indent="-228594" algn="l" defTabSz="914400" rtl="0" eaLnBrk="1" fontAlgn="auto" latinLnBrk="0" hangingPunct="1">
              <a:lnSpc>
                <a:spcPct val="90000"/>
              </a:lnSpc>
              <a:spcBef>
                <a:spcPts val="500"/>
              </a:spcBef>
              <a:spcAft>
                <a:spcPts val="0"/>
              </a:spcAft>
              <a:buClrTx/>
              <a:buSzPct val="100000"/>
              <a:buFontTx/>
              <a:buChar char="-"/>
              <a:tabLst/>
              <a:defRPr/>
            </a:pPr>
            <a:r>
              <a:rPr lang="en-US" dirty="0"/>
              <a:t>Email </a:t>
            </a:r>
            <a:r>
              <a:rPr lang="en-US" u="sng" dirty="0">
                <a:solidFill>
                  <a:schemeClr val="hlink"/>
                </a:solidFill>
                <a:hlinkClick r:id="rId3"/>
              </a:rPr>
              <a:t>techethics@ieee.org</a:t>
            </a:r>
            <a:r>
              <a:rPr lang="en-US" dirty="0"/>
              <a:t> if interested in collaborating on upcoming events</a:t>
            </a:r>
          </a:p>
          <a:p>
            <a:endParaRPr lang="en-US" dirty="0"/>
          </a:p>
        </p:txBody>
      </p:sp>
      <p:sp>
        <p:nvSpPr>
          <p:cNvPr id="4" name="Slide Number Placeholder 3"/>
          <p:cNvSpPr>
            <a:spLocks noGrp="1"/>
          </p:cNvSpPr>
          <p:nvPr>
            <p:ph type="sldNum" sz="quarter" idx="5"/>
          </p:nvPr>
        </p:nvSpPr>
        <p:spPr/>
        <p:txBody>
          <a:bodyPr/>
          <a:lstStyle/>
          <a:p>
            <a:fld id="{685841DF-95FE-8947-A24B-2E77B43449ED}" type="slidenum">
              <a:rPr lang="en-US" smtClean="0"/>
              <a:t>12</a:t>
            </a:fld>
            <a:endParaRPr lang="en-US" dirty="0"/>
          </a:p>
        </p:txBody>
      </p:sp>
    </p:spTree>
    <p:extLst>
      <p:ext uri="{BB962C8B-B14F-4D97-AF65-F5344CB8AC3E}">
        <p14:creationId xmlns:p14="http://schemas.microsoft.com/office/powerpoint/2010/main" val="39991973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 name="Picture 29" descr="Background pattern&#10;&#10;Description automatically generated">
            <a:extLst>
              <a:ext uri="{FF2B5EF4-FFF2-40B4-BE49-F238E27FC236}">
                <a16:creationId xmlns:a16="http://schemas.microsoft.com/office/drawing/2014/main" id="{1A5E7BF4-4BD1-6947-986C-63EAA6117A91}"/>
              </a:ext>
            </a:extLst>
          </p:cNvPr>
          <p:cNvPicPr>
            <a:picLocks noChangeAspect="1"/>
          </p:cNvPicPr>
          <p:nvPr userDrawn="1"/>
        </p:nvPicPr>
        <p:blipFill>
          <a:blip r:embed="rId2"/>
          <a:stretch>
            <a:fillRect/>
          </a:stretch>
        </p:blipFill>
        <p:spPr>
          <a:xfrm>
            <a:off x="0" y="-12253"/>
            <a:ext cx="12192000" cy="6858000"/>
          </a:xfrm>
          <a:prstGeom prst="rect">
            <a:avLst/>
          </a:prstGeom>
        </p:spPr>
      </p:pic>
      <p:sp>
        <p:nvSpPr>
          <p:cNvPr id="19" name="Snip Diagonal Corner Rectangle 18">
            <a:extLst>
              <a:ext uri="{FF2B5EF4-FFF2-40B4-BE49-F238E27FC236}">
                <a16:creationId xmlns:a16="http://schemas.microsoft.com/office/drawing/2014/main" id="{2A306238-665A-6B47-A8E1-194AB56C0447}"/>
              </a:ext>
            </a:extLst>
          </p:cNvPr>
          <p:cNvSpPr/>
          <p:nvPr userDrawn="1"/>
        </p:nvSpPr>
        <p:spPr>
          <a:xfrm flipH="1">
            <a:off x="125539" y="1823706"/>
            <a:ext cx="1897626" cy="1544637"/>
          </a:xfrm>
          <a:prstGeom prst="snip2DiagRect">
            <a:avLst/>
          </a:prstGeom>
          <a:gradFill>
            <a:gsLst>
              <a:gs pos="38000">
                <a:srgbClr val="00629B">
                  <a:alpha val="30000"/>
                </a:srgbClr>
              </a:gs>
              <a:gs pos="0">
                <a:srgbClr val="00629B">
                  <a:alpha val="0"/>
                </a:srgbClr>
              </a:gs>
              <a:gs pos="100000">
                <a:srgbClr val="00629B">
                  <a:alpha val="35000"/>
                </a:srgbClr>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61A60468-4E77-104A-8906-2D5A188F6A6B}"/>
              </a:ext>
            </a:extLst>
          </p:cNvPr>
          <p:cNvSpPr>
            <a:spLocks noGrp="1"/>
          </p:cNvSpPr>
          <p:nvPr>
            <p:ph type="pic" sz="quarter" idx="10" hasCustomPrompt="1"/>
          </p:nvPr>
        </p:nvSpPr>
        <p:spPr>
          <a:xfrm flipH="1">
            <a:off x="0" y="1700175"/>
            <a:ext cx="1877961" cy="1544637"/>
          </a:xfrm>
          <a:prstGeom prst="snip2DiagRect">
            <a:avLst/>
          </a:prstGeom>
          <a:blipFill dpi="0" rotWithShape="0">
            <a:blip r:embed="rId3" cstate="screen">
              <a:extLst>
                <a:ext uri="{28A0092B-C50C-407E-A947-70E740481C1C}">
                  <a14:useLocalDpi xmlns:a14="http://schemas.microsoft.com/office/drawing/2010/main"/>
                </a:ext>
              </a:extLst>
            </a:blip>
            <a:srcRect/>
            <a:stretch>
              <a:fillRect/>
            </a:stretch>
          </a:blipFill>
        </p:spPr>
        <p:txBody>
          <a:bodyPr anchor="ctr">
            <a:normAutofit/>
          </a:bodyPr>
          <a:lstStyle>
            <a:lvl1pPr marL="0" indent="0" algn="ctr">
              <a:buFontTx/>
              <a:buNone/>
              <a:defRPr sz="1050">
                <a:solidFill>
                  <a:schemeClr val="bg1"/>
                </a:solidFill>
              </a:defRPr>
            </a:lvl1pPr>
          </a:lstStyle>
          <a:p>
            <a:r>
              <a:rPr lang="en-US"/>
              <a:t>Insert Photo</a:t>
            </a:r>
          </a:p>
        </p:txBody>
      </p:sp>
      <p:sp>
        <p:nvSpPr>
          <p:cNvPr id="20" name="Snip Diagonal Corner Rectangle 19">
            <a:extLst>
              <a:ext uri="{FF2B5EF4-FFF2-40B4-BE49-F238E27FC236}">
                <a16:creationId xmlns:a16="http://schemas.microsoft.com/office/drawing/2014/main" id="{120E3C6A-5128-EC49-8592-D2EC83DCFF40}"/>
              </a:ext>
            </a:extLst>
          </p:cNvPr>
          <p:cNvSpPr/>
          <p:nvPr userDrawn="1"/>
        </p:nvSpPr>
        <p:spPr>
          <a:xfrm flipH="1">
            <a:off x="2002280" y="326997"/>
            <a:ext cx="1897626" cy="1544637"/>
          </a:xfrm>
          <a:prstGeom prst="snip2DiagRect">
            <a:avLst/>
          </a:prstGeom>
          <a:gradFill>
            <a:gsLst>
              <a:gs pos="38000">
                <a:srgbClr val="00629B">
                  <a:alpha val="30000"/>
                </a:srgbClr>
              </a:gs>
              <a:gs pos="0">
                <a:srgbClr val="00629B">
                  <a:alpha val="0"/>
                </a:srgbClr>
              </a:gs>
              <a:gs pos="100000">
                <a:srgbClr val="00629B">
                  <a:alpha val="35000"/>
                </a:srgbClr>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1">
            <a:extLst>
              <a:ext uri="{FF2B5EF4-FFF2-40B4-BE49-F238E27FC236}">
                <a16:creationId xmlns:a16="http://schemas.microsoft.com/office/drawing/2014/main" id="{2428F9D2-0EA0-2C4D-8A21-B2D66F795657}"/>
              </a:ext>
            </a:extLst>
          </p:cNvPr>
          <p:cNvSpPr>
            <a:spLocks noGrp="1"/>
          </p:cNvSpPr>
          <p:nvPr>
            <p:ph type="pic" sz="quarter" idx="11" hasCustomPrompt="1"/>
          </p:nvPr>
        </p:nvSpPr>
        <p:spPr>
          <a:xfrm flipH="1">
            <a:off x="1897626" y="193609"/>
            <a:ext cx="1877961" cy="1544637"/>
          </a:xfrm>
          <a:prstGeom prst="snip2DiagRect">
            <a:avLst/>
          </a:prstGeom>
          <a:blipFill dpi="0" rotWithShape="0">
            <a:blip r:embed="rId3" cstate="screen">
              <a:extLst>
                <a:ext uri="{28A0092B-C50C-407E-A947-70E740481C1C}">
                  <a14:useLocalDpi xmlns:a14="http://schemas.microsoft.com/office/drawing/2010/main"/>
                </a:ext>
              </a:extLst>
            </a:blip>
            <a:srcRect/>
            <a:stretch>
              <a:fillRect/>
            </a:stretch>
          </a:blipFill>
        </p:spPr>
        <p:txBody>
          <a:bodyPr anchor="ctr">
            <a:normAutofit/>
          </a:bodyPr>
          <a:lstStyle>
            <a:lvl1pPr marL="0" indent="0" algn="ctr">
              <a:buFontTx/>
              <a:buNone/>
              <a:defRPr sz="1050">
                <a:solidFill>
                  <a:schemeClr val="bg1"/>
                </a:solidFill>
              </a:defRPr>
            </a:lvl1pPr>
          </a:lstStyle>
          <a:p>
            <a:r>
              <a:rPr lang="en-US"/>
              <a:t>Insert Photo</a:t>
            </a:r>
          </a:p>
        </p:txBody>
      </p:sp>
      <p:sp>
        <p:nvSpPr>
          <p:cNvPr id="21" name="Snip Diagonal Corner Rectangle 20">
            <a:extLst>
              <a:ext uri="{FF2B5EF4-FFF2-40B4-BE49-F238E27FC236}">
                <a16:creationId xmlns:a16="http://schemas.microsoft.com/office/drawing/2014/main" id="{280551A0-4780-7E40-81DB-4BB180D88273}"/>
              </a:ext>
            </a:extLst>
          </p:cNvPr>
          <p:cNvSpPr/>
          <p:nvPr userDrawn="1"/>
        </p:nvSpPr>
        <p:spPr>
          <a:xfrm flipH="1">
            <a:off x="2823483" y="2179564"/>
            <a:ext cx="1460477" cy="1188805"/>
          </a:xfrm>
          <a:prstGeom prst="snip2DiagRect">
            <a:avLst/>
          </a:prstGeom>
          <a:gradFill>
            <a:gsLst>
              <a:gs pos="38000">
                <a:srgbClr val="00629B">
                  <a:alpha val="30000"/>
                </a:srgbClr>
              </a:gs>
              <a:gs pos="0">
                <a:srgbClr val="00629B">
                  <a:alpha val="0"/>
                </a:srgbClr>
              </a:gs>
              <a:gs pos="100000">
                <a:srgbClr val="00629B">
                  <a:alpha val="35000"/>
                </a:srgbClr>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1">
            <a:extLst>
              <a:ext uri="{FF2B5EF4-FFF2-40B4-BE49-F238E27FC236}">
                <a16:creationId xmlns:a16="http://schemas.microsoft.com/office/drawing/2014/main" id="{416F878B-A357-8F40-90BE-19F464BB241A}"/>
              </a:ext>
            </a:extLst>
          </p:cNvPr>
          <p:cNvSpPr>
            <a:spLocks noGrp="1"/>
          </p:cNvSpPr>
          <p:nvPr>
            <p:ph type="pic" sz="quarter" idx="12" hasCustomPrompt="1"/>
          </p:nvPr>
        </p:nvSpPr>
        <p:spPr>
          <a:xfrm flipH="1">
            <a:off x="2703871" y="2065243"/>
            <a:ext cx="1445342" cy="1188805"/>
          </a:xfrm>
          <a:prstGeom prst="snip2DiagRect">
            <a:avLst/>
          </a:prstGeom>
          <a:blipFill dpi="0" rotWithShape="0">
            <a:blip r:embed="rId4" cstate="screen">
              <a:extLst>
                <a:ext uri="{28A0092B-C50C-407E-A947-70E740481C1C}">
                  <a14:useLocalDpi xmlns:a14="http://schemas.microsoft.com/office/drawing/2010/main"/>
                </a:ext>
              </a:extLst>
            </a:blip>
            <a:srcRect/>
            <a:stretch>
              <a:fillRect/>
            </a:stretch>
          </a:blipFill>
        </p:spPr>
        <p:txBody>
          <a:bodyPr anchor="ctr">
            <a:normAutofit/>
          </a:bodyPr>
          <a:lstStyle>
            <a:lvl1pPr marL="0" indent="0" algn="ctr">
              <a:buFontTx/>
              <a:buNone/>
              <a:defRPr sz="1050">
                <a:solidFill>
                  <a:schemeClr val="bg1"/>
                </a:solidFill>
              </a:defRPr>
            </a:lvl1pPr>
          </a:lstStyle>
          <a:p>
            <a:r>
              <a:rPr lang="en-US"/>
              <a:t>Insert Photo</a:t>
            </a:r>
          </a:p>
        </p:txBody>
      </p:sp>
      <p:sp>
        <p:nvSpPr>
          <p:cNvPr id="22" name="Snip Diagonal Corner Rectangle 21">
            <a:extLst>
              <a:ext uri="{FF2B5EF4-FFF2-40B4-BE49-F238E27FC236}">
                <a16:creationId xmlns:a16="http://schemas.microsoft.com/office/drawing/2014/main" id="{7AC57BB2-2DD2-D14B-88FE-597BAE939441}"/>
              </a:ext>
            </a:extLst>
          </p:cNvPr>
          <p:cNvSpPr/>
          <p:nvPr userDrawn="1"/>
        </p:nvSpPr>
        <p:spPr>
          <a:xfrm>
            <a:off x="4422044" y="1071383"/>
            <a:ext cx="1889000" cy="2310747"/>
          </a:xfrm>
          <a:prstGeom prst="snip2DiagRect">
            <a:avLst/>
          </a:prstGeom>
          <a:gradFill>
            <a:gsLst>
              <a:gs pos="38000">
                <a:srgbClr val="00629B">
                  <a:alpha val="30000"/>
                </a:srgbClr>
              </a:gs>
              <a:gs pos="0">
                <a:srgbClr val="00629B">
                  <a:alpha val="0"/>
                </a:srgbClr>
              </a:gs>
              <a:gs pos="100000">
                <a:srgbClr val="00629B">
                  <a:alpha val="35000"/>
                </a:srgbClr>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Diagonal Corner Rectangle 22">
            <a:extLst>
              <a:ext uri="{FF2B5EF4-FFF2-40B4-BE49-F238E27FC236}">
                <a16:creationId xmlns:a16="http://schemas.microsoft.com/office/drawing/2014/main" id="{E75588C1-A75C-8E4E-9C6A-3414977686F5}"/>
              </a:ext>
            </a:extLst>
          </p:cNvPr>
          <p:cNvSpPr/>
          <p:nvPr userDrawn="1"/>
        </p:nvSpPr>
        <p:spPr>
          <a:xfrm flipH="1">
            <a:off x="6007925" y="353796"/>
            <a:ext cx="2234341" cy="1848464"/>
          </a:xfrm>
          <a:prstGeom prst="snip2DiagRect">
            <a:avLst/>
          </a:prstGeom>
          <a:gradFill>
            <a:gsLst>
              <a:gs pos="38000">
                <a:srgbClr val="00629B">
                  <a:alpha val="30000"/>
                </a:srgbClr>
              </a:gs>
              <a:gs pos="0">
                <a:srgbClr val="00629B">
                  <a:alpha val="0"/>
                </a:srgbClr>
              </a:gs>
              <a:gs pos="100000">
                <a:srgbClr val="00629B">
                  <a:alpha val="35000"/>
                </a:srgbClr>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2C86ABFE-B41B-CF4B-9769-52FC41601488}"/>
              </a:ext>
            </a:extLst>
          </p:cNvPr>
          <p:cNvSpPr>
            <a:spLocks noGrp="1"/>
          </p:cNvSpPr>
          <p:nvPr>
            <p:ph type="pic" sz="quarter" idx="13" hasCustomPrompt="1"/>
          </p:nvPr>
        </p:nvSpPr>
        <p:spPr>
          <a:xfrm flipH="1">
            <a:off x="5840361" y="207543"/>
            <a:ext cx="2296512" cy="1848464"/>
          </a:xfrm>
          <a:prstGeom prst="snip2DiagRect">
            <a:avLst/>
          </a:prstGeom>
          <a:blipFill dpi="0" rotWithShape="0">
            <a:blip r:embed="rId5" cstate="screen">
              <a:extLst>
                <a:ext uri="{28A0092B-C50C-407E-A947-70E740481C1C}">
                  <a14:useLocalDpi xmlns:a14="http://schemas.microsoft.com/office/drawing/2010/main"/>
                </a:ext>
              </a:extLst>
            </a:blip>
            <a:srcRect/>
            <a:stretch>
              <a:fillRect/>
            </a:stretch>
          </a:blipFill>
        </p:spPr>
        <p:txBody>
          <a:bodyPr anchor="ctr">
            <a:normAutofit/>
          </a:bodyPr>
          <a:lstStyle>
            <a:lvl1pPr marL="0" indent="0" algn="ctr">
              <a:buFontTx/>
              <a:buNone/>
              <a:defRPr sz="1050">
                <a:solidFill>
                  <a:schemeClr val="bg1"/>
                </a:solidFill>
              </a:defRPr>
            </a:lvl1pPr>
          </a:lstStyle>
          <a:p>
            <a:r>
              <a:rPr lang="en-US"/>
              <a:t>Insert Photo</a:t>
            </a:r>
          </a:p>
        </p:txBody>
      </p:sp>
      <p:sp>
        <p:nvSpPr>
          <p:cNvPr id="24" name="Snip Diagonal Corner Rectangle 23">
            <a:extLst>
              <a:ext uri="{FF2B5EF4-FFF2-40B4-BE49-F238E27FC236}">
                <a16:creationId xmlns:a16="http://schemas.microsoft.com/office/drawing/2014/main" id="{46919367-CC4C-5947-9068-08A496B9345C}"/>
              </a:ext>
            </a:extLst>
          </p:cNvPr>
          <p:cNvSpPr/>
          <p:nvPr userDrawn="1"/>
        </p:nvSpPr>
        <p:spPr>
          <a:xfrm flipH="1">
            <a:off x="7832705" y="852880"/>
            <a:ext cx="3040580" cy="2515463"/>
          </a:xfrm>
          <a:prstGeom prst="snip2DiagRect">
            <a:avLst/>
          </a:prstGeom>
          <a:gradFill>
            <a:gsLst>
              <a:gs pos="38000">
                <a:srgbClr val="00629B">
                  <a:alpha val="30000"/>
                </a:srgbClr>
              </a:gs>
              <a:gs pos="0">
                <a:srgbClr val="00629B">
                  <a:alpha val="0"/>
                </a:srgbClr>
              </a:gs>
              <a:gs pos="100000">
                <a:srgbClr val="00629B">
                  <a:alpha val="35000"/>
                </a:srgbClr>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1">
            <a:extLst>
              <a:ext uri="{FF2B5EF4-FFF2-40B4-BE49-F238E27FC236}">
                <a16:creationId xmlns:a16="http://schemas.microsoft.com/office/drawing/2014/main" id="{938A5B12-0DA3-3A44-9969-1861C26F9F49}"/>
              </a:ext>
            </a:extLst>
          </p:cNvPr>
          <p:cNvSpPr>
            <a:spLocks noGrp="1"/>
          </p:cNvSpPr>
          <p:nvPr>
            <p:ph type="pic" sz="quarter" idx="14" hasCustomPrompt="1"/>
          </p:nvPr>
        </p:nvSpPr>
        <p:spPr>
          <a:xfrm flipH="1">
            <a:off x="7627034" y="733205"/>
            <a:ext cx="3109792" cy="2511607"/>
          </a:xfrm>
          <a:prstGeom prst="snip2DiagRect">
            <a:avLst/>
          </a:prstGeom>
          <a:blipFill dpi="0" rotWithShape="0">
            <a:blip r:embed="rId6"/>
            <a:srcRect/>
            <a:stretch>
              <a:fillRect/>
            </a:stretch>
          </a:blipFill>
        </p:spPr>
        <p:txBody>
          <a:bodyPr anchor="ctr">
            <a:normAutofit/>
          </a:bodyPr>
          <a:lstStyle>
            <a:lvl1pPr marL="0" indent="0" algn="ctr">
              <a:buFontTx/>
              <a:buNone/>
              <a:defRPr sz="1050">
                <a:solidFill>
                  <a:schemeClr val="bg1"/>
                </a:solidFill>
              </a:defRPr>
            </a:lvl1pPr>
          </a:lstStyle>
          <a:p>
            <a:r>
              <a:rPr lang="en-US"/>
              <a:t>Insert Photo</a:t>
            </a:r>
          </a:p>
        </p:txBody>
      </p:sp>
      <p:sp>
        <p:nvSpPr>
          <p:cNvPr id="17" name="Picture Placeholder 11">
            <a:extLst>
              <a:ext uri="{FF2B5EF4-FFF2-40B4-BE49-F238E27FC236}">
                <a16:creationId xmlns:a16="http://schemas.microsoft.com/office/drawing/2014/main" id="{7ACAEE98-FC18-EC4B-8873-E4CA6F3BDFF6}"/>
              </a:ext>
            </a:extLst>
          </p:cNvPr>
          <p:cNvSpPr>
            <a:spLocks noGrp="1"/>
          </p:cNvSpPr>
          <p:nvPr>
            <p:ph type="pic" sz="quarter" idx="15" hasCustomPrompt="1"/>
          </p:nvPr>
        </p:nvSpPr>
        <p:spPr>
          <a:xfrm>
            <a:off x="4299533" y="934065"/>
            <a:ext cx="1877961" cy="2310747"/>
          </a:xfrm>
          <a:prstGeom prst="snip2DiagRect">
            <a:avLst/>
          </a:prstGeom>
          <a:blipFill dpi="0" rotWithShape="0">
            <a:blip r:embed="rId6"/>
            <a:srcRect/>
            <a:stretch>
              <a:fillRect/>
            </a:stretch>
          </a:blipFill>
        </p:spPr>
        <p:txBody>
          <a:bodyPr anchor="ctr">
            <a:normAutofit/>
          </a:bodyPr>
          <a:lstStyle>
            <a:lvl1pPr marL="0" indent="0" algn="ctr">
              <a:buFontTx/>
              <a:buNone/>
              <a:defRPr sz="1050">
                <a:solidFill>
                  <a:schemeClr val="bg1"/>
                </a:solidFill>
              </a:defRPr>
            </a:lvl1pPr>
          </a:lstStyle>
          <a:p>
            <a:r>
              <a:rPr lang="en-US"/>
              <a:t>Insert Photo</a:t>
            </a:r>
          </a:p>
        </p:txBody>
      </p:sp>
      <p:sp>
        <p:nvSpPr>
          <p:cNvPr id="25" name="Snip Diagonal Corner Rectangle 24">
            <a:extLst>
              <a:ext uri="{FF2B5EF4-FFF2-40B4-BE49-F238E27FC236}">
                <a16:creationId xmlns:a16="http://schemas.microsoft.com/office/drawing/2014/main" id="{CD4BE8E4-7123-3F41-A202-E38C1B4CDD01}"/>
              </a:ext>
            </a:extLst>
          </p:cNvPr>
          <p:cNvSpPr/>
          <p:nvPr userDrawn="1"/>
        </p:nvSpPr>
        <p:spPr>
          <a:xfrm>
            <a:off x="11070316" y="953728"/>
            <a:ext cx="1168385" cy="1651819"/>
          </a:xfrm>
          <a:prstGeom prst="snip2DiagRect">
            <a:avLst/>
          </a:prstGeom>
          <a:gradFill>
            <a:gsLst>
              <a:gs pos="38000">
                <a:srgbClr val="00629B">
                  <a:alpha val="30000"/>
                </a:srgbClr>
              </a:gs>
              <a:gs pos="0">
                <a:srgbClr val="00629B">
                  <a:alpha val="0"/>
                </a:srgbClr>
              </a:gs>
              <a:gs pos="100000">
                <a:srgbClr val="00629B">
                  <a:alpha val="35000"/>
                </a:srgbClr>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1">
            <a:extLst>
              <a:ext uri="{FF2B5EF4-FFF2-40B4-BE49-F238E27FC236}">
                <a16:creationId xmlns:a16="http://schemas.microsoft.com/office/drawing/2014/main" id="{2417B2F2-53BA-3145-91B0-EE1F2832888D}"/>
              </a:ext>
            </a:extLst>
          </p:cNvPr>
          <p:cNvSpPr>
            <a:spLocks noGrp="1"/>
          </p:cNvSpPr>
          <p:nvPr>
            <p:ph type="pic" sz="quarter" idx="16" hasCustomPrompt="1"/>
          </p:nvPr>
        </p:nvSpPr>
        <p:spPr>
          <a:xfrm>
            <a:off x="10947285" y="934065"/>
            <a:ext cx="1254547" cy="1543664"/>
          </a:xfrm>
          <a:prstGeom prst="snip2DiagRect">
            <a:avLst/>
          </a:prstGeom>
          <a:blipFill dpi="0" rotWithShape="0">
            <a:blip r:embed="rId7" cstate="screen">
              <a:extLst>
                <a:ext uri="{28A0092B-C50C-407E-A947-70E740481C1C}">
                  <a14:useLocalDpi xmlns:a14="http://schemas.microsoft.com/office/drawing/2010/main"/>
                </a:ext>
              </a:extLst>
            </a:blip>
            <a:srcRect/>
            <a:stretch>
              <a:fillRect/>
            </a:stretch>
          </a:blipFill>
        </p:spPr>
        <p:txBody>
          <a:bodyPr anchor="ctr">
            <a:normAutofit/>
          </a:bodyPr>
          <a:lstStyle>
            <a:lvl1pPr marL="0" indent="0" algn="ctr">
              <a:buFontTx/>
              <a:buNone/>
              <a:defRPr sz="1050">
                <a:solidFill>
                  <a:schemeClr val="bg1"/>
                </a:solidFill>
              </a:defRPr>
            </a:lvl1pPr>
          </a:lstStyle>
          <a:p>
            <a:r>
              <a:rPr lang="en-US"/>
              <a:t>Insert Photo</a:t>
            </a:r>
          </a:p>
        </p:txBody>
      </p:sp>
      <p:pic>
        <p:nvPicPr>
          <p:cNvPr id="27" name="Picture 26" descr="Logo, company name&#10;&#10;Description automatically generated">
            <a:extLst>
              <a:ext uri="{FF2B5EF4-FFF2-40B4-BE49-F238E27FC236}">
                <a16:creationId xmlns:a16="http://schemas.microsoft.com/office/drawing/2014/main" id="{AB5F5B61-6FE7-7D4E-873D-FC0A4112AC5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99114" y="5421664"/>
            <a:ext cx="2046467" cy="1425925"/>
          </a:xfrm>
          <a:prstGeom prst="rect">
            <a:avLst/>
          </a:prstGeom>
        </p:spPr>
      </p:pic>
      <p:sp>
        <p:nvSpPr>
          <p:cNvPr id="28" name="Rectangle 27">
            <a:extLst>
              <a:ext uri="{FF2B5EF4-FFF2-40B4-BE49-F238E27FC236}">
                <a16:creationId xmlns:a16="http://schemas.microsoft.com/office/drawing/2014/main" id="{9997B0CB-9D9A-9E40-9B51-0F4381D70D5A}"/>
              </a:ext>
            </a:extLst>
          </p:cNvPr>
          <p:cNvSpPr/>
          <p:nvPr userDrawn="1"/>
        </p:nvSpPr>
        <p:spPr>
          <a:xfrm>
            <a:off x="0" y="6366603"/>
            <a:ext cx="12192000" cy="479144"/>
          </a:xfrm>
          <a:custGeom>
            <a:avLst/>
            <a:gdLst>
              <a:gd name="connsiteX0" fmla="*/ 0 w 12192000"/>
              <a:gd name="connsiteY0" fmla="*/ 0 h 125183"/>
              <a:gd name="connsiteX1" fmla="*/ 12192000 w 12192000"/>
              <a:gd name="connsiteY1" fmla="*/ 0 h 125183"/>
              <a:gd name="connsiteX2" fmla="*/ 12192000 w 12192000"/>
              <a:gd name="connsiteY2" fmla="*/ 125183 h 125183"/>
              <a:gd name="connsiteX3" fmla="*/ 0 w 12192000"/>
              <a:gd name="connsiteY3" fmla="*/ 125183 h 125183"/>
              <a:gd name="connsiteX4" fmla="*/ 0 w 12192000"/>
              <a:gd name="connsiteY4" fmla="*/ 0 h 125183"/>
              <a:gd name="connsiteX0" fmla="*/ 0 w 12192000"/>
              <a:gd name="connsiteY0" fmla="*/ 0 h 125183"/>
              <a:gd name="connsiteX1" fmla="*/ 363794 w 12192000"/>
              <a:gd name="connsiteY1" fmla="*/ 4701 h 125183"/>
              <a:gd name="connsiteX2" fmla="*/ 12192000 w 12192000"/>
              <a:gd name="connsiteY2" fmla="*/ 0 h 125183"/>
              <a:gd name="connsiteX3" fmla="*/ 12192000 w 12192000"/>
              <a:gd name="connsiteY3" fmla="*/ 125183 h 125183"/>
              <a:gd name="connsiteX4" fmla="*/ 0 w 12192000"/>
              <a:gd name="connsiteY4" fmla="*/ 125183 h 125183"/>
              <a:gd name="connsiteX5" fmla="*/ 0 w 12192000"/>
              <a:gd name="connsiteY5" fmla="*/ 0 h 125183"/>
              <a:gd name="connsiteX0" fmla="*/ 0 w 12201832"/>
              <a:gd name="connsiteY0" fmla="*/ 0 h 479144"/>
              <a:gd name="connsiteX1" fmla="*/ 373626 w 12201832"/>
              <a:gd name="connsiteY1" fmla="*/ 358662 h 479144"/>
              <a:gd name="connsiteX2" fmla="*/ 12201832 w 12201832"/>
              <a:gd name="connsiteY2" fmla="*/ 353961 h 479144"/>
              <a:gd name="connsiteX3" fmla="*/ 12201832 w 12201832"/>
              <a:gd name="connsiteY3" fmla="*/ 479144 h 479144"/>
              <a:gd name="connsiteX4" fmla="*/ 9832 w 12201832"/>
              <a:gd name="connsiteY4" fmla="*/ 479144 h 479144"/>
              <a:gd name="connsiteX5" fmla="*/ 0 w 12201832"/>
              <a:gd name="connsiteY5" fmla="*/ 0 h 47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832" h="479144">
                <a:moveTo>
                  <a:pt x="0" y="0"/>
                </a:moveTo>
                <a:lnTo>
                  <a:pt x="373626" y="358662"/>
                </a:lnTo>
                <a:lnTo>
                  <a:pt x="12201832" y="353961"/>
                </a:lnTo>
                <a:lnTo>
                  <a:pt x="12201832" y="479144"/>
                </a:lnTo>
                <a:lnTo>
                  <a:pt x="9832" y="479144"/>
                </a:lnTo>
                <a:lnTo>
                  <a:pt x="0" y="0"/>
                </a:lnTo>
                <a:close/>
              </a:path>
            </a:pathLst>
          </a:custGeom>
          <a:gradFill>
            <a:gsLst>
              <a:gs pos="20000">
                <a:srgbClr val="00629B"/>
              </a:gs>
              <a:gs pos="100000">
                <a:srgbClr val="00B5E2">
                  <a:alpha val="34902"/>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Logo&#10;&#10;Description automatically generated">
            <a:extLst>
              <a:ext uri="{FF2B5EF4-FFF2-40B4-BE49-F238E27FC236}">
                <a16:creationId xmlns:a16="http://schemas.microsoft.com/office/drawing/2014/main" id="{BB992577-AA6F-CC47-9771-76A40DD832D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13288" y="4058147"/>
            <a:ext cx="7696200" cy="1295400"/>
          </a:xfrm>
          <a:prstGeom prst="rect">
            <a:avLst/>
          </a:prstGeom>
        </p:spPr>
      </p:pic>
      <p:sp>
        <p:nvSpPr>
          <p:cNvPr id="35" name="TextBox 34">
            <a:extLst>
              <a:ext uri="{FF2B5EF4-FFF2-40B4-BE49-F238E27FC236}">
                <a16:creationId xmlns:a16="http://schemas.microsoft.com/office/drawing/2014/main" id="{2F52C565-861E-1849-8E66-438285383C8F}"/>
              </a:ext>
            </a:extLst>
          </p:cNvPr>
          <p:cNvSpPr txBox="1"/>
          <p:nvPr userDrawn="1"/>
        </p:nvSpPr>
        <p:spPr>
          <a:xfrm>
            <a:off x="403122" y="6199780"/>
            <a:ext cx="790088" cy="307777"/>
          </a:xfrm>
          <a:prstGeom prst="rect">
            <a:avLst/>
          </a:prstGeom>
          <a:noFill/>
        </p:spPr>
        <p:txBody>
          <a:bodyPr wrap="none" rtlCol="0">
            <a:spAutoFit/>
          </a:bodyPr>
          <a:lstStyle/>
          <a:p>
            <a:r>
              <a:rPr lang="en-US" sz="1400" b="1" dirty="0">
                <a:solidFill>
                  <a:srgbClr val="00629B"/>
                </a:solidFill>
              </a:rPr>
              <a:t>ieee.org</a:t>
            </a:r>
          </a:p>
        </p:txBody>
      </p:sp>
    </p:spTree>
    <p:extLst>
      <p:ext uri="{BB962C8B-B14F-4D97-AF65-F5344CB8AC3E}">
        <p14:creationId xmlns:p14="http://schemas.microsoft.com/office/powerpoint/2010/main" val="631700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A711-BBB4-5B4D-BBB1-AFE709BA90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B9996-67DA-E34D-A8D4-276FD50B8E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B68A628A-AF72-BC43-9232-87284AFC848A}"/>
              </a:ext>
            </a:extLst>
          </p:cNvPr>
          <p:cNvSpPr>
            <a:spLocks noGrp="1"/>
          </p:cNvSpPr>
          <p:nvPr>
            <p:ph type="sldNum" sz="quarter" idx="4"/>
          </p:nvPr>
        </p:nvSpPr>
        <p:spPr>
          <a:xfrm>
            <a:off x="1330861" y="6350958"/>
            <a:ext cx="790088" cy="182563"/>
          </a:xfrm>
          <a:prstGeom prst="rect">
            <a:avLst/>
          </a:prstGeom>
        </p:spPr>
        <p:txBody>
          <a:bodyPr vert="horz" lIns="91440" tIns="45720" rIns="91440" bIns="45720" rtlCol="0" anchor="ctr"/>
          <a:lstStyle>
            <a:lvl1pPr algn="l">
              <a:defRPr sz="140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987968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picture containing dark, light&#10;&#10;Description automatically generated">
            <a:extLst>
              <a:ext uri="{FF2B5EF4-FFF2-40B4-BE49-F238E27FC236}">
                <a16:creationId xmlns:a16="http://schemas.microsoft.com/office/drawing/2014/main" id="{4DDE5AAE-D519-7949-82CA-02E540052873}"/>
              </a:ext>
            </a:extLst>
          </p:cNvPr>
          <p:cNvPicPr>
            <a:picLocks noChangeAspect="1"/>
          </p:cNvPicPr>
          <p:nvPr userDrawn="1"/>
        </p:nvPicPr>
        <p:blipFill>
          <a:blip r:embed="rId2"/>
          <a:stretch>
            <a:fillRect/>
          </a:stretch>
        </p:blipFill>
        <p:spPr>
          <a:xfrm>
            <a:off x="0" y="3632200"/>
            <a:ext cx="12192000" cy="3225800"/>
          </a:xfrm>
          <a:prstGeom prst="rect">
            <a:avLst/>
          </a:prstGeom>
        </p:spPr>
      </p:pic>
      <p:sp>
        <p:nvSpPr>
          <p:cNvPr id="2" name="Title 1">
            <a:extLst>
              <a:ext uri="{FF2B5EF4-FFF2-40B4-BE49-F238E27FC236}">
                <a16:creationId xmlns:a16="http://schemas.microsoft.com/office/drawing/2014/main" id="{03D02800-01A8-0248-93CB-15038D249642}"/>
              </a:ext>
            </a:extLst>
          </p:cNvPr>
          <p:cNvSpPr>
            <a:spLocks noGrp="1"/>
          </p:cNvSpPr>
          <p:nvPr>
            <p:ph type="title"/>
          </p:nvPr>
        </p:nvSpPr>
        <p:spPr/>
        <p:txBody>
          <a:bodyPr/>
          <a:lstStyle/>
          <a:p>
            <a:r>
              <a:rPr lang="en-US" dirty="0"/>
              <a:t>Click to edit Master title style</a:t>
            </a:r>
          </a:p>
        </p:txBody>
      </p:sp>
      <p:sp>
        <p:nvSpPr>
          <p:cNvPr id="7" name="Slide Number Placeholder 5">
            <a:extLst>
              <a:ext uri="{FF2B5EF4-FFF2-40B4-BE49-F238E27FC236}">
                <a16:creationId xmlns:a16="http://schemas.microsoft.com/office/drawing/2014/main" id="{961F0318-85F7-E142-99B4-567DE521BC87}"/>
              </a:ext>
            </a:extLst>
          </p:cNvPr>
          <p:cNvSpPr>
            <a:spLocks noGrp="1"/>
          </p:cNvSpPr>
          <p:nvPr>
            <p:ph type="sldNum" sz="quarter" idx="4"/>
          </p:nvPr>
        </p:nvSpPr>
        <p:spPr>
          <a:xfrm>
            <a:off x="1330861" y="6350958"/>
            <a:ext cx="790088" cy="182563"/>
          </a:xfrm>
          <a:prstGeom prst="rect">
            <a:avLst/>
          </a:prstGeom>
        </p:spPr>
        <p:txBody>
          <a:bodyPr vert="horz" lIns="91440" tIns="45720" rIns="91440" bIns="45720" rtlCol="0" anchor="ctr"/>
          <a:lstStyle>
            <a:lvl1pPr algn="l">
              <a:defRPr sz="140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1000247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cture containing dark, light&#10;&#10;Description automatically generated">
            <a:extLst>
              <a:ext uri="{FF2B5EF4-FFF2-40B4-BE49-F238E27FC236}">
                <a16:creationId xmlns:a16="http://schemas.microsoft.com/office/drawing/2014/main" id="{B9EA39A3-71C1-0A41-B85B-914CABE136EF}"/>
              </a:ext>
            </a:extLst>
          </p:cNvPr>
          <p:cNvPicPr>
            <a:picLocks noChangeAspect="1"/>
          </p:cNvPicPr>
          <p:nvPr userDrawn="1"/>
        </p:nvPicPr>
        <p:blipFill>
          <a:blip r:embed="rId2"/>
          <a:stretch>
            <a:fillRect/>
          </a:stretch>
        </p:blipFill>
        <p:spPr>
          <a:xfrm>
            <a:off x="0" y="3632200"/>
            <a:ext cx="12192000" cy="3225800"/>
          </a:xfrm>
          <a:prstGeom prst="rect">
            <a:avLst/>
          </a:prstGeom>
        </p:spPr>
      </p:pic>
      <p:sp>
        <p:nvSpPr>
          <p:cNvPr id="6" name="Slide Number Placeholder 5">
            <a:extLst>
              <a:ext uri="{FF2B5EF4-FFF2-40B4-BE49-F238E27FC236}">
                <a16:creationId xmlns:a16="http://schemas.microsoft.com/office/drawing/2014/main" id="{A0404356-E675-8843-8B70-1B509C8E3039}"/>
              </a:ext>
            </a:extLst>
          </p:cNvPr>
          <p:cNvSpPr>
            <a:spLocks noGrp="1"/>
          </p:cNvSpPr>
          <p:nvPr>
            <p:ph type="sldNum" sz="quarter" idx="4"/>
          </p:nvPr>
        </p:nvSpPr>
        <p:spPr>
          <a:xfrm>
            <a:off x="1330861" y="6350958"/>
            <a:ext cx="790088" cy="182563"/>
          </a:xfrm>
          <a:prstGeom prst="rect">
            <a:avLst/>
          </a:prstGeom>
        </p:spPr>
        <p:txBody>
          <a:bodyPr vert="horz" lIns="91440" tIns="45720" rIns="91440" bIns="45720" rtlCol="0" anchor="ctr"/>
          <a:lstStyle>
            <a:lvl1pPr algn="l">
              <a:defRPr sz="140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1060358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A picture containing dark, light&#10;&#10;Description automatically generated">
            <a:extLst>
              <a:ext uri="{FF2B5EF4-FFF2-40B4-BE49-F238E27FC236}">
                <a16:creationId xmlns:a16="http://schemas.microsoft.com/office/drawing/2014/main" id="{44AE226E-A60B-8F4B-B420-662D2D6179CD}"/>
              </a:ext>
            </a:extLst>
          </p:cNvPr>
          <p:cNvPicPr>
            <a:picLocks noChangeAspect="1"/>
          </p:cNvPicPr>
          <p:nvPr userDrawn="1"/>
        </p:nvPicPr>
        <p:blipFill>
          <a:blip r:embed="rId2"/>
          <a:stretch>
            <a:fillRect/>
          </a:stretch>
        </p:blipFill>
        <p:spPr>
          <a:xfrm>
            <a:off x="0" y="3632200"/>
            <a:ext cx="12192000" cy="3225800"/>
          </a:xfrm>
          <a:prstGeom prst="rect">
            <a:avLst/>
          </a:prstGeom>
        </p:spPr>
      </p:pic>
      <p:sp>
        <p:nvSpPr>
          <p:cNvPr id="2" name="Title 1">
            <a:extLst>
              <a:ext uri="{FF2B5EF4-FFF2-40B4-BE49-F238E27FC236}">
                <a16:creationId xmlns:a16="http://schemas.microsoft.com/office/drawing/2014/main" id="{892E08A3-9C29-AC43-B76C-BAF8ABD76CE3}"/>
              </a:ext>
            </a:extLst>
          </p:cNvPr>
          <p:cNvSpPr>
            <a:spLocks noGrp="1"/>
          </p:cNvSpPr>
          <p:nvPr>
            <p:ph type="title"/>
          </p:nvPr>
        </p:nvSpPr>
        <p:spPr>
          <a:xfrm>
            <a:off x="839788" y="358877"/>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6560D66-C8F3-4746-B172-0799DDC75F53}"/>
              </a:ext>
            </a:extLst>
          </p:cNvPr>
          <p:cNvSpPr>
            <a:spLocks noGrp="1"/>
          </p:cNvSpPr>
          <p:nvPr>
            <p:ph idx="1"/>
          </p:nvPr>
        </p:nvSpPr>
        <p:spPr>
          <a:xfrm>
            <a:off x="5183188" y="987425"/>
            <a:ext cx="6172200" cy="4873625"/>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7E5FD62-86A0-D64C-BB5E-9601CB9D67E3}"/>
              </a:ext>
            </a:extLst>
          </p:cNvPr>
          <p:cNvSpPr>
            <a:spLocks noGrp="1"/>
          </p:cNvSpPr>
          <p:nvPr>
            <p:ph type="body" sz="half" idx="2"/>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5CF985BD-9647-5745-8B71-15C0AD5D56DC}"/>
              </a:ext>
            </a:extLst>
          </p:cNvPr>
          <p:cNvSpPr>
            <a:spLocks noGrp="1"/>
          </p:cNvSpPr>
          <p:nvPr>
            <p:ph type="sldNum" sz="quarter" idx="4"/>
          </p:nvPr>
        </p:nvSpPr>
        <p:spPr>
          <a:xfrm>
            <a:off x="1330861" y="6350958"/>
            <a:ext cx="790088" cy="182563"/>
          </a:xfrm>
          <a:prstGeom prst="rect">
            <a:avLst/>
          </a:prstGeom>
        </p:spPr>
        <p:txBody>
          <a:bodyPr vert="horz" lIns="91440" tIns="45720" rIns="91440" bIns="45720" rtlCol="0" anchor="ctr"/>
          <a:lstStyle>
            <a:lvl1pPr algn="l">
              <a:defRPr sz="140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572427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A picture containing dark, light&#10;&#10;Description automatically generated">
            <a:extLst>
              <a:ext uri="{FF2B5EF4-FFF2-40B4-BE49-F238E27FC236}">
                <a16:creationId xmlns:a16="http://schemas.microsoft.com/office/drawing/2014/main" id="{CB1C005D-BD68-6F4A-99E4-BDBB6811F1A9}"/>
              </a:ext>
            </a:extLst>
          </p:cNvPr>
          <p:cNvPicPr>
            <a:picLocks noChangeAspect="1"/>
          </p:cNvPicPr>
          <p:nvPr userDrawn="1"/>
        </p:nvPicPr>
        <p:blipFill>
          <a:blip r:embed="rId2"/>
          <a:stretch>
            <a:fillRect/>
          </a:stretch>
        </p:blipFill>
        <p:spPr>
          <a:xfrm>
            <a:off x="0" y="3632200"/>
            <a:ext cx="12192000" cy="3225800"/>
          </a:xfrm>
          <a:prstGeom prst="rect">
            <a:avLst/>
          </a:prstGeom>
        </p:spPr>
      </p:pic>
      <p:sp>
        <p:nvSpPr>
          <p:cNvPr id="9" name="Picture Placeholder 11">
            <a:extLst>
              <a:ext uri="{FF2B5EF4-FFF2-40B4-BE49-F238E27FC236}">
                <a16:creationId xmlns:a16="http://schemas.microsoft.com/office/drawing/2014/main" id="{56C4BF3D-EF0D-894C-BFFE-7892158BCE13}"/>
              </a:ext>
            </a:extLst>
          </p:cNvPr>
          <p:cNvSpPr>
            <a:spLocks noGrp="1"/>
          </p:cNvSpPr>
          <p:nvPr>
            <p:ph type="pic" sz="quarter" idx="13" hasCustomPrompt="1"/>
          </p:nvPr>
        </p:nvSpPr>
        <p:spPr>
          <a:xfrm>
            <a:off x="5183188" y="987424"/>
            <a:ext cx="6169024" cy="4951259"/>
          </a:xfrm>
          <a:prstGeom prst="snip2DiagRect">
            <a:avLst>
              <a:gd name="adj1" fmla="val 0"/>
              <a:gd name="adj2" fmla="val 16667"/>
            </a:avLst>
          </a:prstGeom>
          <a:solidFill>
            <a:srgbClr val="00629B"/>
          </a:solidFill>
          <a:ln w="47625">
            <a:solidFill>
              <a:schemeClr val="bg1"/>
            </a:solidFill>
          </a:ln>
        </p:spPr>
        <p:txBody>
          <a:bodyPr anchor="ctr">
            <a:normAutofit/>
          </a:bodyPr>
          <a:lstStyle>
            <a:lvl1pPr marL="0" indent="0" algn="ctr">
              <a:buFontTx/>
              <a:buNone/>
              <a:defRPr sz="1050">
                <a:solidFill>
                  <a:schemeClr val="bg1"/>
                </a:solidFill>
              </a:defRPr>
            </a:lvl1pPr>
          </a:lstStyle>
          <a:p>
            <a:r>
              <a:rPr lang="en-US"/>
              <a:t>Insert Photo</a:t>
            </a:r>
          </a:p>
        </p:txBody>
      </p:sp>
      <p:sp>
        <p:nvSpPr>
          <p:cNvPr id="2" name="Title 1">
            <a:extLst>
              <a:ext uri="{FF2B5EF4-FFF2-40B4-BE49-F238E27FC236}">
                <a16:creationId xmlns:a16="http://schemas.microsoft.com/office/drawing/2014/main" id="{7BF916F9-8975-3F43-806A-DCCD98BC29CD}"/>
              </a:ext>
            </a:extLst>
          </p:cNvPr>
          <p:cNvSpPr>
            <a:spLocks noGrp="1"/>
          </p:cNvSpPr>
          <p:nvPr>
            <p:ph type="title"/>
          </p:nvPr>
        </p:nvSpPr>
        <p:spPr>
          <a:xfrm>
            <a:off x="839788" y="368709"/>
            <a:ext cx="3932237" cy="16002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653485EA-5D27-294A-8DFB-08EE80062037}"/>
              </a:ext>
            </a:extLst>
          </p:cNvPr>
          <p:cNvSpPr>
            <a:spLocks noGrp="1"/>
          </p:cNvSpPr>
          <p:nvPr>
            <p:ph type="body" sz="half" idx="2"/>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Slide Number Placeholder 5">
            <a:extLst>
              <a:ext uri="{FF2B5EF4-FFF2-40B4-BE49-F238E27FC236}">
                <a16:creationId xmlns:a16="http://schemas.microsoft.com/office/drawing/2014/main" id="{0EFFEEA0-CD21-1A46-AA10-DCE0C8BA0FB0}"/>
              </a:ext>
            </a:extLst>
          </p:cNvPr>
          <p:cNvSpPr>
            <a:spLocks noGrp="1"/>
          </p:cNvSpPr>
          <p:nvPr>
            <p:ph type="sldNum" sz="quarter" idx="4"/>
          </p:nvPr>
        </p:nvSpPr>
        <p:spPr>
          <a:xfrm>
            <a:off x="1330861" y="6350958"/>
            <a:ext cx="790088" cy="182563"/>
          </a:xfrm>
          <a:prstGeom prst="rect">
            <a:avLst/>
          </a:prstGeom>
        </p:spPr>
        <p:txBody>
          <a:bodyPr vert="horz" lIns="91440" tIns="45720" rIns="91440" bIns="45720" rtlCol="0" anchor="ctr"/>
          <a:lstStyle>
            <a:lvl1pPr algn="l">
              <a:defRPr sz="140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3264637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168"/>
        <p:cNvGrpSpPr/>
        <p:nvPr/>
      </p:nvGrpSpPr>
      <p:grpSpPr>
        <a:xfrm>
          <a:off x="0" y="0"/>
          <a:ext cx="0" cy="0"/>
          <a:chOff x="0" y="0"/>
          <a:chExt cx="0" cy="0"/>
        </a:xfrm>
      </p:grpSpPr>
      <p:sp>
        <p:nvSpPr>
          <p:cNvPr id="169" name="Google Shape;169;gdc96f8c24a_6_7"/>
          <p:cNvSpPr txBox="1">
            <a:spLocks noGrp="1"/>
          </p:cNvSpPr>
          <p:nvPr>
            <p:ph type="title"/>
          </p:nvPr>
        </p:nvSpPr>
        <p:spPr>
          <a:xfrm>
            <a:off x="838200" y="556181"/>
            <a:ext cx="105156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gdc96f8c24a_6_7"/>
          <p:cNvSpPr txBox="1">
            <a:spLocks noGrp="1"/>
          </p:cNvSpPr>
          <p:nvPr>
            <p:ph type="body" idx="1"/>
          </p:nvPr>
        </p:nvSpPr>
        <p:spPr>
          <a:xfrm>
            <a:off x="838200" y="1825626"/>
            <a:ext cx="10515600" cy="394335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gdc96f8c24a_6_7"/>
          <p:cNvSpPr txBox="1">
            <a:spLocks noGrp="1"/>
          </p:cNvSpPr>
          <p:nvPr>
            <p:ph type="sldNum" idx="12"/>
          </p:nvPr>
        </p:nvSpPr>
        <p:spPr>
          <a:xfrm>
            <a:off x="513762" y="6205392"/>
            <a:ext cx="64887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72" name="Google Shape;172;gdc96f8c24a_6_7"/>
          <p:cNvSpPr txBox="1">
            <a:spLocks noGrp="1"/>
          </p:cNvSpPr>
          <p:nvPr>
            <p:ph type="body" idx="2"/>
          </p:nvPr>
        </p:nvSpPr>
        <p:spPr>
          <a:xfrm>
            <a:off x="838200" y="1106197"/>
            <a:ext cx="10515600" cy="3568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28776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5433-4EAF-C545-8602-97C151DA99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A833AB-21EE-274A-B4ED-AE09E6FE0D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AA2F46-0BEF-974D-B5B9-D0BC7E2EC4D7}"/>
              </a:ext>
            </a:extLst>
          </p:cNvPr>
          <p:cNvSpPr>
            <a:spLocks noGrp="1"/>
          </p:cNvSpPr>
          <p:nvPr>
            <p:ph type="dt" sz="half" idx="10"/>
          </p:nvPr>
        </p:nvSpPr>
        <p:spPr/>
        <p:txBody>
          <a:bodyPr/>
          <a:lstStyle/>
          <a:p>
            <a:fld id="{37422AD5-F06D-A748-A0FA-63A70D3685B0}" type="datetimeFigureOut">
              <a:rPr lang="en-US" smtClean="0"/>
              <a:t>10/5/21</a:t>
            </a:fld>
            <a:endParaRPr lang="en-US"/>
          </a:p>
        </p:txBody>
      </p:sp>
      <p:sp>
        <p:nvSpPr>
          <p:cNvPr id="5" name="Footer Placeholder 4">
            <a:extLst>
              <a:ext uri="{FF2B5EF4-FFF2-40B4-BE49-F238E27FC236}">
                <a16:creationId xmlns:a16="http://schemas.microsoft.com/office/drawing/2014/main" id="{B3FA6E53-B082-6F40-840C-8E930EDE2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167B8-AB10-104A-95B3-F5A9A8CF02DB}"/>
              </a:ext>
            </a:extLst>
          </p:cNvPr>
          <p:cNvSpPr>
            <a:spLocks noGrp="1"/>
          </p:cNvSpPr>
          <p:nvPr>
            <p:ph type="sldNum" sz="quarter" idx="12"/>
          </p:nvPr>
        </p:nvSpPr>
        <p:spPr/>
        <p:txBody>
          <a:bodyPr/>
          <a:lstStyle/>
          <a:p>
            <a:fld id="{9127FBAC-749F-3147-8734-3956A9A66B82}" type="slidenum">
              <a:rPr lang="en-US" smtClean="0"/>
              <a:t>‹#›</a:t>
            </a:fld>
            <a:endParaRPr lang="en-US"/>
          </a:p>
        </p:txBody>
      </p:sp>
    </p:spTree>
    <p:extLst>
      <p:ext uri="{BB962C8B-B14F-4D97-AF65-F5344CB8AC3E}">
        <p14:creationId xmlns:p14="http://schemas.microsoft.com/office/powerpoint/2010/main" val="2478611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 No Pic / No Swoosh">
  <p:cSld name="1_Content / No Pic / No Swoosh">
    <p:spTree>
      <p:nvGrpSpPr>
        <p:cNvPr id="1" name="Shape 83"/>
        <p:cNvGrpSpPr/>
        <p:nvPr/>
      </p:nvGrpSpPr>
      <p:grpSpPr>
        <a:xfrm>
          <a:off x="0" y="0"/>
          <a:ext cx="0" cy="0"/>
          <a:chOff x="0" y="0"/>
          <a:chExt cx="0" cy="0"/>
        </a:xfrm>
      </p:grpSpPr>
      <p:grpSp>
        <p:nvGrpSpPr>
          <p:cNvPr id="84" name="Google Shape;84;p106"/>
          <p:cNvGrpSpPr/>
          <p:nvPr/>
        </p:nvGrpSpPr>
        <p:grpSpPr>
          <a:xfrm>
            <a:off x="6980899" y="3300740"/>
            <a:ext cx="6042348" cy="2863463"/>
            <a:chOff x="4138646" y="5795924"/>
            <a:chExt cx="2940577" cy="1393536"/>
          </a:xfrm>
        </p:grpSpPr>
        <p:sp>
          <p:nvSpPr>
            <p:cNvPr id="85" name="Google Shape;85;p106"/>
            <p:cNvSpPr/>
            <p:nvPr/>
          </p:nvSpPr>
          <p:spPr>
            <a:xfrm>
              <a:off x="5918282" y="6149886"/>
              <a:ext cx="1160941" cy="901923"/>
            </a:xfrm>
            <a:prstGeom prst="flowChartPreparation">
              <a:avLst/>
            </a:prstGeom>
            <a:noFill/>
            <a:ln w="12700" cap="flat" cmpd="sng">
              <a:solidFill>
                <a:srgbClr val="00629B">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 name="Google Shape;86;p106"/>
            <p:cNvSpPr/>
            <p:nvPr/>
          </p:nvSpPr>
          <p:spPr>
            <a:xfrm>
              <a:off x="5161201" y="5795924"/>
              <a:ext cx="1160941" cy="901923"/>
            </a:xfrm>
            <a:prstGeom prst="flowChartPreparation">
              <a:avLst/>
            </a:prstGeom>
            <a:noFill/>
            <a:ln w="12700" cap="flat" cmpd="sng">
              <a:solidFill>
                <a:srgbClr val="00629B">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Google Shape;87;p106"/>
            <p:cNvSpPr/>
            <p:nvPr/>
          </p:nvSpPr>
          <p:spPr>
            <a:xfrm>
              <a:off x="4138646" y="6287537"/>
              <a:ext cx="1160941" cy="901923"/>
            </a:xfrm>
            <a:prstGeom prst="flowChartPreparation">
              <a:avLst/>
            </a:prstGeom>
            <a:noFill/>
            <a:ln w="12700" cap="flat" cmpd="sng">
              <a:solidFill>
                <a:srgbClr val="00629B">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8" name="Google Shape;88;p106"/>
          <p:cNvSpPr txBox="1">
            <a:spLocks noGrp="1"/>
          </p:cNvSpPr>
          <p:nvPr>
            <p:ph type="title"/>
          </p:nvPr>
        </p:nvSpPr>
        <p:spPr>
          <a:xfrm>
            <a:off x="452282" y="415567"/>
            <a:ext cx="11298034" cy="49883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629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06"/>
          <p:cNvSpPr txBox="1">
            <a:spLocks noGrp="1"/>
          </p:cNvSpPr>
          <p:nvPr>
            <p:ph type="body" idx="1"/>
          </p:nvPr>
        </p:nvSpPr>
        <p:spPr>
          <a:xfrm>
            <a:off x="452282" y="2359742"/>
            <a:ext cx="11298034" cy="380446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Font typeface="Arial"/>
              <a:buChar char="•"/>
              <a:defRPr b="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06"/>
          <p:cNvSpPr txBox="1">
            <a:spLocks noGrp="1"/>
          </p:cNvSpPr>
          <p:nvPr>
            <p:ph type="body" idx="2"/>
          </p:nvPr>
        </p:nvSpPr>
        <p:spPr>
          <a:xfrm>
            <a:off x="452078" y="914400"/>
            <a:ext cx="11307763" cy="5302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5787B"/>
              </a:buClr>
              <a:buSzPts val="2400"/>
              <a:buNone/>
              <a:defRPr sz="2400" i="1">
                <a:solidFill>
                  <a:srgbClr val="75787B"/>
                </a:solidFill>
              </a:defRPr>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400"/>
              <a:buNone/>
              <a:defRPr sz="2400"/>
            </a:lvl3pPr>
            <a:lvl4pPr marL="1828800" lvl="3" indent="-228600" algn="l">
              <a:lnSpc>
                <a:spcPct val="90000"/>
              </a:lnSpc>
              <a:spcBef>
                <a:spcPts val="500"/>
              </a:spcBef>
              <a:spcAft>
                <a:spcPts val="0"/>
              </a:spcAft>
              <a:buClr>
                <a:schemeClr val="dk1"/>
              </a:buClr>
              <a:buSzPts val="2400"/>
              <a:buNone/>
              <a:defRPr sz="2400"/>
            </a:lvl4pPr>
            <a:lvl5pPr marL="2286000" lvl="4" indent="-228600" algn="l">
              <a:lnSpc>
                <a:spcPct val="90000"/>
              </a:lnSpc>
              <a:spcBef>
                <a:spcPts val="500"/>
              </a:spcBef>
              <a:spcAft>
                <a:spcPts val="0"/>
              </a:spcAft>
              <a:buClr>
                <a:schemeClr val="dk1"/>
              </a:buClr>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06"/>
          <p:cNvSpPr txBox="1">
            <a:spLocks noGrp="1"/>
          </p:cNvSpPr>
          <p:nvPr>
            <p:ph type="body" idx="3"/>
          </p:nvPr>
        </p:nvSpPr>
        <p:spPr>
          <a:xfrm>
            <a:off x="452385" y="1668463"/>
            <a:ext cx="11307456" cy="6810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b="1"/>
            </a:lvl1pPr>
            <a:lvl2pPr marL="914400" lvl="1" indent="-228600" algn="l">
              <a:lnSpc>
                <a:spcPct val="90000"/>
              </a:lnSpc>
              <a:spcBef>
                <a:spcPts val="500"/>
              </a:spcBef>
              <a:spcAft>
                <a:spcPts val="0"/>
              </a:spcAft>
              <a:buClr>
                <a:schemeClr val="dk1"/>
              </a:buClr>
              <a:buSzPts val="2000"/>
              <a:buNone/>
              <a:defRPr b="1"/>
            </a:lvl2pPr>
            <a:lvl3pPr marL="1371600" lvl="2" indent="-228600" algn="l">
              <a:lnSpc>
                <a:spcPct val="90000"/>
              </a:lnSpc>
              <a:spcBef>
                <a:spcPts val="500"/>
              </a:spcBef>
              <a:spcAft>
                <a:spcPts val="0"/>
              </a:spcAft>
              <a:buClr>
                <a:schemeClr val="dk1"/>
              </a:buClr>
              <a:buSzPts val="2000"/>
              <a:buNone/>
              <a:defRPr b="1"/>
            </a:lvl3pPr>
            <a:lvl4pPr marL="1828800" lvl="3" indent="-228600" algn="l">
              <a:lnSpc>
                <a:spcPct val="90000"/>
              </a:lnSpc>
              <a:spcBef>
                <a:spcPts val="500"/>
              </a:spcBef>
              <a:spcAft>
                <a:spcPts val="0"/>
              </a:spcAft>
              <a:buClr>
                <a:schemeClr val="dk1"/>
              </a:buClr>
              <a:buSzPts val="2000"/>
              <a:buNone/>
              <a:defRPr b="1"/>
            </a:lvl4pPr>
            <a:lvl5pPr marL="2286000" lvl="4" indent="-228600" algn="l">
              <a:lnSpc>
                <a:spcPct val="90000"/>
              </a:lnSpc>
              <a:spcBef>
                <a:spcPts val="500"/>
              </a:spcBef>
              <a:spcAft>
                <a:spcPts val="0"/>
              </a:spcAft>
              <a:buClr>
                <a:schemeClr val="dk1"/>
              </a:buClr>
              <a:buSzPts val="2000"/>
              <a:buNone/>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2" name="Google Shape;92;p106"/>
          <p:cNvGrpSpPr/>
          <p:nvPr/>
        </p:nvGrpSpPr>
        <p:grpSpPr>
          <a:xfrm>
            <a:off x="4138646" y="5795924"/>
            <a:ext cx="2940577" cy="1393536"/>
            <a:chOff x="4138646" y="5795924"/>
            <a:chExt cx="2940577" cy="1393536"/>
          </a:xfrm>
        </p:grpSpPr>
        <p:sp>
          <p:nvSpPr>
            <p:cNvPr id="93" name="Google Shape;93;p106"/>
            <p:cNvSpPr/>
            <p:nvPr/>
          </p:nvSpPr>
          <p:spPr>
            <a:xfrm>
              <a:off x="5918282" y="6149886"/>
              <a:ext cx="1160941" cy="901923"/>
            </a:xfrm>
            <a:prstGeom prst="flowChartPreparation">
              <a:avLst/>
            </a:prstGeom>
            <a:noFill/>
            <a:ln w="12700" cap="flat" cmpd="sng">
              <a:solidFill>
                <a:srgbClr val="00629B">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106"/>
            <p:cNvSpPr/>
            <p:nvPr/>
          </p:nvSpPr>
          <p:spPr>
            <a:xfrm>
              <a:off x="5161201" y="5795924"/>
              <a:ext cx="1160941" cy="901923"/>
            </a:xfrm>
            <a:prstGeom prst="flowChartPreparation">
              <a:avLst/>
            </a:prstGeom>
            <a:noFill/>
            <a:ln w="12700" cap="flat" cmpd="sng">
              <a:solidFill>
                <a:srgbClr val="00629B">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106"/>
            <p:cNvSpPr/>
            <p:nvPr/>
          </p:nvSpPr>
          <p:spPr>
            <a:xfrm>
              <a:off x="4138646" y="6287537"/>
              <a:ext cx="1160941" cy="901923"/>
            </a:xfrm>
            <a:prstGeom prst="flowChartPreparation">
              <a:avLst/>
            </a:prstGeom>
            <a:noFill/>
            <a:ln w="12700" cap="flat" cmpd="sng">
              <a:solidFill>
                <a:srgbClr val="00629B">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96" name="Google Shape;96;p106"/>
          <p:cNvSpPr txBox="1">
            <a:spLocks noGrp="1"/>
          </p:cNvSpPr>
          <p:nvPr>
            <p:ph type="sldNum" idx="12"/>
          </p:nvPr>
        </p:nvSpPr>
        <p:spPr>
          <a:xfrm>
            <a:off x="1330861" y="6350958"/>
            <a:ext cx="790088" cy="182563"/>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400" b="1">
                <a:solidFill>
                  <a:srgbClr val="00629B"/>
                </a:solidFill>
                <a:latin typeface="Calibri"/>
                <a:ea typeface="Calibri"/>
                <a:cs typeface="Calibri"/>
                <a:sym typeface="Calibri"/>
              </a:defRPr>
            </a:lvl1pPr>
            <a:lvl2pPr marL="0" lvl="1" indent="0" algn="l">
              <a:spcBef>
                <a:spcPts val="0"/>
              </a:spcBef>
              <a:buNone/>
              <a:defRPr sz="1400" b="1">
                <a:solidFill>
                  <a:srgbClr val="00629B"/>
                </a:solidFill>
                <a:latin typeface="Calibri"/>
                <a:ea typeface="Calibri"/>
                <a:cs typeface="Calibri"/>
                <a:sym typeface="Calibri"/>
              </a:defRPr>
            </a:lvl2pPr>
            <a:lvl3pPr marL="0" lvl="2" indent="0" algn="l">
              <a:spcBef>
                <a:spcPts val="0"/>
              </a:spcBef>
              <a:buNone/>
              <a:defRPr sz="1400" b="1">
                <a:solidFill>
                  <a:srgbClr val="00629B"/>
                </a:solidFill>
                <a:latin typeface="Calibri"/>
                <a:ea typeface="Calibri"/>
                <a:cs typeface="Calibri"/>
                <a:sym typeface="Calibri"/>
              </a:defRPr>
            </a:lvl3pPr>
            <a:lvl4pPr marL="0" lvl="3" indent="0" algn="l">
              <a:spcBef>
                <a:spcPts val="0"/>
              </a:spcBef>
              <a:buNone/>
              <a:defRPr sz="1400" b="1">
                <a:solidFill>
                  <a:srgbClr val="00629B"/>
                </a:solidFill>
                <a:latin typeface="Calibri"/>
                <a:ea typeface="Calibri"/>
                <a:cs typeface="Calibri"/>
                <a:sym typeface="Calibri"/>
              </a:defRPr>
            </a:lvl4pPr>
            <a:lvl5pPr marL="0" lvl="4" indent="0" algn="l">
              <a:spcBef>
                <a:spcPts val="0"/>
              </a:spcBef>
              <a:buNone/>
              <a:defRPr sz="1400" b="1">
                <a:solidFill>
                  <a:srgbClr val="00629B"/>
                </a:solidFill>
                <a:latin typeface="Calibri"/>
                <a:ea typeface="Calibri"/>
                <a:cs typeface="Calibri"/>
                <a:sym typeface="Calibri"/>
              </a:defRPr>
            </a:lvl5pPr>
            <a:lvl6pPr marL="0" lvl="5" indent="0" algn="l">
              <a:spcBef>
                <a:spcPts val="0"/>
              </a:spcBef>
              <a:buNone/>
              <a:defRPr sz="1400" b="1">
                <a:solidFill>
                  <a:srgbClr val="00629B"/>
                </a:solidFill>
                <a:latin typeface="Calibri"/>
                <a:ea typeface="Calibri"/>
                <a:cs typeface="Calibri"/>
                <a:sym typeface="Calibri"/>
              </a:defRPr>
            </a:lvl6pPr>
            <a:lvl7pPr marL="0" lvl="6" indent="0" algn="l">
              <a:spcBef>
                <a:spcPts val="0"/>
              </a:spcBef>
              <a:buNone/>
              <a:defRPr sz="1400" b="1">
                <a:solidFill>
                  <a:srgbClr val="00629B"/>
                </a:solidFill>
                <a:latin typeface="Calibri"/>
                <a:ea typeface="Calibri"/>
                <a:cs typeface="Calibri"/>
                <a:sym typeface="Calibri"/>
              </a:defRPr>
            </a:lvl7pPr>
            <a:lvl8pPr marL="0" lvl="7" indent="0" algn="l">
              <a:spcBef>
                <a:spcPts val="0"/>
              </a:spcBef>
              <a:buNone/>
              <a:defRPr sz="1400" b="1">
                <a:solidFill>
                  <a:srgbClr val="00629B"/>
                </a:solidFill>
                <a:latin typeface="Calibri"/>
                <a:ea typeface="Calibri"/>
                <a:cs typeface="Calibri"/>
                <a:sym typeface="Calibri"/>
              </a:defRPr>
            </a:lvl8pPr>
            <a:lvl9pPr marL="0" lvl="8" indent="0" algn="l">
              <a:spcBef>
                <a:spcPts val="0"/>
              </a:spcBef>
              <a:buNone/>
              <a:defRPr sz="1400" b="1">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8162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 No Pic">
  <p:cSld name="1_Content / No Pic">
    <p:spTree>
      <p:nvGrpSpPr>
        <p:cNvPr id="1" name="Shape 61"/>
        <p:cNvGrpSpPr/>
        <p:nvPr/>
      </p:nvGrpSpPr>
      <p:grpSpPr>
        <a:xfrm>
          <a:off x="0" y="0"/>
          <a:ext cx="0" cy="0"/>
          <a:chOff x="0" y="0"/>
          <a:chExt cx="0" cy="0"/>
        </a:xfrm>
      </p:grpSpPr>
      <p:grpSp>
        <p:nvGrpSpPr>
          <p:cNvPr id="62" name="Google Shape;62;p103"/>
          <p:cNvGrpSpPr/>
          <p:nvPr/>
        </p:nvGrpSpPr>
        <p:grpSpPr>
          <a:xfrm>
            <a:off x="6980899" y="3300740"/>
            <a:ext cx="6042348" cy="2863463"/>
            <a:chOff x="4138646" y="5795924"/>
            <a:chExt cx="2940577" cy="1393536"/>
          </a:xfrm>
        </p:grpSpPr>
        <p:sp>
          <p:nvSpPr>
            <p:cNvPr id="63" name="Google Shape;63;p103"/>
            <p:cNvSpPr/>
            <p:nvPr/>
          </p:nvSpPr>
          <p:spPr>
            <a:xfrm>
              <a:off x="5918282" y="6149886"/>
              <a:ext cx="1160941" cy="901923"/>
            </a:xfrm>
            <a:prstGeom prst="flowChartPreparation">
              <a:avLst/>
            </a:prstGeom>
            <a:noFill/>
            <a:ln w="12700" cap="flat" cmpd="sng">
              <a:solidFill>
                <a:srgbClr val="00629B">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 name="Google Shape;64;p103"/>
            <p:cNvSpPr/>
            <p:nvPr/>
          </p:nvSpPr>
          <p:spPr>
            <a:xfrm>
              <a:off x="5161201" y="5795924"/>
              <a:ext cx="1160941" cy="901923"/>
            </a:xfrm>
            <a:prstGeom prst="flowChartPreparation">
              <a:avLst/>
            </a:prstGeom>
            <a:noFill/>
            <a:ln w="12700" cap="flat" cmpd="sng">
              <a:solidFill>
                <a:srgbClr val="00629B">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 name="Google Shape;65;p103"/>
            <p:cNvSpPr/>
            <p:nvPr/>
          </p:nvSpPr>
          <p:spPr>
            <a:xfrm>
              <a:off x="4138646" y="6287537"/>
              <a:ext cx="1160941" cy="901923"/>
            </a:xfrm>
            <a:prstGeom prst="flowChartPreparation">
              <a:avLst/>
            </a:prstGeom>
            <a:noFill/>
            <a:ln w="12700" cap="flat" cmpd="sng">
              <a:solidFill>
                <a:srgbClr val="00629B">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66" name="Google Shape;66;p103" descr="A picture containing dark, light&#10;&#10;Description automatically generated"/>
          <p:cNvPicPr preferRelativeResize="0"/>
          <p:nvPr/>
        </p:nvPicPr>
        <p:blipFill rotWithShape="1">
          <a:blip r:embed="rId2">
            <a:alphaModFix/>
          </a:blip>
          <a:srcRect/>
          <a:stretch/>
        </p:blipFill>
        <p:spPr>
          <a:xfrm>
            <a:off x="0" y="3632200"/>
            <a:ext cx="12192000" cy="3225800"/>
          </a:xfrm>
          <a:prstGeom prst="rect">
            <a:avLst/>
          </a:prstGeom>
          <a:noFill/>
          <a:ln>
            <a:noFill/>
          </a:ln>
        </p:spPr>
      </p:pic>
      <p:sp>
        <p:nvSpPr>
          <p:cNvPr id="67" name="Google Shape;67;p103"/>
          <p:cNvSpPr txBox="1">
            <a:spLocks noGrp="1"/>
          </p:cNvSpPr>
          <p:nvPr>
            <p:ph type="title"/>
          </p:nvPr>
        </p:nvSpPr>
        <p:spPr>
          <a:xfrm>
            <a:off x="452282" y="415567"/>
            <a:ext cx="11298034" cy="49883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629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03"/>
          <p:cNvSpPr txBox="1">
            <a:spLocks noGrp="1"/>
          </p:cNvSpPr>
          <p:nvPr>
            <p:ph type="body" idx="1"/>
          </p:nvPr>
        </p:nvSpPr>
        <p:spPr>
          <a:xfrm>
            <a:off x="452282" y="2359742"/>
            <a:ext cx="11298034" cy="380446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Font typeface="Arial"/>
              <a:buChar char="•"/>
              <a:defRPr b="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03"/>
          <p:cNvSpPr txBox="1">
            <a:spLocks noGrp="1"/>
          </p:cNvSpPr>
          <p:nvPr>
            <p:ph type="body" idx="2"/>
          </p:nvPr>
        </p:nvSpPr>
        <p:spPr>
          <a:xfrm>
            <a:off x="452078" y="914400"/>
            <a:ext cx="11307763" cy="5302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5787B"/>
              </a:buClr>
              <a:buSzPts val="2400"/>
              <a:buNone/>
              <a:defRPr sz="2400" i="1">
                <a:solidFill>
                  <a:srgbClr val="75787B"/>
                </a:solidFill>
              </a:defRPr>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400"/>
              <a:buNone/>
              <a:defRPr sz="2400"/>
            </a:lvl3pPr>
            <a:lvl4pPr marL="1828800" lvl="3" indent="-228600" algn="l">
              <a:lnSpc>
                <a:spcPct val="90000"/>
              </a:lnSpc>
              <a:spcBef>
                <a:spcPts val="500"/>
              </a:spcBef>
              <a:spcAft>
                <a:spcPts val="0"/>
              </a:spcAft>
              <a:buClr>
                <a:schemeClr val="dk1"/>
              </a:buClr>
              <a:buSzPts val="2400"/>
              <a:buNone/>
              <a:defRPr sz="2400"/>
            </a:lvl4pPr>
            <a:lvl5pPr marL="2286000" lvl="4" indent="-228600" algn="l">
              <a:lnSpc>
                <a:spcPct val="90000"/>
              </a:lnSpc>
              <a:spcBef>
                <a:spcPts val="500"/>
              </a:spcBef>
              <a:spcAft>
                <a:spcPts val="0"/>
              </a:spcAft>
              <a:buClr>
                <a:schemeClr val="dk1"/>
              </a:buClr>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03"/>
          <p:cNvSpPr txBox="1">
            <a:spLocks noGrp="1"/>
          </p:cNvSpPr>
          <p:nvPr>
            <p:ph type="body" idx="3"/>
          </p:nvPr>
        </p:nvSpPr>
        <p:spPr>
          <a:xfrm>
            <a:off x="452385" y="1668463"/>
            <a:ext cx="11307456" cy="6810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b="1"/>
            </a:lvl1pPr>
            <a:lvl2pPr marL="914400" lvl="1" indent="-228600" algn="l">
              <a:lnSpc>
                <a:spcPct val="90000"/>
              </a:lnSpc>
              <a:spcBef>
                <a:spcPts val="500"/>
              </a:spcBef>
              <a:spcAft>
                <a:spcPts val="0"/>
              </a:spcAft>
              <a:buClr>
                <a:schemeClr val="dk1"/>
              </a:buClr>
              <a:buSzPts val="2000"/>
              <a:buNone/>
              <a:defRPr b="1"/>
            </a:lvl2pPr>
            <a:lvl3pPr marL="1371600" lvl="2" indent="-228600" algn="l">
              <a:lnSpc>
                <a:spcPct val="90000"/>
              </a:lnSpc>
              <a:spcBef>
                <a:spcPts val="500"/>
              </a:spcBef>
              <a:spcAft>
                <a:spcPts val="0"/>
              </a:spcAft>
              <a:buClr>
                <a:schemeClr val="dk1"/>
              </a:buClr>
              <a:buSzPts val="2000"/>
              <a:buNone/>
              <a:defRPr b="1"/>
            </a:lvl3pPr>
            <a:lvl4pPr marL="1828800" lvl="3" indent="-228600" algn="l">
              <a:lnSpc>
                <a:spcPct val="90000"/>
              </a:lnSpc>
              <a:spcBef>
                <a:spcPts val="500"/>
              </a:spcBef>
              <a:spcAft>
                <a:spcPts val="0"/>
              </a:spcAft>
              <a:buClr>
                <a:schemeClr val="dk1"/>
              </a:buClr>
              <a:buSzPts val="2000"/>
              <a:buNone/>
              <a:defRPr b="1"/>
            </a:lvl4pPr>
            <a:lvl5pPr marL="2286000" lvl="4" indent="-228600" algn="l">
              <a:lnSpc>
                <a:spcPct val="90000"/>
              </a:lnSpc>
              <a:spcBef>
                <a:spcPts val="500"/>
              </a:spcBef>
              <a:spcAft>
                <a:spcPts val="0"/>
              </a:spcAft>
              <a:buClr>
                <a:schemeClr val="dk1"/>
              </a:buClr>
              <a:buSzPts val="2000"/>
              <a:buNone/>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1" name="Google Shape;71;p103"/>
          <p:cNvGrpSpPr/>
          <p:nvPr/>
        </p:nvGrpSpPr>
        <p:grpSpPr>
          <a:xfrm>
            <a:off x="4138646" y="5795924"/>
            <a:ext cx="2940577" cy="1393536"/>
            <a:chOff x="4138646" y="5795924"/>
            <a:chExt cx="2940577" cy="1393536"/>
          </a:xfrm>
        </p:grpSpPr>
        <p:sp>
          <p:nvSpPr>
            <p:cNvPr id="72" name="Google Shape;72;p103"/>
            <p:cNvSpPr/>
            <p:nvPr/>
          </p:nvSpPr>
          <p:spPr>
            <a:xfrm>
              <a:off x="5918282" y="6149886"/>
              <a:ext cx="1160941" cy="901923"/>
            </a:xfrm>
            <a:prstGeom prst="flowChartPreparation">
              <a:avLst/>
            </a:prstGeom>
            <a:noFill/>
            <a:ln w="12700" cap="flat" cmpd="sng">
              <a:solidFill>
                <a:srgbClr val="00629B">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103"/>
            <p:cNvSpPr/>
            <p:nvPr/>
          </p:nvSpPr>
          <p:spPr>
            <a:xfrm>
              <a:off x="5161201" y="5795924"/>
              <a:ext cx="1160941" cy="901923"/>
            </a:xfrm>
            <a:prstGeom prst="flowChartPreparation">
              <a:avLst/>
            </a:prstGeom>
            <a:noFill/>
            <a:ln w="12700" cap="flat" cmpd="sng">
              <a:solidFill>
                <a:srgbClr val="00629B">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 name="Google Shape;74;p103"/>
            <p:cNvSpPr/>
            <p:nvPr/>
          </p:nvSpPr>
          <p:spPr>
            <a:xfrm>
              <a:off x="4138646" y="6287537"/>
              <a:ext cx="1160941" cy="901923"/>
            </a:xfrm>
            <a:prstGeom prst="flowChartPreparation">
              <a:avLst/>
            </a:prstGeom>
            <a:noFill/>
            <a:ln w="12700" cap="flat" cmpd="sng">
              <a:solidFill>
                <a:srgbClr val="00629B">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5" name="Google Shape;75;p103"/>
          <p:cNvSpPr txBox="1">
            <a:spLocks noGrp="1"/>
          </p:cNvSpPr>
          <p:nvPr>
            <p:ph type="sldNum" idx="12"/>
          </p:nvPr>
        </p:nvSpPr>
        <p:spPr>
          <a:xfrm>
            <a:off x="1330861" y="6350958"/>
            <a:ext cx="790088" cy="182563"/>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400" b="1">
                <a:solidFill>
                  <a:srgbClr val="00629B"/>
                </a:solidFill>
                <a:latin typeface="Calibri"/>
                <a:ea typeface="Calibri"/>
                <a:cs typeface="Calibri"/>
                <a:sym typeface="Calibri"/>
              </a:defRPr>
            </a:lvl1pPr>
            <a:lvl2pPr marL="0" lvl="1" indent="0" algn="l">
              <a:spcBef>
                <a:spcPts val="0"/>
              </a:spcBef>
              <a:buNone/>
              <a:defRPr sz="1400" b="1">
                <a:solidFill>
                  <a:srgbClr val="00629B"/>
                </a:solidFill>
                <a:latin typeface="Calibri"/>
                <a:ea typeface="Calibri"/>
                <a:cs typeface="Calibri"/>
                <a:sym typeface="Calibri"/>
              </a:defRPr>
            </a:lvl2pPr>
            <a:lvl3pPr marL="0" lvl="2" indent="0" algn="l">
              <a:spcBef>
                <a:spcPts val="0"/>
              </a:spcBef>
              <a:buNone/>
              <a:defRPr sz="1400" b="1">
                <a:solidFill>
                  <a:srgbClr val="00629B"/>
                </a:solidFill>
                <a:latin typeface="Calibri"/>
                <a:ea typeface="Calibri"/>
                <a:cs typeface="Calibri"/>
                <a:sym typeface="Calibri"/>
              </a:defRPr>
            </a:lvl3pPr>
            <a:lvl4pPr marL="0" lvl="3" indent="0" algn="l">
              <a:spcBef>
                <a:spcPts val="0"/>
              </a:spcBef>
              <a:buNone/>
              <a:defRPr sz="1400" b="1">
                <a:solidFill>
                  <a:srgbClr val="00629B"/>
                </a:solidFill>
                <a:latin typeface="Calibri"/>
                <a:ea typeface="Calibri"/>
                <a:cs typeface="Calibri"/>
                <a:sym typeface="Calibri"/>
              </a:defRPr>
            </a:lvl4pPr>
            <a:lvl5pPr marL="0" lvl="4" indent="0" algn="l">
              <a:spcBef>
                <a:spcPts val="0"/>
              </a:spcBef>
              <a:buNone/>
              <a:defRPr sz="1400" b="1">
                <a:solidFill>
                  <a:srgbClr val="00629B"/>
                </a:solidFill>
                <a:latin typeface="Calibri"/>
                <a:ea typeface="Calibri"/>
                <a:cs typeface="Calibri"/>
                <a:sym typeface="Calibri"/>
              </a:defRPr>
            </a:lvl5pPr>
            <a:lvl6pPr marL="0" lvl="5" indent="0" algn="l">
              <a:spcBef>
                <a:spcPts val="0"/>
              </a:spcBef>
              <a:buNone/>
              <a:defRPr sz="1400" b="1">
                <a:solidFill>
                  <a:srgbClr val="00629B"/>
                </a:solidFill>
                <a:latin typeface="Calibri"/>
                <a:ea typeface="Calibri"/>
                <a:cs typeface="Calibri"/>
                <a:sym typeface="Calibri"/>
              </a:defRPr>
            </a:lvl6pPr>
            <a:lvl7pPr marL="0" lvl="6" indent="0" algn="l">
              <a:spcBef>
                <a:spcPts val="0"/>
              </a:spcBef>
              <a:buNone/>
              <a:defRPr sz="1400" b="1">
                <a:solidFill>
                  <a:srgbClr val="00629B"/>
                </a:solidFill>
                <a:latin typeface="Calibri"/>
                <a:ea typeface="Calibri"/>
                <a:cs typeface="Calibri"/>
                <a:sym typeface="Calibri"/>
              </a:defRPr>
            </a:lvl7pPr>
            <a:lvl8pPr marL="0" lvl="7" indent="0" algn="l">
              <a:spcBef>
                <a:spcPts val="0"/>
              </a:spcBef>
              <a:buNone/>
              <a:defRPr sz="1400" b="1">
                <a:solidFill>
                  <a:srgbClr val="00629B"/>
                </a:solidFill>
                <a:latin typeface="Calibri"/>
                <a:ea typeface="Calibri"/>
                <a:cs typeface="Calibri"/>
                <a:sym typeface="Calibri"/>
              </a:defRPr>
            </a:lvl8pPr>
            <a:lvl9pPr marL="0" lvl="8" indent="0" algn="l">
              <a:spcBef>
                <a:spcPts val="0"/>
              </a:spcBef>
              <a:buNone/>
              <a:defRPr sz="1400" b="1">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0878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ontent Slide_OneColumnBullets">
    <p:spTree>
      <p:nvGrpSpPr>
        <p:cNvPr id="1" name="Shape 82"/>
        <p:cNvGrpSpPr/>
        <p:nvPr/>
      </p:nvGrpSpPr>
      <p:grpSpPr>
        <a:xfrm>
          <a:off x="0" y="0"/>
          <a:ext cx="0" cy="0"/>
          <a:chOff x="0" y="0"/>
          <a:chExt cx="0" cy="0"/>
        </a:xfrm>
      </p:grpSpPr>
      <p:sp>
        <p:nvSpPr>
          <p:cNvPr id="83" name="Shape 83"/>
          <p:cNvSpPr txBox="1">
            <a:spLocks noGrp="1"/>
          </p:cNvSpPr>
          <p:nvPr>
            <p:ph type="ctrTitle"/>
          </p:nvPr>
        </p:nvSpPr>
        <p:spPr>
          <a:xfrm>
            <a:off x="396815" y="565421"/>
            <a:ext cx="11374883" cy="521507"/>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3467" b="1" i="0" u="none" strike="noStrike" cap="none">
                <a:solidFill>
                  <a:srgbClr val="0066A1"/>
                </a:solidFill>
                <a:latin typeface="Calibri"/>
                <a:ea typeface="Calibri"/>
                <a:cs typeface="Calibri"/>
                <a:sym typeface="Calibri"/>
              </a:defRPr>
            </a:lvl1pPr>
            <a:lvl2pPr lvl="1" indent="0">
              <a:spcBef>
                <a:spcPts val="0"/>
              </a:spcBef>
              <a:buSzPct val="78571"/>
              <a:buNone/>
              <a:defRPr sz="1867"/>
            </a:lvl2pPr>
            <a:lvl3pPr lvl="2" indent="0">
              <a:spcBef>
                <a:spcPts val="0"/>
              </a:spcBef>
              <a:buSzPct val="78571"/>
              <a:buNone/>
              <a:defRPr sz="1867"/>
            </a:lvl3pPr>
            <a:lvl4pPr lvl="3" indent="0">
              <a:spcBef>
                <a:spcPts val="0"/>
              </a:spcBef>
              <a:buSzPct val="78571"/>
              <a:buNone/>
              <a:defRPr sz="1867"/>
            </a:lvl4pPr>
            <a:lvl5pPr lvl="4" indent="0">
              <a:spcBef>
                <a:spcPts val="0"/>
              </a:spcBef>
              <a:buSzPct val="78571"/>
              <a:buNone/>
              <a:defRPr sz="1867"/>
            </a:lvl5pPr>
            <a:lvl6pPr lvl="5" indent="0">
              <a:spcBef>
                <a:spcPts val="0"/>
              </a:spcBef>
              <a:buSzPct val="78571"/>
              <a:buNone/>
              <a:defRPr sz="1867"/>
            </a:lvl6pPr>
            <a:lvl7pPr lvl="6" indent="0">
              <a:spcBef>
                <a:spcPts val="0"/>
              </a:spcBef>
              <a:buSzPct val="78571"/>
              <a:buNone/>
              <a:defRPr sz="1867"/>
            </a:lvl7pPr>
            <a:lvl8pPr lvl="7" indent="0">
              <a:spcBef>
                <a:spcPts val="0"/>
              </a:spcBef>
              <a:buSzPct val="78571"/>
              <a:buNone/>
              <a:defRPr sz="1867"/>
            </a:lvl8pPr>
            <a:lvl9pPr lvl="8" indent="0">
              <a:spcBef>
                <a:spcPts val="0"/>
              </a:spcBef>
              <a:buSzPct val="78571"/>
              <a:buNone/>
              <a:defRPr sz="1867"/>
            </a:lvl9pPr>
          </a:lstStyle>
          <a:p>
            <a:endParaRPr/>
          </a:p>
        </p:txBody>
      </p:sp>
      <p:sp>
        <p:nvSpPr>
          <p:cNvPr id="84" name="Shape 84"/>
          <p:cNvSpPr txBox="1">
            <a:spLocks noGrp="1"/>
          </p:cNvSpPr>
          <p:nvPr>
            <p:ph type="subTitle" idx="1"/>
          </p:nvPr>
        </p:nvSpPr>
        <p:spPr>
          <a:xfrm>
            <a:off x="396815" y="1199110"/>
            <a:ext cx="11374883" cy="422657"/>
          </a:xfrm>
          <a:prstGeom prst="rect">
            <a:avLst/>
          </a:prstGeom>
          <a:noFill/>
          <a:ln>
            <a:noFill/>
          </a:ln>
        </p:spPr>
        <p:txBody>
          <a:bodyPr wrap="square" lIns="68575" tIns="68575" rIns="68575" bIns="68575" anchor="t" anchorCtr="0"/>
          <a:lstStyle>
            <a:lvl1pPr marL="0" marR="0" lvl="0" indent="0" algn="l" rtl="0">
              <a:lnSpc>
                <a:spcPct val="90000"/>
              </a:lnSpc>
              <a:spcBef>
                <a:spcPts val="1067"/>
              </a:spcBef>
              <a:buClr>
                <a:srgbClr val="7F7F7F"/>
              </a:buClr>
              <a:buSzPct val="100000"/>
              <a:buFont typeface="Arial"/>
              <a:buNone/>
              <a:defRPr sz="2400" b="1" i="1" u="none" strike="noStrike" cap="none">
                <a:solidFill>
                  <a:srgbClr val="7F7F7F"/>
                </a:solidFill>
                <a:latin typeface="Calibri"/>
                <a:ea typeface="Calibri"/>
                <a:cs typeface="Calibri"/>
                <a:sym typeface="Calibri"/>
              </a:defRPr>
            </a:lvl1pPr>
            <a:lvl2pPr marL="457189" marR="0" lvl="1" indent="0" algn="ctr" rtl="0">
              <a:lnSpc>
                <a:spcPct val="90000"/>
              </a:lnSpc>
              <a:spcBef>
                <a:spcPts val="533"/>
              </a:spcBef>
              <a:buClr>
                <a:schemeClr val="dk1"/>
              </a:buClr>
              <a:buSzPct val="100000"/>
              <a:buFont typeface="Arial"/>
              <a:buNone/>
              <a:defRPr sz="2000" b="0" i="0" u="none" strike="noStrike" cap="none">
                <a:solidFill>
                  <a:schemeClr val="dk1"/>
                </a:solidFill>
                <a:latin typeface="Calibri"/>
                <a:ea typeface="Calibri"/>
                <a:cs typeface="Calibri"/>
                <a:sym typeface="Calibri"/>
              </a:defRPr>
            </a:lvl2pPr>
            <a:lvl3pPr marL="914377" marR="0" lvl="2" indent="0" algn="ctr" rtl="0">
              <a:lnSpc>
                <a:spcPct val="90000"/>
              </a:lnSpc>
              <a:spcBef>
                <a:spcPts val="533"/>
              </a:spcBef>
              <a:buClr>
                <a:schemeClr val="dk1"/>
              </a:buClr>
              <a:buSzPct val="100000"/>
              <a:buFont typeface="Arial"/>
              <a:buNone/>
              <a:defRPr sz="1867" b="0" i="0" u="none" strike="noStrike" cap="none">
                <a:solidFill>
                  <a:schemeClr val="dk1"/>
                </a:solidFill>
                <a:latin typeface="Calibri"/>
                <a:ea typeface="Calibri"/>
                <a:cs typeface="Calibri"/>
                <a:sym typeface="Calibri"/>
              </a:defRPr>
            </a:lvl3pPr>
            <a:lvl4pPr marL="1371566" marR="0" lvl="3" indent="0" algn="ctr" rtl="0">
              <a:lnSpc>
                <a:spcPct val="90000"/>
              </a:lnSpc>
              <a:spcBef>
                <a:spcPts val="533"/>
              </a:spcBef>
              <a:buClr>
                <a:schemeClr val="dk1"/>
              </a:buClr>
              <a:buSzPct val="100000"/>
              <a:buFont typeface="Arial"/>
              <a:buNone/>
              <a:defRPr sz="1600" b="0" i="0" u="none" strike="noStrike" cap="none">
                <a:solidFill>
                  <a:schemeClr val="dk1"/>
                </a:solidFill>
                <a:latin typeface="Calibri"/>
                <a:ea typeface="Calibri"/>
                <a:cs typeface="Calibri"/>
                <a:sym typeface="Calibri"/>
              </a:defRPr>
            </a:lvl4pPr>
            <a:lvl5pPr marL="1828754" marR="0" lvl="4" indent="0" algn="ctr" rtl="0">
              <a:lnSpc>
                <a:spcPct val="90000"/>
              </a:lnSpc>
              <a:spcBef>
                <a:spcPts val="533"/>
              </a:spcBef>
              <a:buClr>
                <a:schemeClr val="dk1"/>
              </a:buClr>
              <a:buSzPct val="100000"/>
              <a:buFont typeface="Arial"/>
              <a:buNone/>
              <a:defRPr sz="1600" b="0" i="0" u="none" strike="noStrike" cap="none">
                <a:solidFill>
                  <a:schemeClr val="dk1"/>
                </a:solidFill>
                <a:latin typeface="Calibri"/>
                <a:ea typeface="Calibri"/>
                <a:cs typeface="Calibri"/>
                <a:sym typeface="Calibri"/>
              </a:defRPr>
            </a:lvl5pPr>
            <a:lvl6pPr marL="2285943" marR="0" lvl="5" indent="0" algn="ctr" rtl="0">
              <a:lnSpc>
                <a:spcPct val="90000"/>
              </a:lnSpc>
              <a:spcBef>
                <a:spcPts val="533"/>
              </a:spcBef>
              <a:buClr>
                <a:schemeClr val="dk1"/>
              </a:buClr>
              <a:buSzPct val="100000"/>
              <a:buFont typeface="Arial"/>
              <a:buNone/>
              <a:defRPr sz="1600" b="0" i="0" u="none" strike="noStrike" cap="none">
                <a:solidFill>
                  <a:schemeClr val="dk1"/>
                </a:solidFill>
                <a:latin typeface="Calibri"/>
                <a:ea typeface="Calibri"/>
                <a:cs typeface="Calibri"/>
                <a:sym typeface="Calibri"/>
              </a:defRPr>
            </a:lvl6pPr>
            <a:lvl7pPr marL="2743131" marR="0" lvl="6" indent="0" algn="ctr" rtl="0">
              <a:lnSpc>
                <a:spcPct val="90000"/>
              </a:lnSpc>
              <a:spcBef>
                <a:spcPts val="533"/>
              </a:spcBef>
              <a:buClr>
                <a:schemeClr val="dk1"/>
              </a:buClr>
              <a:buSzPct val="100000"/>
              <a:buFont typeface="Arial"/>
              <a:buNone/>
              <a:defRPr sz="1600" b="0" i="0" u="none" strike="noStrike" cap="none">
                <a:solidFill>
                  <a:schemeClr val="dk1"/>
                </a:solidFill>
                <a:latin typeface="Calibri"/>
                <a:ea typeface="Calibri"/>
                <a:cs typeface="Calibri"/>
                <a:sym typeface="Calibri"/>
              </a:defRPr>
            </a:lvl7pPr>
            <a:lvl8pPr marL="3200320" marR="0" lvl="7" indent="0" algn="ctr" rtl="0">
              <a:lnSpc>
                <a:spcPct val="90000"/>
              </a:lnSpc>
              <a:spcBef>
                <a:spcPts val="533"/>
              </a:spcBef>
              <a:buClr>
                <a:schemeClr val="dk1"/>
              </a:buClr>
              <a:buSzPct val="100000"/>
              <a:buFont typeface="Arial"/>
              <a:buNone/>
              <a:defRPr sz="1600" b="0" i="0" u="none" strike="noStrike" cap="none">
                <a:solidFill>
                  <a:schemeClr val="dk1"/>
                </a:solidFill>
                <a:latin typeface="Calibri"/>
                <a:ea typeface="Calibri"/>
                <a:cs typeface="Calibri"/>
                <a:sym typeface="Calibri"/>
              </a:defRPr>
            </a:lvl8pPr>
            <a:lvl9pPr marL="3657509" marR="0" lvl="8" indent="0" algn="ctr" rtl="0">
              <a:lnSpc>
                <a:spcPct val="90000"/>
              </a:lnSpc>
              <a:spcBef>
                <a:spcPts val="533"/>
              </a:spcBef>
              <a:buClr>
                <a:schemeClr val="dk1"/>
              </a:buClr>
              <a:buSzPct val="1000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2"/>
          </p:nvPr>
        </p:nvSpPr>
        <p:spPr>
          <a:xfrm>
            <a:off x="396815" y="1825626"/>
            <a:ext cx="11374883" cy="4143855"/>
          </a:xfrm>
          <a:prstGeom prst="rect">
            <a:avLst/>
          </a:prstGeom>
          <a:noFill/>
          <a:ln>
            <a:noFill/>
          </a:ln>
        </p:spPr>
        <p:txBody>
          <a:bodyPr wrap="square" lIns="68575" tIns="68575" rIns="68575" bIns="68575" anchor="t" anchorCtr="0"/>
          <a:lstStyle>
            <a:lvl1pPr marL="457189" marR="0" lvl="0" indent="-372524" algn="l" rtl="0">
              <a:lnSpc>
                <a:spcPct val="90000"/>
              </a:lnSpc>
              <a:spcBef>
                <a:spcPts val="1067"/>
              </a:spcBef>
              <a:buClr>
                <a:srgbClr val="0066A1"/>
              </a:buClr>
              <a:buSzPct val="60000"/>
              <a:buFont typeface="Merriweather Sans"/>
              <a:buChar char="▶"/>
              <a:defRPr sz="2000" b="0" i="0" u="none" strike="noStrike" cap="none">
                <a:solidFill>
                  <a:schemeClr val="dk1"/>
                </a:solidFill>
                <a:latin typeface="Calibri"/>
                <a:ea typeface="Calibri"/>
                <a:cs typeface="Calibri"/>
                <a:sym typeface="Calibri"/>
              </a:defRPr>
            </a:lvl1pPr>
            <a:lvl2pPr marL="795847" marR="0" lvl="1" indent="-220128" algn="l" rtl="0">
              <a:lnSpc>
                <a:spcPct val="90000"/>
              </a:lnSpc>
              <a:spcBef>
                <a:spcPts val="533"/>
              </a:spcBef>
              <a:buClr>
                <a:srgbClr val="0066A1"/>
              </a:buClr>
              <a:buSzPct val="100000"/>
              <a:buFont typeface="Noto Sans Symbols"/>
              <a:buChar char="▪"/>
              <a:defRPr sz="1867" b="0" i="0" u="none" strike="noStrike" cap="none">
                <a:solidFill>
                  <a:schemeClr val="dk1"/>
                </a:solidFill>
                <a:latin typeface="Calibri"/>
                <a:ea typeface="Calibri"/>
                <a:cs typeface="Calibri"/>
                <a:sym typeface="Calibri"/>
              </a:defRPr>
            </a:lvl2pPr>
            <a:lvl3pPr marL="1253035" marR="0" lvl="2" indent="-237061" algn="l" rtl="0">
              <a:lnSpc>
                <a:spcPct val="90000"/>
              </a:lnSpc>
              <a:spcBef>
                <a:spcPts val="533"/>
              </a:spcBef>
              <a:buClr>
                <a:srgbClr val="0066A1"/>
              </a:buClr>
              <a:buSzPct val="100000"/>
              <a:buFont typeface="Noto Sans Symbols"/>
              <a:buChar char="▪"/>
              <a:defRPr sz="1600" b="0" i="0" u="none" strike="noStrike" cap="none">
                <a:solidFill>
                  <a:schemeClr val="dk1"/>
                </a:solidFill>
                <a:latin typeface="Calibri"/>
                <a:ea typeface="Calibri"/>
                <a:cs typeface="Calibri"/>
                <a:sym typeface="Calibri"/>
              </a:defRPr>
            </a:lvl3pPr>
            <a:lvl4pPr marL="1659425" marR="0" lvl="3" indent="-203195" algn="l" rtl="0">
              <a:lnSpc>
                <a:spcPct val="90000"/>
              </a:lnSpc>
              <a:spcBef>
                <a:spcPts val="533"/>
              </a:spcBef>
              <a:buClr>
                <a:srgbClr val="0066A1"/>
              </a:buClr>
              <a:buSzPct val="100000"/>
              <a:buFont typeface="Noto Sans Symbols"/>
              <a:buChar char="▪"/>
              <a:defRPr sz="1467" b="0" i="0" u="none" strike="noStrike" cap="none">
                <a:solidFill>
                  <a:schemeClr val="dk1"/>
                </a:solidFill>
                <a:latin typeface="Calibri"/>
                <a:ea typeface="Calibri"/>
                <a:cs typeface="Calibri"/>
                <a:sym typeface="Calibri"/>
              </a:defRPr>
            </a:lvl4pPr>
            <a:lvl5pPr marL="2116614" marR="0" lvl="4" indent="-203195" algn="l" rtl="0">
              <a:lnSpc>
                <a:spcPct val="90000"/>
              </a:lnSpc>
              <a:spcBef>
                <a:spcPts val="533"/>
              </a:spcBef>
              <a:buClr>
                <a:srgbClr val="0066A1"/>
              </a:buClr>
              <a:buSzPct val="100000"/>
              <a:buFont typeface="Noto Sans Symbols"/>
              <a:buChar char="▪"/>
              <a:defRPr sz="14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36347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9" name="Picture 28" descr="A picture containing dark, light&#10;&#10;Description automatically generated">
            <a:extLst>
              <a:ext uri="{FF2B5EF4-FFF2-40B4-BE49-F238E27FC236}">
                <a16:creationId xmlns:a16="http://schemas.microsoft.com/office/drawing/2014/main" id="{910AAC32-BA2E-4546-89B5-E0BDEE5DBA37}"/>
              </a:ext>
            </a:extLst>
          </p:cNvPr>
          <p:cNvPicPr>
            <a:picLocks noChangeAspect="1"/>
          </p:cNvPicPr>
          <p:nvPr userDrawn="1"/>
        </p:nvPicPr>
        <p:blipFill>
          <a:blip r:embed="rId2"/>
          <a:stretch>
            <a:fillRect/>
          </a:stretch>
        </p:blipFill>
        <p:spPr>
          <a:xfrm>
            <a:off x="0" y="3632200"/>
            <a:ext cx="12192000" cy="3225800"/>
          </a:xfrm>
          <a:prstGeom prst="rect">
            <a:avLst/>
          </a:prstGeom>
        </p:spPr>
      </p:pic>
      <p:pic>
        <p:nvPicPr>
          <p:cNvPr id="9" name="Picture 8" descr="Background pattern&#10;&#10;Description automatically generated">
            <a:extLst>
              <a:ext uri="{FF2B5EF4-FFF2-40B4-BE49-F238E27FC236}">
                <a16:creationId xmlns:a16="http://schemas.microsoft.com/office/drawing/2014/main" id="{F2FEBA6B-8D7B-1C44-8156-5AF4C7FAA98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249E7816-FCFF-B34C-91E9-01B5E94C3741}"/>
              </a:ext>
            </a:extLst>
          </p:cNvPr>
          <p:cNvSpPr>
            <a:spLocks noGrp="1"/>
          </p:cNvSpPr>
          <p:nvPr>
            <p:ph type="title" hasCustomPrompt="1"/>
          </p:nvPr>
        </p:nvSpPr>
        <p:spPr>
          <a:xfrm>
            <a:off x="3116824" y="1844931"/>
            <a:ext cx="8809705" cy="994134"/>
          </a:xfrm>
        </p:spPr>
        <p:txBody>
          <a:bodyPr>
            <a:noAutofit/>
          </a:bodyPr>
          <a:lstStyle>
            <a:lvl1pPr>
              <a:defRPr sz="8500">
                <a:solidFill>
                  <a:schemeClr val="bg1"/>
                </a:solidFill>
                <a:latin typeface="+mj-lt"/>
              </a:defRPr>
            </a:lvl1pPr>
          </a:lstStyle>
          <a:p>
            <a:r>
              <a:rPr lang="en-US" dirty="0"/>
              <a:t>Insert text</a:t>
            </a:r>
          </a:p>
        </p:txBody>
      </p:sp>
      <p:sp>
        <p:nvSpPr>
          <p:cNvPr id="26" name="Slide Number Placeholder 5">
            <a:extLst>
              <a:ext uri="{FF2B5EF4-FFF2-40B4-BE49-F238E27FC236}">
                <a16:creationId xmlns:a16="http://schemas.microsoft.com/office/drawing/2014/main" id="{E3A0FF31-F393-BE47-B6E3-3048081324E2}"/>
              </a:ext>
            </a:extLst>
          </p:cNvPr>
          <p:cNvSpPr>
            <a:spLocks noGrp="1"/>
          </p:cNvSpPr>
          <p:nvPr>
            <p:ph type="sldNum" sz="quarter" idx="4"/>
          </p:nvPr>
        </p:nvSpPr>
        <p:spPr>
          <a:xfrm>
            <a:off x="1330861" y="6350958"/>
            <a:ext cx="790088" cy="182563"/>
          </a:xfrm>
          <a:prstGeom prst="rect">
            <a:avLst/>
          </a:prstGeom>
        </p:spPr>
        <p:txBody>
          <a:bodyPr vert="horz" lIns="91440" tIns="45720" rIns="91440" bIns="45720" rtlCol="0" anchor="ctr"/>
          <a:lstStyle>
            <a:lvl1pPr algn="l">
              <a:defRPr sz="1400" b="1">
                <a:solidFill>
                  <a:srgbClr val="00629B"/>
                </a:solidFill>
              </a:defRPr>
            </a:lvl1pPr>
          </a:lstStyle>
          <a:p>
            <a:fld id="{4CBC1898-768D-6640-8D80-B671286758A9}" type="slidenum">
              <a:rPr lang="en-US" smtClean="0"/>
              <a:pPr/>
              <a:t>‹#›</a:t>
            </a:fld>
            <a:endParaRPr lang="en-US"/>
          </a:p>
        </p:txBody>
      </p:sp>
      <p:sp>
        <p:nvSpPr>
          <p:cNvPr id="36" name="Content Placeholder 35">
            <a:extLst>
              <a:ext uri="{FF2B5EF4-FFF2-40B4-BE49-F238E27FC236}">
                <a16:creationId xmlns:a16="http://schemas.microsoft.com/office/drawing/2014/main" id="{D4802769-8ED6-6D4D-B9C2-F94A5E37888C}"/>
              </a:ext>
            </a:extLst>
          </p:cNvPr>
          <p:cNvSpPr>
            <a:spLocks noGrp="1"/>
          </p:cNvSpPr>
          <p:nvPr>
            <p:ph sz="quarter" idx="10"/>
          </p:nvPr>
        </p:nvSpPr>
        <p:spPr>
          <a:xfrm>
            <a:off x="3116263" y="2940050"/>
            <a:ext cx="8810625" cy="1101725"/>
          </a:xfrm>
        </p:spPr>
        <p:txBody>
          <a:bodyPr>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a:t>Click to edit Master text styles</a:t>
            </a:r>
          </a:p>
        </p:txBody>
      </p:sp>
      <p:sp>
        <p:nvSpPr>
          <p:cNvPr id="38" name="Text Placeholder 37">
            <a:extLst>
              <a:ext uri="{FF2B5EF4-FFF2-40B4-BE49-F238E27FC236}">
                <a16:creationId xmlns:a16="http://schemas.microsoft.com/office/drawing/2014/main" id="{4553D3ED-C6DF-D249-881B-F6AF6052A3A8}"/>
              </a:ext>
            </a:extLst>
          </p:cNvPr>
          <p:cNvSpPr>
            <a:spLocks noGrp="1"/>
          </p:cNvSpPr>
          <p:nvPr>
            <p:ph type="body" sz="quarter" idx="11"/>
          </p:nvPr>
        </p:nvSpPr>
        <p:spPr>
          <a:xfrm>
            <a:off x="432617" y="285135"/>
            <a:ext cx="2084439" cy="5319251"/>
          </a:xfrm>
        </p:spPr>
        <p:txBody>
          <a:bodyPr>
            <a:normAutofit/>
          </a:bodyPr>
          <a:lstStyle>
            <a:lvl1pPr marL="0" indent="0">
              <a:lnSpc>
                <a:spcPct val="150000"/>
              </a:lnSpc>
              <a:buNone/>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cxnSp>
        <p:nvCxnSpPr>
          <p:cNvPr id="39" name="Straight Connector 38">
            <a:extLst>
              <a:ext uri="{FF2B5EF4-FFF2-40B4-BE49-F238E27FC236}">
                <a16:creationId xmlns:a16="http://schemas.microsoft.com/office/drawing/2014/main" id="{C6A79C73-7809-5A45-A265-48745A6EBDCD}"/>
              </a:ext>
            </a:extLst>
          </p:cNvPr>
          <p:cNvCxnSpPr>
            <a:cxnSpLocks/>
          </p:cNvCxnSpPr>
          <p:nvPr userDrawn="1"/>
        </p:nvCxnSpPr>
        <p:spPr>
          <a:xfrm>
            <a:off x="2658217" y="0"/>
            <a:ext cx="0" cy="4975122"/>
          </a:xfrm>
          <a:prstGeom prst="line">
            <a:avLst/>
          </a:prstGeom>
          <a:ln w="25400">
            <a:solidFill>
              <a:srgbClr val="00B5E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802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3 pics / Logo">
    <p:spTree>
      <p:nvGrpSpPr>
        <p:cNvPr id="1" name=""/>
        <p:cNvGrpSpPr/>
        <p:nvPr/>
      </p:nvGrpSpPr>
      <p:grpSpPr>
        <a:xfrm>
          <a:off x="0" y="0"/>
          <a:ext cx="0" cy="0"/>
          <a:chOff x="0" y="0"/>
          <a:chExt cx="0" cy="0"/>
        </a:xfrm>
      </p:grpSpPr>
      <p:pic>
        <p:nvPicPr>
          <p:cNvPr id="8" name="Picture 7" descr="A picture containing dark, light&#10;&#10;Description automatically generated">
            <a:extLst>
              <a:ext uri="{FF2B5EF4-FFF2-40B4-BE49-F238E27FC236}">
                <a16:creationId xmlns:a16="http://schemas.microsoft.com/office/drawing/2014/main" id="{A1757557-3528-EF45-AB60-5A3D0E1619BA}"/>
              </a:ext>
            </a:extLst>
          </p:cNvPr>
          <p:cNvPicPr>
            <a:picLocks noChangeAspect="1"/>
          </p:cNvPicPr>
          <p:nvPr userDrawn="1"/>
        </p:nvPicPr>
        <p:blipFill>
          <a:blip r:embed="rId2"/>
          <a:stretch>
            <a:fillRect/>
          </a:stretch>
        </p:blipFill>
        <p:spPr>
          <a:xfrm>
            <a:off x="0" y="3632200"/>
            <a:ext cx="12192000" cy="3225800"/>
          </a:xfrm>
          <a:prstGeom prst="rect">
            <a:avLst/>
          </a:prstGeom>
        </p:spPr>
      </p:pic>
      <p:sp>
        <p:nvSpPr>
          <p:cNvPr id="2" name="Title 1">
            <a:extLst>
              <a:ext uri="{FF2B5EF4-FFF2-40B4-BE49-F238E27FC236}">
                <a16:creationId xmlns:a16="http://schemas.microsoft.com/office/drawing/2014/main" id="{58019DF9-E736-0143-A88E-BCC8D129C7A8}"/>
              </a:ext>
            </a:extLst>
          </p:cNvPr>
          <p:cNvSpPr>
            <a:spLocks noGrp="1"/>
          </p:cNvSpPr>
          <p:nvPr>
            <p:ph type="title"/>
          </p:nvPr>
        </p:nvSpPr>
        <p:spPr>
          <a:xfrm>
            <a:off x="452282" y="415567"/>
            <a:ext cx="11298034" cy="49883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07AEBDF-1B2F-BC49-961E-9D395B412FDE}"/>
              </a:ext>
            </a:extLst>
          </p:cNvPr>
          <p:cNvSpPr>
            <a:spLocks noGrp="1"/>
          </p:cNvSpPr>
          <p:nvPr>
            <p:ph idx="1"/>
          </p:nvPr>
        </p:nvSpPr>
        <p:spPr>
          <a:xfrm>
            <a:off x="452282" y="2356091"/>
            <a:ext cx="5820696" cy="3837607"/>
          </a:xfrm>
        </p:spPr>
        <p:txBody>
          <a:bodyPr/>
          <a:lstStyle>
            <a:lvl1pPr marL="342900" indent="-342900">
              <a:buFont typeface="Arial" panose="020B0604020202020204" pitchFamily="34" charset="0"/>
              <a:buChar char="•"/>
              <a:defRPr b="0"/>
            </a:lvl1pPr>
            <a:lvl2pPr>
              <a:defRPr b="0"/>
            </a:lvl2pPr>
            <a:lvl3pPr>
              <a:defRPr b="0"/>
            </a:lvl3pPr>
            <a:lvl4pPr>
              <a:defRPr b="0"/>
            </a:lvl4pPr>
          </a:lstStyle>
          <a:p>
            <a:pPr lvl="0"/>
            <a:r>
              <a:rPr lang="en-US" dirty="0"/>
              <a:t>Click to edit Master text styles</a:t>
            </a:r>
          </a:p>
        </p:txBody>
      </p:sp>
      <p:sp>
        <p:nvSpPr>
          <p:cNvPr id="14" name="Picture Placeholder 11">
            <a:extLst>
              <a:ext uri="{FF2B5EF4-FFF2-40B4-BE49-F238E27FC236}">
                <a16:creationId xmlns:a16="http://schemas.microsoft.com/office/drawing/2014/main" id="{EE41B919-844C-E040-9768-416F8FC8FEC8}"/>
              </a:ext>
            </a:extLst>
          </p:cNvPr>
          <p:cNvSpPr>
            <a:spLocks noGrp="1"/>
          </p:cNvSpPr>
          <p:nvPr>
            <p:ph type="pic" sz="quarter" idx="13" hasCustomPrompt="1"/>
          </p:nvPr>
        </p:nvSpPr>
        <p:spPr>
          <a:xfrm>
            <a:off x="7944463" y="1668681"/>
            <a:ext cx="3765755" cy="2569026"/>
          </a:xfrm>
          <a:prstGeom prst="snip2DiagRect">
            <a:avLst/>
          </a:prstGeom>
          <a:solidFill>
            <a:srgbClr val="00629B"/>
          </a:solidFill>
          <a:ln w="47625">
            <a:solidFill>
              <a:schemeClr val="bg1"/>
            </a:solidFill>
          </a:ln>
        </p:spPr>
        <p:txBody>
          <a:bodyPr anchor="ctr">
            <a:normAutofit/>
          </a:bodyPr>
          <a:lstStyle>
            <a:lvl1pPr marL="0" indent="0" algn="ctr">
              <a:buFontTx/>
              <a:buNone/>
              <a:defRPr sz="1050">
                <a:solidFill>
                  <a:schemeClr val="bg1"/>
                </a:solidFill>
              </a:defRPr>
            </a:lvl1pPr>
          </a:lstStyle>
          <a:p>
            <a:r>
              <a:rPr lang="en-US"/>
              <a:t>Insert Photo</a:t>
            </a:r>
          </a:p>
        </p:txBody>
      </p:sp>
      <p:sp>
        <p:nvSpPr>
          <p:cNvPr id="13" name="Picture Placeholder 11">
            <a:extLst>
              <a:ext uri="{FF2B5EF4-FFF2-40B4-BE49-F238E27FC236}">
                <a16:creationId xmlns:a16="http://schemas.microsoft.com/office/drawing/2014/main" id="{A4797695-4851-B049-A935-6A7882E52438}"/>
              </a:ext>
            </a:extLst>
          </p:cNvPr>
          <p:cNvSpPr>
            <a:spLocks noGrp="1"/>
          </p:cNvSpPr>
          <p:nvPr>
            <p:ph type="pic" sz="quarter" idx="11" hasCustomPrompt="1"/>
          </p:nvPr>
        </p:nvSpPr>
        <p:spPr>
          <a:xfrm>
            <a:off x="6312308" y="2750230"/>
            <a:ext cx="1848466" cy="1212340"/>
          </a:xfrm>
          <a:prstGeom prst="snip2DiagRect">
            <a:avLst/>
          </a:prstGeom>
          <a:solidFill>
            <a:srgbClr val="00629B"/>
          </a:solidFill>
          <a:ln w="47625">
            <a:solidFill>
              <a:schemeClr val="bg1"/>
            </a:solidFill>
          </a:ln>
        </p:spPr>
        <p:txBody>
          <a:bodyPr anchor="ctr">
            <a:normAutofit/>
          </a:bodyPr>
          <a:lstStyle>
            <a:lvl1pPr marL="0" indent="0" algn="ctr">
              <a:buFontTx/>
              <a:buNone/>
              <a:defRPr sz="1050">
                <a:solidFill>
                  <a:schemeClr val="bg1"/>
                </a:solidFill>
              </a:defRPr>
            </a:lvl1pPr>
          </a:lstStyle>
          <a:p>
            <a:r>
              <a:rPr lang="en-US"/>
              <a:t>Insert Photo</a:t>
            </a:r>
          </a:p>
        </p:txBody>
      </p:sp>
      <p:sp>
        <p:nvSpPr>
          <p:cNvPr id="15" name="Picture Placeholder 11">
            <a:extLst>
              <a:ext uri="{FF2B5EF4-FFF2-40B4-BE49-F238E27FC236}">
                <a16:creationId xmlns:a16="http://schemas.microsoft.com/office/drawing/2014/main" id="{54FD0D67-DA40-9A49-BEF1-272A3680066A}"/>
              </a:ext>
            </a:extLst>
          </p:cNvPr>
          <p:cNvSpPr>
            <a:spLocks noGrp="1"/>
          </p:cNvSpPr>
          <p:nvPr>
            <p:ph type="pic" sz="quarter" idx="14" hasCustomPrompt="1"/>
          </p:nvPr>
        </p:nvSpPr>
        <p:spPr>
          <a:xfrm>
            <a:off x="6705600" y="3962570"/>
            <a:ext cx="2192594" cy="1533832"/>
          </a:xfrm>
          <a:prstGeom prst="snip2DiagRect">
            <a:avLst/>
          </a:prstGeom>
          <a:solidFill>
            <a:srgbClr val="00629B"/>
          </a:solidFill>
          <a:ln w="47625">
            <a:solidFill>
              <a:schemeClr val="bg1"/>
            </a:solidFill>
          </a:ln>
        </p:spPr>
        <p:txBody>
          <a:bodyPr anchor="ctr">
            <a:normAutofit/>
          </a:bodyPr>
          <a:lstStyle>
            <a:lvl1pPr marL="0" indent="0" algn="ctr">
              <a:buFontTx/>
              <a:buNone/>
              <a:defRPr sz="1050">
                <a:solidFill>
                  <a:schemeClr val="bg1"/>
                </a:solidFill>
              </a:defRPr>
            </a:lvl1pPr>
          </a:lstStyle>
          <a:p>
            <a:r>
              <a:rPr lang="en-US"/>
              <a:t>Insert Photo</a:t>
            </a:r>
          </a:p>
        </p:txBody>
      </p:sp>
      <p:sp>
        <p:nvSpPr>
          <p:cNvPr id="17" name="Text Placeholder 16">
            <a:extLst>
              <a:ext uri="{FF2B5EF4-FFF2-40B4-BE49-F238E27FC236}">
                <a16:creationId xmlns:a16="http://schemas.microsoft.com/office/drawing/2014/main" id="{8E9E4FEC-5CEA-2D44-AD5F-28CFE9256741}"/>
              </a:ext>
            </a:extLst>
          </p:cNvPr>
          <p:cNvSpPr>
            <a:spLocks noGrp="1"/>
          </p:cNvSpPr>
          <p:nvPr>
            <p:ph type="body" sz="quarter" idx="15" hasCustomPrompt="1"/>
          </p:nvPr>
        </p:nvSpPr>
        <p:spPr>
          <a:xfrm>
            <a:off x="452078" y="914400"/>
            <a:ext cx="11307763" cy="530225"/>
          </a:xfrm>
        </p:spPr>
        <p:txBody>
          <a:bodyPr>
            <a:noAutofit/>
          </a:bodyPr>
          <a:lstStyle>
            <a:lvl1pPr marL="0" indent="0">
              <a:buNone/>
              <a:defRPr sz="2400" i="1">
                <a:solidFill>
                  <a:srgbClr val="75787B"/>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Insert Subtitle here</a:t>
            </a:r>
          </a:p>
        </p:txBody>
      </p:sp>
      <p:sp>
        <p:nvSpPr>
          <p:cNvPr id="20" name="Picture Placeholder 11">
            <a:extLst>
              <a:ext uri="{FF2B5EF4-FFF2-40B4-BE49-F238E27FC236}">
                <a16:creationId xmlns:a16="http://schemas.microsoft.com/office/drawing/2014/main" id="{891F9956-DF34-3749-A46A-1977DAE57798}"/>
              </a:ext>
            </a:extLst>
          </p:cNvPr>
          <p:cNvSpPr>
            <a:spLocks noGrp="1"/>
          </p:cNvSpPr>
          <p:nvPr>
            <p:ph type="pic" sz="quarter" idx="16" hasCustomPrompt="1"/>
          </p:nvPr>
        </p:nvSpPr>
        <p:spPr>
          <a:xfrm>
            <a:off x="9006348" y="4306530"/>
            <a:ext cx="2694808" cy="1160376"/>
          </a:xfrm>
          <a:prstGeom prst="rect">
            <a:avLst/>
          </a:prstGeom>
          <a:noFill/>
          <a:ln w="47625">
            <a:noFill/>
          </a:ln>
        </p:spPr>
        <p:txBody>
          <a:bodyPr anchor="ctr">
            <a:normAutofit/>
          </a:bodyPr>
          <a:lstStyle>
            <a:lvl1pPr marL="0" indent="0" algn="ctr">
              <a:buFontTx/>
              <a:buNone/>
              <a:defRPr sz="1050">
                <a:solidFill>
                  <a:srgbClr val="75787B"/>
                </a:solidFill>
              </a:defRPr>
            </a:lvl1pPr>
          </a:lstStyle>
          <a:p>
            <a:r>
              <a:rPr lang="en-US"/>
              <a:t>Insert Logo</a:t>
            </a:r>
          </a:p>
        </p:txBody>
      </p:sp>
      <p:sp>
        <p:nvSpPr>
          <p:cNvPr id="5" name="Text Placeholder 4">
            <a:extLst>
              <a:ext uri="{FF2B5EF4-FFF2-40B4-BE49-F238E27FC236}">
                <a16:creationId xmlns:a16="http://schemas.microsoft.com/office/drawing/2014/main" id="{3B607435-4DA0-FA4D-AA91-ACD11E8AC7DC}"/>
              </a:ext>
            </a:extLst>
          </p:cNvPr>
          <p:cNvSpPr>
            <a:spLocks noGrp="1"/>
          </p:cNvSpPr>
          <p:nvPr>
            <p:ph type="body" sz="quarter" idx="17"/>
          </p:nvPr>
        </p:nvSpPr>
        <p:spPr>
          <a:xfrm>
            <a:off x="452385" y="1668463"/>
            <a:ext cx="5830118" cy="658132"/>
          </a:xfrm>
        </p:spPr>
        <p:txBody>
          <a:bodyPr/>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BAE32FBB-3C74-5943-9840-7D1D2F3D1944}"/>
              </a:ext>
            </a:extLst>
          </p:cNvPr>
          <p:cNvSpPr>
            <a:spLocks noGrp="1"/>
          </p:cNvSpPr>
          <p:nvPr>
            <p:ph type="sldNum" sz="quarter" idx="4"/>
          </p:nvPr>
        </p:nvSpPr>
        <p:spPr>
          <a:xfrm>
            <a:off x="1330861" y="6350958"/>
            <a:ext cx="790088" cy="182563"/>
          </a:xfrm>
          <a:prstGeom prst="rect">
            <a:avLst/>
          </a:prstGeom>
        </p:spPr>
        <p:txBody>
          <a:bodyPr vert="horz" lIns="91440" tIns="45720" rIns="91440" bIns="45720" rtlCol="0" anchor="ctr"/>
          <a:lstStyle>
            <a:lvl1pPr algn="l">
              <a:defRPr sz="140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2000161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1 pic">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AAE4043-DB0B-4341-8F8E-F369B3B2026D}"/>
              </a:ext>
            </a:extLst>
          </p:cNvPr>
          <p:cNvGrpSpPr/>
          <p:nvPr userDrawn="1"/>
        </p:nvGrpSpPr>
        <p:grpSpPr>
          <a:xfrm>
            <a:off x="8563894" y="779713"/>
            <a:ext cx="4449559" cy="2108641"/>
            <a:chOff x="4138646" y="5795924"/>
            <a:chExt cx="2940577" cy="1393536"/>
          </a:xfrm>
        </p:grpSpPr>
        <p:sp>
          <p:nvSpPr>
            <p:cNvPr id="40" name="Preparation 39">
              <a:extLst>
                <a:ext uri="{FF2B5EF4-FFF2-40B4-BE49-F238E27FC236}">
                  <a16:creationId xmlns:a16="http://schemas.microsoft.com/office/drawing/2014/main" id="{E026B73C-AC86-AD4C-8414-BDEADBD458B2}"/>
                </a:ext>
              </a:extLst>
            </p:cNvPr>
            <p:cNvSpPr/>
            <p:nvPr userDrawn="1"/>
          </p:nvSpPr>
          <p:spPr>
            <a:xfrm>
              <a:off x="5918282" y="6149886"/>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reparation 40">
              <a:extLst>
                <a:ext uri="{FF2B5EF4-FFF2-40B4-BE49-F238E27FC236}">
                  <a16:creationId xmlns:a16="http://schemas.microsoft.com/office/drawing/2014/main" id="{304A79AF-7435-8A49-80C9-9A69644E6542}"/>
                </a:ext>
              </a:extLst>
            </p:cNvPr>
            <p:cNvSpPr/>
            <p:nvPr userDrawn="1"/>
          </p:nvSpPr>
          <p:spPr>
            <a:xfrm>
              <a:off x="5161201" y="5795924"/>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reparation 41">
              <a:extLst>
                <a:ext uri="{FF2B5EF4-FFF2-40B4-BE49-F238E27FC236}">
                  <a16:creationId xmlns:a16="http://schemas.microsoft.com/office/drawing/2014/main" id="{B67CB36F-7E6E-5C4E-91C3-7A7B6AABCA40}"/>
                </a:ext>
              </a:extLst>
            </p:cNvPr>
            <p:cNvSpPr/>
            <p:nvPr userDrawn="1"/>
          </p:nvSpPr>
          <p:spPr>
            <a:xfrm>
              <a:off x="4138646" y="6287537"/>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icture containing dark, light&#10;&#10;Description automatically generated">
            <a:extLst>
              <a:ext uri="{FF2B5EF4-FFF2-40B4-BE49-F238E27FC236}">
                <a16:creationId xmlns:a16="http://schemas.microsoft.com/office/drawing/2014/main" id="{A1757557-3528-EF45-AB60-5A3D0E1619BA}"/>
              </a:ext>
            </a:extLst>
          </p:cNvPr>
          <p:cNvPicPr>
            <a:picLocks noChangeAspect="1"/>
          </p:cNvPicPr>
          <p:nvPr userDrawn="1"/>
        </p:nvPicPr>
        <p:blipFill>
          <a:blip r:embed="rId2"/>
          <a:stretch>
            <a:fillRect/>
          </a:stretch>
        </p:blipFill>
        <p:spPr>
          <a:xfrm>
            <a:off x="0" y="3632200"/>
            <a:ext cx="12192000" cy="3225800"/>
          </a:xfrm>
          <a:prstGeom prst="rect">
            <a:avLst/>
          </a:prstGeom>
        </p:spPr>
      </p:pic>
      <p:sp>
        <p:nvSpPr>
          <p:cNvPr id="2" name="Title 1">
            <a:extLst>
              <a:ext uri="{FF2B5EF4-FFF2-40B4-BE49-F238E27FC236}">
                <a16:creationId xmlns:a16="http://schemas.microsoft.com/office/drawing/2014/main" id="{58019DF9-E736-0143-A88E-BCC8D129C7A8}"/>
              </a:ext>
            </a:extLst>
          </p:cNvPr>
          <p:cNvSpPr>
            <a:spLocks noGrp="1"/>
          </p:cNvSpPr>
          <p:nvPr>
            <p:ph type="title"/>
          </p:nvPr>
        </p:nvSpPr>
        <p:spPr>
          <a:xfrm>
            <a:off x="452282" y="415567"/>
            <a:ext cx="11298034" cy="49883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07AEBDF-1B2F-BC49-961E-9D395B412FDE}"/>
              </a:ext>
            </a:extLst>
          </p:cNvPr>
          <p:cNvSpPr>
            <a:spLocks noGrp="1"/>
          </p:cNvSpPr>
          <p:nvPr>
            <p:ph idx="1"/>
          </p:nvPr>
        </p:nvSpPr>
        <p:spPr>
          <a:xfrm>
            <a:off x="452282" y="2359742"/>
            <a:ext cx="5820696" cy="3804460"/>
          </a:xfrm>
        </p:spPr>
        <p:txBody>
          <a:bodyPr/>
          <a:lstStyle>
            <a:lvl1pPr marL="342900" indent="-342900">
              <a:buFont typeface="Arial" panose="020B0604020202020204" pitchFamily="34" charset="0"/>
              <a:buChar char="•"/>
              <a:defRPr b="0"/>
            </a:lvl1pPr>
          </a:lstStyle>
          <a:p>
            <a:pPr lvl="0"/>
            <a:r>
              <a:rPr lang="en-US" dirty="0"/>
              <a:t>Click to edit Master text styles</a:t>
            </a:r>
          </a:p>
        </p:txBody>
      </p:sp>
      <p:sp>
        <p:nvSpPr>
          <p:cNvPr id="14" name="Picture Placeholder 11">
            <a:extLst>
              <a:ext uri="{FF2B5EF4-FFF2-40B4-BE49-F238E27FC236}">
                <a16:creationId xmlns:a16="http://schemas.microsoft.com/office/drawing/2014/main" id="{EE41B919-844C-E040-9768-416F8FC8FEC8}"/>
              </a:ext>
            </a:extLst>
          </p:cNvPr>
          <p:cNvSpPr>
            <a:spLocks noGrp="1"/>
          </p:cNvSpPr>
          <p:nvPr>
            <p:ph type="pic" sz="quarter" idx="13" hasCustomPrompt="1"/>
          </p:nvPr>
        </p:nvSpPr>
        <p:spPr>
          <a:xfrm>
            <a:off x="6518786" y="1816100"/>
            <a:ext cx="5270091" cy="3522816"/>
          </a:xfrm>
          <a:prstGeom prst="snip2DiagRect">
            <a:avLst/>
          </a:prstGeom>
          <a:solidFill>
            <a:srgbClr val="00629B"/>
          </a:solidFill>
          <a:ln w="47625">
            <a:solidFill>
              <a:schemeClr val="bg1"/>
            </a:solidFill>
          </a:ln>
        </p:spPr>
        <p:txBody>
          <a:bodyPr anchor="ctr">
            <a:normAutofit/>
          </a:bodyPr>
          <a:lstStyle>
            <a:lvl1pPr marL="0" indent="0" algn="ctr">
              <a:buFontTx/>
              <a:buNone/>
              <a:defRPr sz="1050">
                <a:solidFill>
                  <a:schemeClr val="bg1"/>
                </a:solidFill>
              </a:defRPr>
            </a:lvl1pPr>
          </a:lstStyle>
          <a:p>
            <a:r>
              <a:rPr lang="en-US"/>
              <a:t>Insert Photo</a:t>
            </a:r>
          </a:p>
        </p:txBody>
      </p:sp>
      <p:sp>
        <p:nvSpPr>
          <p:cNvPr id="17" name="Text Placeholder 16">
            <a:extLst>
              <a:ext uri="{FF2B5EF4-FFF2-40B4-BE49-F238E27FC236}">
                <a16:creationId xmlns:a16="http://schemas.microsoft.com/office/drawing/2014/main" id="{8E9E4FEC-5CEA-2D44-AD5F-28CFE9256741}"/>
              </a:ext>
            </a:extLst>
          </p:cNvPr>
          <p:cNvSpPr>
            <a:spLocks noGrp="1"/>
          </p:cNvSpPr>
          <p:nvPr>
            <p:ph type="body" sz="quarter" idx="15" hasCustomPrompt="1"/>
          </p:nvPr>
        </p:nvSpPr>
        <p:spPr>
          <a:xfrm>
            <a:off x="452078" y="914400"/>
            <a:ext cx="11307763" cy="530225"/>
          </a:xfrm>
        </p:spPr>
        <p:txBody>
          <a:bodyPr>
            <a:noAutofit/>
          </a:bodyPr>
          <a:lstStyle>
            <a:lvl1pPr marL="0" indent="0">
              <a:buNone/>
              <a:defRPr sz="2400" i="1">
                <a:solidFill>
                  <a:srgbClr val="75787B"/>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Insert Subtitle here</a:t>
            </a:r>
          </a:p>
        </p:txBody>
      </p:sp>
      <p:sp>
        <p:nvSpPr>
          <p:cNvPr id="22" name="Text Placeholder 21">
            <a:extLst>
              <a:ext uri="{FF2B5EF4-FFF2-40B4-BE49-F238E27FC236}">
                <a16:creationId xmlns:a16="http://schemas.microsoft.com/office/drawing/2014/main" id="{178C3B02-C8EC-8543-A9D9-1A5577C1560D}"/>
              </a:ext>
            </a:extLst>
          </p:cNvPr>
          <p:cNvSpPr>
            <a:spLocks noGrp="1"/>
          </p:cNvSpPr>
          <p:nvPr>
            <p:ph type="body" sz="quarter" idx="16"/>
          </p:nvPr>
        </p:nvSpPr>
        <p:spPr>
          <a:xfrm>
            <a:off x="452385" y="1668463"/>
            <a:ext cx="5830888" cy="681037"/>
          </a:xfrm>
        </p:spPr>
        <p:txBody>
          <a:bodyPr/>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Master text styles</a:t>
            </a:r>
          </a:p>
        </p:txBody>
      </p:sp>
      <p:grpSp>
        <p:nvGrpSpPr>
          <p:cNvPr id="36" name="Group 35">
            <a:extLst>
              <a:ext uri="{FF2B5EF4-FFF2-40B4-BE49-F238E27FC236}">
                <a16:creationId xmlns:a16="http://schemas.microsoft.com/office/drawing/2014/main" id="{E2A4FF8F-091C-B646-9D93-26A21EA319DC}"/>
              </a:ext>
            </a:extLst>
          </p:cNvPr>
          <p:cNvGrpSpPr/>
          <p:nvPr userDrawn="1"/>
        </p:nvGrpSpPr>
        <p:grpSpPr>
          <a:xfrm>
            <a:off x="4138646" y="5795924"/>
            <a:ext cx="2940577" cy="1393536"/>
            <a:chOff x="4138646" y="5795924"/>
            <a:chExt cx="2940577" cy="1393536"/>
          </a:xfrm>
        </p:grpSpPr>
        <p:sp>
          <p:nvSpPr>
            <p:cNvPr id="32" name="Preparation 31">
              <a:extLst>
                <a:ext uri="{FF2B5EF4-FFF2-40B4-BE49-F238E27FC236}">
                  <a16:creationId xmlns:a16="http://schemas.microsoft.com/office/drawing/2014/main" id="{42407BDC-053B-984A-88D9-9FA271E6E6FD}"/>
                </a:ext>
              </a:extLst>
            </p:cNvPr>
            <p:cNvSpPr/>
            <p:nvPr userDrawn="1"/>
          </p:nvSpPr>
          <p:spPr>
            <a:xfrm>
              <a:off x="5918282" y="6149886"/>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reparation 33">
              <a:extLst>
                <a:ext uri="{FF2B5EF4-FFF2-40B4-BE49-F238E27FC236}">
                  <a16:creationId xmlns:a16="http://schemas.microsoft.com/office/drawing/2014/main" id="{4F8B9CEA-9749-FA4F-9545-F94BF0F6269F}"/>
                </a:ext>
              </a:extLst>
            </p:cNvPr>
            <p:cNvSpPr/>
            <p:nvPr userDrawn="1"/>
          </p:nvSpPr>
          <p:spPr>
            <a:xfrm>
              <a:off x="5161201" y="5795924"/>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reparation 34">
              <a:extLst>
                <a:ext uri="{FF2B5EF4-FFF2-40B4-BE49-F238E27FC236}">
                  <a16:creationId xmlns:a16="http://schemas.microsoft.com/office/drawing/2014/main" id="{2C80CDDE-F14F-644C-8C6C-0043D419C98D}"/>
                </a:ext>
              </a:extLst>
            </p:cNvPr>
            <p:cNvSpPr/>
            <p:nvPr userDrawn="1"/>
          </p:nvSpPr>
          <p:spPr>
            <a:xfrm>
              <a:off x="4138646" y="6287537"/>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Slide Number Placeholder 5">
            <a:extLst>
              <a:ext uri="{FF2B5EF4-FFF2-40B4-BE49-F238E27FC236}">
                <a16:creationId xmlns:a16="http://schemas.microsoft.com/office/drawing/2014/main" id="{A25904C0-321C-BA46-A65C-398D8A5622E4}"/>
              </a:ext>
            </a:extLst>
          </p:cNvPr>
          <p:cNvSpPr>
            <a:spLocks noGrp="1"/>
          </p:cNvSpPr>
          <p:nvPr>
            <p:ph type="sldNum" sz="quarter" idx="4"/>
          </p:nvPr>
        </p:nvSpPr>
        <p:spPr>
          <a:xfrm>
            <a:off x="1330861" y="6350958"/>
            <a:ext cx="790088" cy="182563"/>
          </a:xfrm>
          <a:prstGeom prst="rect">
            <a:avLst/>
          </a:prstGeom>
        </p:spPr>
        <p:txBody>
          <a:bodyPr vert="horz" lIns="91440" tIns="45720" rIns="91440" bIns="45720" rtlCol="0" anchor="ctr"/>
          <a:lstStyle>
            <a:lvl1pPr algn="l">
              <a:defRPr sz="140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1151413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No Pic">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AAE4043-DB0B-4341-8F8E-F369B3B2026D}"/>
              </a:ext>
            </a:extLst>
          </p:cNvPr>
          <p:cNvGrpSpPr/>
          <p:nvPr userDrawn="1"/>
        </p:nvGrpSpPr>
        <p:grpSpPr>
          <a:xfrm>
            <a:off x="6980899" y="3300740"/>
            <a:ext cx="6042348" cy="2863462"/>
            <a:chOff x="4138646" y="5795924"/>
            <a:chExt cx="2940577" cy="1393536"/>
          </a:xfrm>
        </p:grpSpPr>
        <p:sp>
          <p:nvSpPr>
            <p:cNvPr id="40" name="Preparation 39">
              <a:extLst>
                <a:ext uri="{FF2B5EF4-FFF2-40B4-BE49-F238E27FC236}">
                  <a16:creationId xmlns:a16="http://schemas.microsoft.com/office/drawing/2014/main" id="{E026B73C-AC86-AD4C-8414-BDEADBD458B2}"/>
                </a:ext>
              </a:extLst>
            </p:cNvPr>
            <p:cNvSpPr/>
            <p:nvPr userDrawn="1"/>
          </p:nvSpPr>
          <p:spPr>
            <a:xfrm>
              <a:off x="5918282" y="6149886"/>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reparation 40">
              <a:extLst>
                <a:ext uri="{FF2B5EF4-FFF2-40B4-BE49-F238E27FC236}">
                  <a16:creationId xmlns:a16="http://schemas.microsoft.com/office/drawing/2014/main" id="{304A79AF-7435-8A49-80C9-9A69644E6542}"/>
                </a:ext>
              </a:extLst>
            </p:cNvPr>
            <p:cNvSpPr/>
            <p:nvPr userDrawn="1"/>
          </p:nvSpPr>
          <p:spPr>
            <a:xfrm>
              <a:off x="5161201" y="5795924"/>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reparation 41">
              <a:extLst>
                <a:ext uri="{FF2B5EF4-FFF2-40B4-BE49-F238E27FC236}">
                  <a16:creationId xmlns:a16="http://schemas.microsoft.com/office/drawing/2014/main" id="{B67CB36F-7E6E-5C4E-91C3-7A7B6AABCA40}"/>
                </a:ext>
              </a:extLst>
            </p:cNvPr>
            <p:cNvSpPr/>
            <p:nvPr userDrawn="1"/>
          </p:nvSpPr>
          <p:spPr>
            <a:xfrm>
              <a:off x="4138646" y="6287537"/>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icture containing dark, light&#10;&#10;Description automatically generated">
            <a:extLst>
              <a:ext uri="{FF2B5EF4-FFF2-40B4-BE49-F238E27FC236}">
                <a16:creationId xmlns:a16="http://schemas.microsoft.com/office/drawing/2014/main" id="{A1757557-3528-EF45-AB60-5A3D0E1619BA}"/>
              </a:ext>
            </a:extLst>
          </p:cNvPr>
          <p:cNvPicPr>
            <a:picLocks noChangeAspect="1"/>
          </p:cNvPicPr>
          <p:nvPr userDrawn="1"/>
        </p:nvPicPr>
        <p:blipFill>
          <a:blip r:embed="rId2"/>
          <a:stretch>
            <a:fillRect/>
          </a:stretch>
        </p:blipFill>
        <p:spPr>
          <a:xfrm>
            <a:off x="0" y="3632200"/>
            <a:ext cx="12192000" cy="3225800"/>
          </a:xfrm>
          <a:prstGeom prst="rect">
            <a:avLst/>
          </a:prstGeom>
        </p:spPr>
      </p:pic>
      <p:sp>
        <p:nvSpPr>
          <p:cNvPr id="2" name="Title 1">
            <a:extLst>
              <a:ext uri="{FF2B5EF4-FFF2-40B4-BE49-F238E27FC236}">
                <a16:creationId xmlns:a16="http://schemas.microsoft.com/office/drawing/2014/main" id="{58019DF9-E736-0143-A88E-BCC8D129C7A8}"/>
              </a:ext>
            </a:extLst>
          </p:cNvPr>
          <p:cNvSpPr>
            <a:spLocks noGrp="1"/>
          </p:cNvSpPr>
          <p:nvPr>
            <p:ph type="title"/>
          </p:nvPr>
        </p:nvSpPr>
        <p:spPr>
          <a:xfrm>
            <a:off x="452282" y="415567"/>
            <a:ext cx="11298034" cy="49883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07AEBDF-1B2F-BC49-961E-9D395B412FDE}"/>
              </a:ext>
            </a:extLst>
          </p:cNvPr>
          <p:cNvSpPr>
            <a:spLocks noGrp="1"/>
          </p:cNvSpPr>
          <p:nvPr>
            <p:ph idx="1"/>
          </p:nvPr>
        </p:nvSpPr>
        <p:spPr>
          <a:xfrm>
            <a:off x="452282" y="2359742"/>
            <a:ext cx="11298034" cy="3804460"/>
          </a:xfrm>
        </p:spPr>
        <p:txBody>
          <a:bodyPr/>
          <a:lstStyle>
            <a:lvl1pPr marL="342900" indent="-342900">
              <a:buFont typeface="Arial" panose="020B0604020202020204" pitchFamily="34" charset="0"/>
              <a:buChar char="•"/>
              <a:defRPr b="0"/>
            </a:lvl1pPr>
          </a:lstStyle>
          <a:p>
            <a:pPr lvl="0"/>
            <a:r>
              <a:rPr lang="en-US" dirty="0"/>
              <a:t>Click to edit Master text styles</a:t>
            </a:r>
          </a:p>
        </p:txBody>
      </p:sp>
      <p:sp>
        <p:nvSpPr>
          <p:cNvPr id="17" name="Text Placeholder 16">
            <a:extLst>
              <a:ext uri="{FF2B5EF4-FFF2-40B4-BE49-F238E27FC236}">
                <a16:creationId xmlns:a16="http://schemas.microsoft.com/office/drawing/2014/main" id="{8E9E4FEC-5CEA-2D44-AD5F-28CFE9256741}"/>
              </a:ext>
            </a:extLst>
          </p:cNvPr>
          <p:cNvSpPr>
            <a:spLocks noGrp="1"/>
          </p:cNvSpPr>
          <p:nvPr>
            <p:ph type="body" sz="quarter" idx="15" hasCustomPrompt="1"/>
          </p:nvPr>
        </p:nvSpPr>
        <p:spPr>
          <a:xfrm>
            <a:off x="452078" y="914400"/>
            <a:ext cx="11307763" cy="530225"/>
          </a:xfrm>
        </p:spPr>
        <p:txBody>
          <a:bodyPr>
            <a:noAutofit/>
          </a:bodyPr>
          <a:lstStyle>
            <a:lvl1pPr marL="0" indent="0">
              <a:buNone/>
              <a:defRPr sz="2400" i="1">
                <a:solidFill>
                  <a:srgbClr val="75787B"/>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Insert Subtitle here</a:t>
            </a:r>
          </a:p>
        </p:txBody>
      </p:sp>
      <p:sp>
        <p:nvSpPr>
          <p:cNvPr id="22" name="Text Placeholder 21">
            <a:extLst>
              <a:ext uri="{FF2B5EF4-FFF2-40B4-BE49-F238E27FC236}">
                <a16:creationId xmlns:a16="http://schemas.microsoft.com/office/drawing/2014/main" id="{178C3B02-C8EC-8543-A9D9-1A5577C1560D}"/>
              </a:ext>
            </a:extLst>
          </p:cNvPr>
          <p:cNvSpPr>
            <a:spLocks noGrp="1"/>
          </p:cNvSpPr>
          <p:nvPr>
            <p:ph type="body" sz="quarter" idx="16"/>
          </p:nvPr>
        </p:nvSpPr>
        <p:spPr>
          <a:xfrm>
            <a:off x="452385" y="1668463"/>
            <a:ext cx="11307456" cy="681037"/>
          </a:xfrm>
        </p:spPr>
        <p:txBody>
          <a:bodyPr/>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Master text styles</a:t>
            </a:r>
          </a:p>
        </p:txBody>
      </p:sp>
      <p:grpSp>
        <p:nvGrpSpPr>
          <p:cNvPr id="36" name="Group 35">
            <a:extLst>
              <a:ext uri="{FF2B5EF4-FFF2-40B4-BE49-F238E27FC236}">
                <a16:creationId xmlns:a16="http://schemas.microsoft.com/office/drawing/2014/main" id="{E2A4FF8F-091C-B646-9D93-26A21EA319DC}"/>
              </a:ext>
            </a:extLst>
          </p:cNvPr>
          <p:cNvGrpSpPr/>
          <p:nvPr userDrawn="1"/>
        </p:nvGrpSpPr>
        <p:grpSpPr>
          <a:xfrm>
            <a:off x="4138646" y="5795924"/>
            <a:ext cx="2940577" cy="1393536"/>
            <a:chOff x="4138646" y="5795924"/>
            <a:chExt cx="2940577" cy="1393536"/>
          </a:xfrm>
        </p:grpSpPr>
        <p:sp>
          <p:nvSpPr>
            <p:cNvPr id="32" name="Preparation 31">
              <a:extLst>
                <a:ext uri="{FF2B5EF4-FFF2-40B4-BE49-F238E27FC236}">
                  <a16:creationId xmlns:a16="http://schemas.microsoft.com/office/drawing/2014/main" id="{42407BDC-053B-984A-88D9-9FA271E6E6FD}"/>
                </a:ext>
              </a:extLst>
            </p:cNvPr>
            <p:cNvSpPr/>
            <p:nvPr userDrawn="1"/>
          </p:nvSpPr>
          <p:spPr>
            <a:xfrm>
              <a:off x="5918282" y="6149886"/>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reparation 33">
              <a:extLst>
                <a:ext uri="{FF2B5EF4-FFF2-40B4-BE49-F238E27FC236}">
                  <a16:creationId xmlns:a16="http://schemas.microsoft.com/office/drawing/2014/main" id="{4F8B9CEA-9749-FA4F-9545-F94BF0F6269F}"/>
                </a:ext>
              </a:extLst>
            </p:cNvPr>
            <p:cNvSpPr/>
            <p:nvPr userDrawn="1"/>
          </p:nvSpPr>
          <p:spPr>
            <a:xfrm>
              <a:off x="5161201" y="5795924"/>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reparation 34">
              <a:extLst>
                <a:ext uri="{FF2B5EF4-FFF2-40B4-BE49-F238E27FC236}">
                  <a16:creationId xmlns:a16="http://schemas.microsoft.com/office/drawing/2014/main" id="{2C80CDDE-F14F-644C-8C6C-0043D419C98D}"/>
                </a:ext>
              </a:extLst>
            </p:cNvPr>
            <p:cNvSpPr/>
            <p:nvPr userDrawn="1"/>
          </p:nvSpPr>
          <p:spPr>
            <a:xfrm>
              <a:off x="4138646" y="6287537"/>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Slide Number Placeholder 5">
            <a:extLst>
              <a:ext uri="{FF2B5EF4-FFF2-40B4-BE49-F238E27FC236}">
                <a16:creationId xmlns:a16="http://schemas.microsoft.com/office/drawing/2014/main" id="{87DCC598-DC3C-3441-92BD-A42287618C43}"/>
              </a:ext>
            </a:extLst>
          </p:cNvPr>
          <p:cNvSpPr>
            <a:spLocks noGrp="1"/>
          </p:cNvSpPr>
          <p:nvPr>
            <p:ph type="sldNum" sz="quarter" idx="4"/>
          </p:nvPr>
        </p:nvSpPr>
        <p:spPr>
          <a:xfrm>
            <a:off x="1330861" y="6350958"/>
            <a:ext cx="790088" cy="182563"/>
          </a:xfrm>
          <a:prstGeom prst="rect">
            <a:avLst/>
          </a:prstGeom>
        </p:spPr>
        <p:txBody>
          <a:bodyPr vert="horz" lIns="91440" tIns="45720" rIns="91440" bIns="45720" rtlCol="0" anchor="ctr"/>
          <a:lstStyle>
            <a:lvl1pPr algn="l">
              <a:defRPr sz="140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415827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No Pic / No Swoosh">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AAE4043-DB0B-4341-8F8E-F369B3B2026D}"/>
              </a:ext>
            </a:extLst>
          </p:cNvPr>
          <p:cNvGrpSpPr/>
          <p:nvPr userDrawn="1"/>
        </p:nvGrpSpPr>
        <p:grpSpPr>
          <a:xfrm>
            <a:off x="6980899" y="3300740"/>
            <a:ext cx="6042348" cy="2863462"/>
            <a:chOff x="4138646" y="5795924"/>
            <a:chExt cx="2940577" cy="1393536"/>
          </a:xfrm>
        </p:grpSpPr>
        <p:sp>
          <p:nvSpPr>
            <p:cNvPr id="40" name="Preparation 39">
              <a:extLst>
                <a:ext uri="{FF2B5EF4-FFF2-40B4-BE49-F238E27FC236}">
                  <a16:creationId xmlns:a16="http://schemas.microsoft.com/office/drawing/2014/main" id="{E026B73C-AC86-AD4C-8414-BDEADBD458B2}"/>
                </a:ext>
              </a:extLst>
            </p:cNvPr>
            <p:cNvSpPr/>
            <p:nvPr userDrawn="1"/>
          </p:nvSpPr>
          <p:spPr>
            <a:xfrm>
              <a:off x="5918282" y="6149886"/>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reparation 40">
              <a:extLst>
                <a:ext uri="{FF2B5EF4-FFF2-40B4-BE49-F238E27FC236}">
                  <a16:creationId xmlns:a16="http://schemas.microsoft.com/office/drawing/2014/main" id="{304A79AF-7435-8A49-80C9-9A69644E6542}"/>
                </a:ext>
              </a:extLst>
            </p:cNvPr>
            <p:cNvSpPr/>
            <p:nvPr userDrawn="1"/>
          </p:nvSpPr>
          <p:spPr>
            <a:xfrm>
              <a:off x="5161201" y="5795924"/>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reparation 41">
              <a:extLst>
                <a:ext uri="{FF2B5EF4-FFF2-40B4-BE49-F238E27FC236}">
                  <a16:creationId xmlns:a16="http://schemas.microsoft.com/office/drawing/2014/main" id="{B67CB36F-7E6E-5C4E-91C3-7A7B6AABCA40}"/>
                </a:ext>
              </a:extLst>
            </p:cNvPr>
            <p:cNvSpPr/>
            <p:nvPr userDrawn="1"/>
          </p:nvSpPr>
          <p:spPr>
            <a:xfrm>
              <a:off x="4138646" y="6287537"/>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8019DF9-E736-0143-A88E-BCC8D129C7A8}"/>
              </a:ext>
            </a:extLst>
          </p:cNvPr>
          <p:cNvSpPr>
            <a:spLocks noGrp="1"/>
          </p:cNvSpPr>
          <p:nvPr>
            <p:ph type="title"/>
          </p:nvPr>
        </p:nvSpPr>
        <p:spPr>
          <a:xfrm>
            <a:off x="452282" y="415567"/>
            <a:ext cx="11298034" cy="49883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07AEBDF-1B2F-BC49-961E-9D395B412FDE}"/>
              </a:ext>
            </a:extLst>
          </p:cNvPr>
          <p:cNvSpPr>
            <a:spLocks noGrp="1"/>
          </p:cNvSpPr>
          <p:nvPr>
            <p:ph idx="1"/>
          </p:nvPr>
        </p:nvSpPr>
        <p:spPr>
          <a:xfrm>
            <a:off x="452282" y="2359742"/>
            <a:ext cx="11298034" cy="3804460"/>
          </a:xfrm>
        </p:spPr>
        <p:txBody>
          <a:bodyPr/>
          <a:lstStyle>
            <a:lvl1pPr marL="342900" indent="-342900">
              <a:buFont typeface="Arial" panose="020B0604020202020204" pitchFamily="34" charset="0"/>
              <a:buChar char="•"/>
              <a:defRPr b="0"/>
            </a:lvl1pPr>
          </a:lstStyle>
          <a:p>
            <a:pPr lvl="0"/>
            <a:r>
              <a:rPr lang="en-US" dirty="0"/>
              <a:t>Click to edit Master text styles</a:t>
            </a:r>
          </a:p>
        </p:txBody>
      </p:sp>
      <p:sp>
        <p:nvSpPr>
          <p:cNvPr id="17" name="Text Placeholder 16">
            <a:extLst>
              <a:ext uri="{FF2B5EF4-FFF2-40B4-BE49-F238E27FC236}">
                <a16:creationId xmlns:a16="http://schemas.microsoft.com/office/drawing/2014/main" id="{8E9E4FEC-5CEA-2D44-AD5F-28CFE9256741}"/>
              </a:ext>
            </a:extLst>
          </p:cNvPr>
          <p:cNvSpPr>
            <a:spLocks noGrp="1"/>
          </p:cNvSpPr>
          <p:nvPr>
            <p:ph type="body" sz="quarter" idx="15" hasCustomPrompt="1"/>
          </p:nvPr>
        </p:nvSpPr>
        <p:spPr>
          <a:xfrm>
            <a:off x="452078" y="914400"/>
            <a:ext cx="11307763" cy="530225"/>
          </a:xfrm>
        </p:spPr>
        <p:txBody>
          <a:bodyPr>
            <a:noAutofit/>
          </a:bodyPr>
          <a:lstStyle>
            <a:lvl1pPr marL="0" indent="0">
              <a:buNone/>
              <a:defRPr sz="2400" i="1">
                <a:solidFill>
                  <a:srgbClr val="75787B"/>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Insert Subtitle here</a:t>
            </a:r>
          </a:p>
        </p:txBody>
      </p:sp>
      <p:sp>
        <p:nvSpPr>
          <p:cNvPr id="22" name="Text Placeholder 21">
            <a:extLst>
              <a:ext uri="{FF2B5EF4-FFF2-40B4-BE49-F238E27FC236}">
                <a16:creationId xmlns:a16="http://schemas.microsoft.com/office/drawing/2014/main" id="{178C3B02-C8EC-8543-A9D9-1A5577C1560D}"/>
              </a:ext>
            </a:extLst>
          </p:cNvPr>
          <p:cNvSpPr>
            <a:spLocks noGrp="1"/>
          </p:cNvSpPr>
          <p:nvPr>
            <p:ph type="body" sz="quarter" idx="16"/>
          </p:nvPr>
        </p:nvSpPr>
        <p:spPr>
          <a:xfrm>
            <a:off x="452385" y="1668463"/>
            <a:ext cx="11307456" cy="681037"/>
          </a:xfrm>
        </p:spPr>
        <p:txBody>
          <a:bodyPr/>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Master text styles</a:t>
            </a:r>
          </a:p>
        </p:txBody>
      </p:sp>
      <p:grpSp>
        <p:nvGrpSpPr>
          <p:cNvPr id="36" name="Group 35">
            <a:extLst>
              <a:ext uri="{FF2B5EF4-FFF2-40B4-BE49-F238E27FC236}">
                <a16:creationId xmlns:a16="http://schemas.microsoft.com/office/drawing/2014/main" id="{E2A4FF8F-091C-B646-9D93-26A21EA319DC}"/>
              </a:ext>
            </a:extLst>
          </p:cNvPr>
          <p:cNvGrpSpPr/>
          <p:nvPr userDrawn="1"/>
        </p:nvGrpSpPr>
        <p:grpSpPr>
          <a:xfrm>
            <a:off x="4138646" y="5795924"/>
            <a:ext cx="2940577" cy="1393536"/>
            <a:chOff x="4138646" y="5795924"/>
            <a:chExt cx="2940577" cy="1393536"/>
          </a:xfrm>
        </p:grpSpPr>
        <p:sp>
          <p:nvSpPr>
            <p:cNvPr id="32" name="Preparation 31">
              <a:extLst>
                <a:ext uri="{FF2B5EF4-FFF2-40B4-BE49-F238E27FC236}">
                  <a16:creationId xmlns:a16="http://schemas.microsoft.com/office/drawing/2014/main" id="{42407BDC-053B-984A-88D9-9FA271E6E6FD}"/>
                </a:ext>
              </a:extLst>
            </p:cNvPr>
            <p:cNvSpPr/>
            <p:nvPr userDrawn="1"/>
          </p:nvSpPr>
          <p:spPr>
            <a:xfrm>
              <a:off x="5918282" y="6149886"/>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reparation 33">
              <a:extLst>
                <a:ext uri="{FF2B5EF4-FFF2-40B4-BE49-F238E27FC236}">
                  <a16:creationId xmlns:a16="http://schemas.microsoft.com/office/drawing/2014/main" id="{4F8B9CEA-9749-FA4F-9545-F94BF0F6269F}"/>
                </a:ext>
              </a:extLst>
            </p:cNvPr>
            <p:cNvSpPr/>
            <p:nvPr userDrawn="1"/>
          </p:nvSpPr>
          <p:spPr>
            <a:xfrm>
              <a:off x="5161201" y="5795924"/>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reparation 34">
              <a:extLst>
                <a:ext uri="{FF2B5EF4-FFF2-40B4-BE49-F238E27FC236}">
                  <a16:creationId xmlns:a16="http://schemas.microsoft.com/office/drawing/2014/main" id="{2C80CDDE-F14F-644C-8C6C-0043D419C98D}"/>
                </a:ext>
              </a:extLst>
            </p:cNvPr>
            <p:cNvSpPr/>
            <p:nvPr userDrawn="1"/>
          </p:nvSpPr>
          <p:spPr>
            <a:xfrm>
              <a:off x="4138646" y="6287537"/>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5">
            <a:extLst>
              <a:ext uri="{FF2B5EF4-FFF2-40B4-BE49-F238E27FC236}">
                <a16:creationId xmlns:a16="http://schemas.microsoft.com/office/drawing/2014/main" id="{22A1BE8A-6397-C04B-BFA3-91DEAF19D376}"/>
              </a:ext>
            </a:extLst>
          </p:cNvPr>
          <p:cNvSpPr>
            <a:spLocks noGrp="1"/>
          </p:cNvSpPr>
          <p:nvPr>
            <p:ph type="sldNum" sz="quarter" idx="4"/>
          </p:nvPr>
        </p:nvSpPr>
        <p:spPr>
          <a:xfrm>
            <a:off x="1330861" y="6350958"/>
            <a:ext cx="790088" cy="182563"/>
          </a:xfrm>
          <a:prstGeom prst="rect">
            <a:avLst/>
          </a:prstGeom>
        </p:spPr>
        <p:txBody>
          <a:bodyPr vert="horz" lIns="91440" tIns="45720" rIns="91440" bIns="45720" rtlCol="0" anchor="ctr"/>
          <a:lstStyle>
            <a:lvl1pPr algn="l">
              <a:defRPr sz="140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2836879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dark, light&#10;&#10;Description automatically generated">
            <a:extLst>
              <a:ext uri="{FF2B5EF4-FFF2-40B4-BE49-F238E27FC236}">
                <a16:creationId xmlns:a16="http://schemas.microsoft.com/office/drawing/2014/main" id="{CB9C9ECD-B808-FE4D-81E3-3DAF574F25F2}"/>
              </a:ext>
            </a:extLst>
          </p:cNvPr>
          <p:cNvPicPr>
            <a:picLocks noChangeAspect="1"/>
          </p:cNvPicPr>
          <p:nvPr userDrawn="1"/>
        </p:nvPicPr>
        <p:blipFill>
          <a:blip r:embed="rId2"/>
          <a:stretch>
            <a:fillRect/>
          </a:stretch>
        </p:blipFill>
        <p:spPr>
          <a:xfrm>
            <a:off x="0" y="3632200"/>
            <a:ext cx="12192000" cy="3225800"/>
          </a:xfrm>
          <a:prstGeom prst="rect">
            <a:avLst/>
          </a:prstGeom>
        </p:spPr>
      </p:pic>
      <p:sp>
        <p:nvSpPr>
          <p:cNvPr id="2" name="Title 1">
            <a:extLst>
              <a:ext uri="{FF2B5EF4-FFF2-40B4-BE49-F238E27FC236}">
                <a16:creationId xmlns:a16="http://schemas.microsoft.com/office/drawing/2014/main" id="{859554C6-68B1-7D4A-B5D4-0C6BB29C8501}"/>
              </a:ext>
            </a:extLst>
          </p:cNvPr>
          <p:cNvSpPr>
            <a:spLocks noGrp="1"/>
          </p:cNvSpPr>
          <p:nvPr>
            <p:ph type="title"/>
          </p:nvPr>
        </p:nvSpPr>
        <p:spPr>
          <a:xfrm>
            <a:off x="452282" y="415567"/>
            <a:ext cx="10515600" cy="49883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D5D5556-8A46-674B-A7B1-99B421DCDED1}"/>
              </a:ext>
            </a:extLst>
          </p:cNvPr>
          <p:cNvSpPr>
            <a:spLocks noGrp="1"/>
          </p:cNvSpPr>
          <p:nvPr>
            <p:ph sz="half" idx="1"/>
          </p:nvPr>
        </p:nvSpPr>
        <p:spPr>
          <a:xfrm>
            <a:off x="442553" y="1639043"/>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EB48F84-3274-A848-91CF-3543538A9277}"/>
              </a:ext>
            </a:extLst>
          </p:cNvPr>
          <p:cNvSpPr>
            <a:spLocks noGrp="1"/>
          </p:cNvSpPr>
          <p:nvPr>
            <p:ph sz="half" idx="2"/>
          </p:nvPr>
        </p:nvSpPr>
        <p:spPr>
          <a:xfrm>
            <a:off x="5624153" y="1639043"/>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a:extLst>
              <a:ext uri="{FF2B5EF4-FFF2-40B4-BE49-F238E27FC236}">
                <a16:creationId xmlns:a16="http://schemas.microsoft.com/office/drawing/2014/main" id="{9802030C-8DCF-8649-BCD8-734706BE1F72}"/>
              </a:ext>
            </a:extLst>
          </p:cNvPr>
          <p:cNvSpPr>
            <a:spLocks noGrp="1"/>
          </p:cNvSpPr>
          <p:nvPr>
            <p:ph type="body" sz="quarter" idx="15" hasCustomPrompt="1"/>
          </p:nvPr>
        </p:nvSpPr>
        <p:spPr>
          <a:xfrm>
            <a:off x="442553" y="914400"/>
            <a:ext cx="11307763" cy="530225"/>
          </a:xfrm>
        </p:spPr>
        <p:txBody>
          <a:bodyPr>
            <a:noAutofit/>
          </a:bodyPr>
          <a:lstStyle>
            <a:lvl1pPr marL="0" indent="0">
              <a:buNone/>
              <a:defRPr sz="2400" i="1">
                <a:solidFill>
                  <a:srgbClr val="75787B"/>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Insert Subtitle here</a:t>
            </a:r>
          </a:p>
        </p:txBody>
      </p:sp>
      <p:sp>
        <p:nvSpPr>
          <p:cNvPr id="10" name="Slide Number Placeholder 5">
            <a:extLst>
              <a:ext uri="{FF2B5EF4-FFF2-40B4-BE49-F238E27FC236}">
                <a16:creationId xmlns:a16="http://schemas.microsoft.com/office/drawing/2014/main" id="{72BDA3BC-7562-F640-8034-007EC6908C68}"/>
              </a:ext>
            </a:extLst>
          </p:cNvPr>
          <p:cNvSpPr>
            <a:spLocks noGrp="1"/>
          </p:cNvSpPr>
          <p:nvPr>
            <p:ph type="sldNum" sz="quarter" idx="4"/>
          </p:nvPr>
        </p:nvSpPr>
        <p:spPr>
          <a:xfrm>
            <a:off x="1330861" y="6350958"/>
            <a:ext cx="790088" cy="182563"/>
          </a:xfrm>
          <a:prstGeom prst="rect">
            <a:avLst/>
          </a:prstGeom>
        </p:spPr>
        <p:txBody>
          <a:bodyPr vert="horz" lIns="91440" tIns="45720" rIns="91440" bIns="45720" rtlCol="0" anchor="ctr"/>
          <a:lstStyle>
            <a:lvl1pPr algn="l">
              <a:defRPr sz="140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904172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descr="A picture containing dark, light&#10;&#10;Description automatically generated">
            <a:extLst>
              <a:ext uri="{FF2B5EF4-FFF2-40B4-BE49-F238E27FC236}">
                <a16:creationId xmlns:a16="http://schemas.microsoft.com/office/drawing/2014/main" id="{CB9C9ECD-B808-FE4D-81E3-3DAF574F25F2}"/>
              </a:ext>
            </a:extLst>
          </p:cNvPr>
          <p:cNvPicPr>
            <a:picLocks noChangeAspect="1"/>
          </p:cNvPicPr>
          <p:nvPr userDrawn="1"/>
        </p:nvPicPr>
        <p:blipFill>
          <a:blip r:embed="rId2"/>
          <a:stretch>
            <a:fillRect/>
          </a:stretch>
        </p:blipFill>
        <p:spPr>
          <a:xfrm>
            <a:off x="0" y="3632200"/>
            <a:ext cx="12192000" cy="3225800"/>
          </a:xfrm>
          <a:prstGeom prst="rect">
            <a:avLst/>
          </a:prstGeom>
        </p:spPr>
      </p:pic>
      <p:sp>
        <p:nvSpPr>
          <p:cNvPr id="2" name="Title 1">
            <a:extLst>
              <a:ext uri="{FF2B5EF4-FFF2-40B4-BE49-F238E27FC236}">
                <a16:creationId xmlns:a16="http://schemas.microsoft.com/office/drawing/2014/main" id="{859554C6-68B1-7D4A-B5D4-0C6BB29C8501}"/>
              </a:ext>
            </a:extLst>
          </p:cNvPr>
          <p:cNvSpPr>
            <a:spLocks noGrp="1"/>
          </p:cNvSpPr>
          <p:nvPr>
            <p:ph type="title"/>
          </p:nvPr>
        </p:nvSpPr>
        <p:spPr>
          <a:xfrm>
            <a:off x="452282" y="415567"/>
            <a:ext cx="10515600" cy="49883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D5D5556-8A46-674B-A7B1-99B421DCDED1}"/>
              </a:ext>
            </a:extLst>
          </p:cNvPr>
          <p:cNvSpPr>
            <a:spLocks noGrp="1"/>
          </p:cNvSpPr>
          <p:nvPr>
            <p:ph sz="half" idx="1"/>
          </p:nvPr>
        </p:nvSpPr>
        <p:spPr>
          <a:xfrm>
            <a:off x="442553" y="2231923"/>
            <a:ext cx="5112673" cy="37584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EB48F84-3274-A848-91CF-3543538A9277}"/>
              </a:ext>
            </a:extLst>
          </p:cNvPr>
          <p:cNvSpPr>
            <a:spLocks noGrp="1"/>
          </p:cNvSpPr>
          <p:nvPr>
            <p:ph sz="half" idx="2"/>
          </p:nvPr>
        </p:nvSpPr>
        <p:spPr>
          <a:xfrm>
            <a:off x="5624153" y="2231923"/>
            <a:ext cx="5112673" cy="37584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a:extLst>
              <a:ext uri="{FF2B5EF4-FFF2-40B4-BE49-F238E27FC236}">
                <a16:creationId xmlns:a16="http://schemas.microsoft.com/office/drawing/2014/main" id="{9802030C-8DCF-8649-BCD8-734706BE1F72}"/>
              </a:ext>
            </a:extLst>
          </p:cNvPr>
          <p:cNvSpPr>
            <a:spLocks noGrp="1"/>
          </p:cNvSpPr>
          <p:nvPr>
            <p:ph type="body" sz="quarter" idx="15" hasCustomPrompt="1"/>
          </p:nvPr>
        </p:nvSpPr>
        <p:spPr>
          <a:xfrm>
            <a:off x="442553" y="914400"/>
            <a:ext cx="11307763" cy="530225"/>
          </a:xfrm>
        </p:spPr>
        <p:txBody>
          <a:bodyPr>
            <a:noAutofit/>
          </a:bodyPr>
          <a:lstStyle>
            <a:lvl1pPr marL="0" indent="0">
              <a:buNone/>
              <a:defRPr sz="2400" i="1">
                <a:solidFill>
                  <a:srgbClr val="75787B"/>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Insert Subtitle here</a:t>
            </a:r>
          </a:p>
        </p:txBody>
      </p:sp>
      <p:sp>
        <p:nvSpPr>
          <p:cNvPr id="6" name="Text Placeholder 5">
            <a:extLst>
              <a:ext uri="{FF2B5EF4-FFF2-40B4-BE49-F238E27FC236}">
                <a16:creationId xmlns:a16="http://schemas.microsoft.com/office/drawing/2014/main" id="{AB43A0E5-1BBF-F448-B1CA-8D821FB4C8F8}"/>
              </a:ext>
            </a:extLst>
          </p:cNvPr>
          <p:cNvSpPr>
            <a:spLocks noGrp="1"/>
          </p:cNvSpPr>
          <p:nvPr>
            <p:ph type="body" sz="quarter" idx="16"/>
          </p:nvPr>
        </p:nvSpPr>
        <p:spPr>
          <a:xfrm>
            <a:off x="442913" y="1631643"/>
            <a:ext cx="5111750" cy="590550"/>
          </a:xfrm>
        </p:spPr>
        <p:txBody>
          <a:bodyPr/>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Master text styles</a:t>
            </a:r>
          </a:p>
        </p:txBody>
      </p:sp>
      <p:sp>
        <p:nvSpPr>
          <p:cNvPr id="11" name="Text Placeholder 10">
            <a:extLst>
              <a:ext uri="{FF2B5EF4-FFF2-40B4-BE49-F238E27FC236}">
                <a16:creationId xmlns:a16="http://schemas.microsoft.com/office/drawing/2014/main" id="{82F44B60-F47A-CC43-81F6-B0F1608BA1F5}"/>
              </a:ext>
            </a:extLst>
          </p:cNvPr>
          <p:cNvSpPr>
            <a:spLocks noGrp="1"/>
          </p:cNvSpPr>
          <p:nvPr>
            <p:ph type="body" sz="quarter" idx="17"/>
          </p:nvPr>
        </p:nvSpPr>
        <p:spPr>
          <a:xfrm>
            <a:off x="5624513" y="1620785"/>
            <a:ext cx="5111750" cy="590550"/>
          </a:xfrm>
        </p:spPr>
        <p:txBody>
          <a:bodyPr/>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37190160-33A5-E640-8A30-1A5F6E1DD062}"/>
              </a:ext>
            </a:extLst>
          </p:cNvPr>
          <p:cNvSpPr>
            <a:spLocks noGrp="1"/>
          </p:cNvSpPr>
          <p:nvPr>
            <p:ph type="sldNum" sz="quarter" idx="4"/>
          </p:nvPr>
        </p:nvSpPr>
        <p:spPr>
          <a:xfrm>
            <a:off x="1330861" y="6350958"/>
            <a:ext cx="790088" cy="182563"/>
          </a:xfrm>
          <a:prstGeom prst="rect">
            <a:avLst/>
          </a:prstGeom>
        </p:spPr>
        <p:txBody>
          <a:bodyPr vert="horz" lIns="91440" tIns="45720" rIns="91440" bIns="45720" rtlCol="0" anchor="ctr"/>
          <a:lstStyle>
            <a:lvl1pPr algn="l">
              <a:defRPr sz="140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324897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picture containing dark, light&#10;&#10;Description automatically generated">
            <a:extLst>
              <a:ext uri="{FF2B5EF4-FFF2-40B4-BE49-F238E27FC236}">
                <a16:creationId xmlns:a16="http://schemas.microsoft.com/office/drawing/2014/main" id="{CB9C9ECD-B808-FE4D-81E3-3DAF574F25F2}"/>
              </a:ext>
            </a:extLst>
          </p:cNvPr>
          <p:cNvPicPr>
            <a:picLocks noChangeAspect="1"/>
          </p:cNvPicPr>
          <p:nvPr userDrawn="1"/>
        </p:nvPicPr>
        <p:blipFill>
          <a:blip r:embed="rId2"/>
          <a:stretch>
            <a:fillRect/>
          </a:stretch>
        </p:blipFill>
        <p:spPr>
          <a:xfrm>
            <a:off x="0" y="3632200"/>
            <a:ext cx="12192000" cy="3225800"/>
          </a:xfrm>
          <a:prstGeom prst="rect">
            <a:avLst/>
          </a:prstGeom>
        </p:spPr>
      </p:pic>
      <p:grpSp>
        <p:nvGrpSpPr>
          <p:cNvPr id="10" name="Group 9">
            <a:extLst>
              <a:ext uri="{FF2B5EF4-FFF2-40B4-BE49-F238E27FC236}">
                <a16:creationId xmlns:a16="http://schemas.microsoft.com/office/drawing/2014/main" id="{B471FF7A-40BC-D946-8F6C-2BF89D687CBD}"/>
              </a:ext>
            </a:extLst>
          </p:cNvPr>
          <p:cNvGrpSpPr/>
          <p:nvPr userDrawn="1"/>
        </p:nvGrpSpPr>
        <p:grpSpPr>
          <a:xfrm flipV="1">
            <a:off x="9390429" y="1444625"/>
            <a:ext cx="3603319" cy="1707609"/>
            <a:chOff x="4138646" y="5795924"/>
            <a:chExt cx="2940577" cy="1393536"/>
          </a:xfrm>
        </p:grpSpPr>
        <p:sp>
          <p:nvSpPr>
            <p:cNvPr id="12" name="Preparation 11">
              <a:extLst>
                <a:ext uri="{FF2B5EF4-FFF2-40B4-BE49-F238E27FC236}">
                  <a16:creationId xmlns:a16="http://schemas.microsoft.com/office/drawing/2014/main" id="{7062950E-80B3-E846-A0E5-8B00DBABFF35}"/>
                </a:ext>
              </a:extLst>
            </p:cNvPr>
            <p:cNvSpPr/>
            <p:nvPr userDrawn="1"/>
          </p:nvSpPr>
          <p:spPr>
            <a:xfrm>
              <a:off x="5918282" y="6149886"/>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eparation 12">
              <a:extLst>
                <a:ext uri="{FF2B5EF4-FFF2-40B4-BE49-F238E27FC236}">
                  <a16:creationId xmlns:a16="http://schemas.microsoft.com/office/drawing/2014/main" id="{E70B1576-4DA8-DC47-B123-7D0D5BDD0353}"/>
                </a:ext>
              </a:extLst>
            </p:cNvPr>
            <p:cNvSpPr/>
            <p:nvPr userDrawn="1"/>
          </p:nvSpPr>
          <p:spPr>
            <a:xfrm>
              <a:off x="5161201" y="5795924"/>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reparation 13">
              <a:extLst>
                <a:ext uri="{FF2B5EF4-FFF2-40B4-BE49-F238E27FC236}">
                  <a16:creationId xmlns:a16="http://schemas.microsoft.com/office/drawing/2014/main" id="{7288F487-0AA2-7E4E-97AD-41C9539C2D28}"/>
                </a:ext>
              </a:extLst>
            </p:cNvPr>
            <p:cNvSpPr/>
            <p:nvPr userDrawn="1"/>
          </p:nvSpPr>
          <p:spPr>
            <a:xfrm>
              <a:off x="4138646" y="6287537"/>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BE60317-E4AB-4248-B8B4-7B1DB9579A86}"/>
              </a:ext>
            </a:extLst>
          </p:cNvPr>
          <p:cNvGrpSpPr/>
          <p:nvPr userDrawn="1"/>
        </p:nvGrpSpPr>
        <p:grpSpPr>
          <a:xfrm>
            <a:off x="6710099" y="5795924"/>
            <a:ext cx="2940577" cy="1393536"/>
            <a:chOff x="4138646" y="5795924"/>
            <a:chExt cx="2940577" cy="1393536"/>
          </a:xfrm>
        </p:grpSpPr>
        <p:sp>
          <p:nvSpPr>
            <p:cNvPr id="16" name="Preparation 15">
              <a:extLst>
                <a:ext uri="{FF2B5EF4-FFF2-40B4-BE49-F238E27FC236}">
                  <a16:creationId xmlns:a16="http://schemas.microsoft.com/office/drawing/2014/main" id="{34F7B274-FBC3-9842-9981-F2A3DCB446A5}"/>
                </a:ext>
              </a:extLst>
            </p:cNvPr>
            <p:cNvSpPr/>
            <p:nvPr userDrawn="1"/>
          </p:nvSpPr>
          <p:spPr>
            <a:xfrm>
              <a:off x="5918282" y="6149886"/>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reparation 16">
              <a:extLst>
                <a:ext uri="{FF2B5EF4-FFF2-40B4-BE49-F238E27FC236}">
                  <a16:creationId xmlns:a16="http://schemas.microsoft.com/office/drawing/2014/main" id="{56686D40-E267-CD46-AD32-98AE54677C5A}"/>
                </a:ext>
              </a:extLst>
            </p:cNvPr>
            <p:cNvSpPr/>
            <p:nvPr userDrawn="1"/>
          </p:nvSpPr>
          <p:spPr>
            <a:xfrm>
              <a:off x="5161201" y="5795924"/>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reparation 17">
              <a:extLst>
                <a:ext uri="{FF2B5EF4-FFF2-40B4-BE49-F238E27FC236}">
                  <a16:creationId xmlns:a16="http://schemas.microsoft.com/office/drawing/2014/main" id="{61F612FB-1F58-4144-AD9C-E5AF914319B8}"/>
                </a:ext>
              </a:extLst>
            </p:cNvPr>
            <p:cNvSpPr/>
            <p:nvPr userDrawn="1"/>
          </p:nvSpPr>
          <p:spPr>
            <a:xfrm>
              <a:off x="4138646" y="6287537"/>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59554C6-68B1-7D4A-B5D4-0C6BB29C8501}"/>
              </a:ext>
            </a:extLst>
          </p:cNvPr>
          <p:cNvSpPr>
            <a:spLocks noGrp="1"/>
          </p:cNvSpPr>
          <p:nvPr>
            <p:ph type="title"/>
          </p:nvPr>
        </p:nvSpPr>
        <p:spPr>
          <a:xfrm>
            <a:off x="452282" y="415567"/>
            <a:ext cx="10515600" cy="49883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D5D5556-8A46-674B-A7B1-99B421DCDED1}"/>
              </a:ext>
            </a:extLst>
          </p:cNvPr>
          <p:cNvSpPr>
            <a:spLocks noGrp="1"/>
          </p:cNvSpPr>
          <p:nvPr>
            <p:ph sz="half" idx="1"/>
          </p:nvPr>
        </p:nvSpPr>
        <p:spPr>
          <a:xfrm>
            <a:off x="442553" y="2231923"/>
            <a:ext cx="5112673" cy="37584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EB48F84-3274-A848-91CF-3543538A9277}"/>
              </a:ext>
            </a:extLst>
          </p:cNvPr>
          <p:cNvSpPr>
            <a:spLocks noGrp="1"/>
          </p:cNvSpPr>
          <p:nvPr>
            <p:ph sz="half" idx="2"/>
          </p:nvPr>
        </p:nvSpPr>
        <p:spPr>
          <a:xfrm>
            <a:off x="5624153" y="2231923"/>
            <a:ext cx="5112673" cy="37584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a:extLst>
              <a:ext uri="{FF2B5EF4-FFF2-40B4-BE49-F238E27FC236}">
                <a16:creationId xmlns:a16="http://schemas.microsoft.com/office/drawing/2014/main" id="{9802030C-8DCF-8649-BCD8-734706BE1F72}"/>
              </a:ext>
            </a:extLst>
          </p:cNvPr>
          <p:cNvSpPr>
            <a:spLocks noGrp="1"/>
          </p:cNvSpPr>
          <p:nvPr>
            <p:ph type="body" sz="quarter" idx="15" hasCustomPrompt="1"/>
          </p:nvPr>
        </p:nvSpPr>
        <p:spPr>
          <a:xfrm>
            <a:off x="442553" y="914400"/>
            <a:ext cx="11307763" cy="530225"/>
          </a:xfrm>
        </p:spPr>
        <p:txBody>
          <a:bodyPr>
            <a:noAutofit/>
          </a:bodyPr>
          <a:lstStyle>
            <a:lvl1pPr marL="0" indent="0">
              <a:buNone/>
              <a:defRPr sz="2400" i="1">
                <a:solidFill>
                  <a:srgbClr val="75787B"/>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Insert Subtitle here</a:t>
            </a:r>
          </a:p>
        </p:txBody>
      </p:sp>
      <p:sp>
        <p:nvSpPr>
          <p:cNvPr id="6" name="Text Placeholder 5">
            <a:extLst>
              <a:ext uri="{FF2B5EF4-FFF2-40B4-BE49-F238E27FC236}">
                <a16:creationId xmlns:a16="http://schemas.microsoft.com/office/drawing/2014/main" id="{AB43A0E5-1BBF-F448-B1CA-8D821FB4C8F8}"/>
              </a:ext>
            </a:extLst>
          </p:cNvPr>
          <p:cNvSpPr>
            <a:spLocks noGrp="1"/>
          </p:cNvSpPr>
          <p:nvPr>
            <p:ph type="body" sz="quarter" idx="16"/>
          </p:nvPr>
        </p:nvSpPr>
        <p:spPr>
          <a:xfrm>
            <a:off x="442913" y="1631643"/>
            <a:ext cx="5111750" cy="590550"/>
          </a:xfrm>
        </p:spPr>
        <p:txBody>
          <a:bodyPr/>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Master text styles</a:t>
            </a:r>
          </a:p>
        </p:txBody>
      </p:sp>
      <p:sp>
        <p:nvSpPr>
          <p:cNvPr id="11" name="Text Placeholder 10">
            <a:extLst>
              <a:ext uri="{FF2B5EF4-FFF2-40B4-BE49-F238E27FC236}">
                <a16:creationId xmlns:a16="http://schemas.microsoft.com/office/drawing/2014/main" id="{82F44B60-F47A-CC43-81F6-B0F1608BA1F5}"/>
              </a:ext>
            </a:extLst>
          </p:cNvPr>
          <p:cNvSpPr>
            <a:spLocks noGrp="1"/>
          </p:cNvSpPr>
          <p:nvPr>
            <p:ph type="body" sz="quarter" idx="17"/>
          </p:nvPr>
        </p:nvSpPr>
        <p:spPr>
          <a:xfrm>
            <a:off x="5624513" y="1620785"/>
            <a:ext cx="5111750" cy="590550"/>
          </a:xfrm>
        </p:spPr>
        <p:txBody>
          <a:bodyPr/>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Master text styles</a:t>
            </a:r>
          </a:p>
        </p:txBody>
      </p:sp>
      <p:grpSp>
        <p:nvGrpSpPr>
          <p:cNvPr id="19" name="Group 18">
            <a:extLst>
              <a:ext uri="{FF2B5EF4-FFF2-40B4-BE49-F238E27FC236}">
                <a16:creationId xmlns:a16="http://schemas.microsoft.com/office/drawing/2014/main" id="{74779C69-3887-E04A-B591-C68721D0AA1A}"/>
              </a:ext>
            </a:extLst>
          </p:cNvPr>
          <p:cNvGrpSpPr/>
          <p:nvPr userDrawn="1"/>
        </p:nvGrpSpPr>
        <p:grpSpPr>
          <a:xfrm rot="10800000">
            <a:off x="-126716" y="5251763"/>
            <a:ext cx="1643448" cy="778828"/>
            <a:chOff x="4138646" y="5795924"/>
            <a:chExt cx="2940577" cy="1393536"/>
          </a:xfrm>
        </p:grpSpPr>
        <p:sp>
          <p:nvSpPr>
            <p:cNvPr id="20" name="Preparation 19">
              <a:extLst>
                <a:ext uri="{FF2B5EF4-FFF2-40B4-BE49-F238E27FC236}">
                  <a16:creationId xmlns:a16="http://schemas.microsoft.com/office/drawing/2014/main" id="{EE2A3238-DC35-B740-BCF1-8979EECE8A22}"/>
                </a:ext>
              </a:extLst>
            </p:cNvPr>
            <p:cNvSpPr/>
            <p:nvPr userDrawn="1"/>
          </p:nvSpPr>
          <p:spPr>
            <a:xfrm>
              <a:off x="5918282" y="6149886"/>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reparation 20">
              <a:extLst>
                <a:ext uri="{FF2B5EF4-FFF2-40B4-BE49-F238E27FC236}">
                  <a16:creationId xmlns:a16="http://schemas.microsoft.com/office/drawing/2014/main" id="{169311F6-E4B0-5F42-93EA-A214257EC0A8}"/>
                </a:ext>
              </a:extLst>
            </p:cNvPr>
            <p:cNvSpPr/>
            <p:nvPr userDrawn="1"/>
          </p:nvSpPr>
          <p:spPr>
            <a:xfrm>
              <a:off x="5161201" y="5795924"/>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reparation 21">
              <a:extLst>
                <a:ext uri="{FF2B5EF4-FFF2-40B4-BE49-F238E27FC236}">
                  <a16:creationId xmlns:a16="http://schemas.microsoft.com/office/drawing/2014/main" id="{DDF0F31F-7C63-4F40-9CE9-8C9B2BAF59D3}"/>
                </a:ext>
              </a:extLst>
            </p:cNvPr>
            <p:cNvSpPr/>
            <p:nvPr userDrawn="1"/>
          </p:nvSpPr>
          <p:spPr>
            <a:xfrm>
              <a:off x="4138646" y="6287537"/>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Slide Number Placeholder 5">
            <a:extLst>
              <a:ext uri="{FF2B5EF4-FFF2-40B4-BE49-F238E27FC236}">
                <a16:creationId xmlns:a16="http://schemas.microsoft.com/office/drawing/2014/main" id="{FB8A07E0-C6BC-0349-8102-D4A4ED4C6FE6}"/>
              </a:ext>
            </a:extLst>
          </p:cNvPr>
          <p:cNvSpPr>
            <a:spLocks noGrp="1"/>
          </p:cNvSpPr>
          <p:nvPr>
            <p:ph type="sldNum" sz="quarter" idx="4"/>
          </p:nvPr>
        </p:nvSpPr>
        <p:spPr>
          <a:xfrm>
            <a:off x="1330861" y="6350958"/>
            <a:ext cx="790088" cy="182563"/>
          </a:xfrm>
          <a:prstGeom prst="rect">
            <a:avLst/>
          </a:prstGeom>
        </p:spPr>
        <p:txBody>
          <a:bodyPr vert="horz" lIns="91440" tIns="45720" rIns="91440" bIns="45720" rtlCol="0" anchor="ctr"/>
          <a:lstStyle>
            <a:lvl1pPr algn="l">
              <a:defRPr sz="140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843674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56A238-F39C-5249-A4BC-0ADE9702078B}"/>
              </a:ext>
            </a:extLst>
          </p:cNvPr>
          <p:cNvSpPr>
            <a:spLocks noGrp="1"/>
          </p:cNvSpPr>
          <p:nvPr>
            <p:ph type="title"/>
          </p:nvPr>
        </p:nvSpPr>
        <p:spPr>
          <a:xfrm>
            <a:off x="452282" y="415566"/>
            <a:ext cx="10515600" cy="60698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D46BCE6B-22A1-494B-A9EF-6D2BFC50A2E8}"/>
              </a:ext>
            </a:extLst>
          </p:cNvPr>
          <p:cNvSpPr>
            <a:spLocks noGrp="1"/>
          </p:cNvSpPr>
          <p:nvPr>
            <p:ph type="body" idx="1"/>
          </p:nvPr>
        </p:nvSpPr>
        <p:spPr>
          <a:xfrm>
            <a:off x="452282" y="1747213"/>
            <a:ext cx="10515600" cy="44759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AA03FFB1-CADA-F247-89B7-67A24767FB7F}"/>
              </a:ext>
            </a:extLst>
          </p:cNvPr>
          <p:cNvSpPr txBox="1"/>
          <p:nvPr userDrawn="1"/>
        </p:nvSpPr>
        <p:spPr>
          <a:xfrm>
            <a:off x="343430" y="6298708"/>
            <a:ext cx="908775" cy="276999"/>
          </a:xfrm>
          <a:prstGeom prst="rect">
            <a:avLst/>
          </a:prstGeom>
          <a:noFill/>
        </p:spPr>
        <p:txBody>
          <a:bodyPr wrap="none" rtlCol="0">
            <a:spAutoFit/>
          </a:bodyPr>
          <a:lstStyle/>
          <a:p>
            <a:pPr algn="ctr"/>
            <a:r>
              <a:rPr lang="en-US" sz="1200" b="1" dirty="0">
                <a:solidFill>
                  <a:srgbClr val="00629B"/>
                </a:solidFill>
              </a:rPr>
              <a:t>Proprietary</a:t>
            </a:r>
            <a:endParaRPr lang="en-US" sz="1400" b="1" dirty="0">
              <a:solidFill>
                <a:srgbClr val="00629B"/>
              </a:solidFill>
            </a:endParaRPr>
          </a:p>
        </p:txBody>
      </p:sp>
      <p:cxnSp>
        <p:nvCxnSpPr>
          <p:cNvPr id="10" name="Straight Connector 9">
            <a:extLst>
              <a:ext uri="{FF2B5EF4-FFF2-40B4-BE49-F238E27FC236}">
                <a16:creationId xmlns:a16="http://schemas.microsoft.com/office/drawing/2014/main" id="{01074C92-1A86-A940-837C-9409BC72439E}"/>
              </a:ext>
            </a:extLst>
          </p:cNvPr>
          <p:cNvCxnSpPr>
            <a:cxnSpLocks/>
          </p:cNvCxnSpPr>
          <p:nvPr userDrawn="1"/>
        </p:nvCxnSpPr>
        <p:spPr>
          <a:xfrm>
            <a:off x="1252205" y="6341600"/>
            <a:ext cx="0" cy="246341"/>
          </a:xfrm>
          <a:prstGeom prst="line">
            <a:avLst/>
          </a:prstGeom>
          <a:ln w="25400">
            <a:solidFill>
              <a:srgbClr val="00B5E2"/>
            </a:solidFill>
          </a:ln>
          <a:effectLst/>
        </p:spPr>
        <p:style>
          <a:lnRef idx="1">
            <a:schemeClr val="accent1"/>
          </a:lnRef>
          <a:fillRef idx="0">
            <a:schemeClr val="accent1"/>
          </a:fillRef>
          <a:effectRef idx="0">
            <a:schemeClr val="accent1"/>
          </a:effectRef>
          <a:fontRef idx="minor">
            <a:schemeClr val="tx1"/>
          </a:fontRef>
        </p:style>
      </p:cxnSp>
      <p:pic>
        <p:nvPicPr>
          <p:cNvPr id="17" name="Picture 16" descr="Logo, icon&#10;&#10;Description automatically generated">
            <a:extLst>
              <a:ext uri="{FF2B5EF4-FFF2-40B4-BE49-F238E27FC236}">
                <a16:creationId xmlns:a16="http://schemas.microsoft.com/office/drawing/2014/main" id="{BEDA4ED8-2B6C-BE4B-A361-5E862DD114D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0571479" y="6274010"/>
            <a:ext cx="1119075" cy="326397"/>
          </a:xfrm>
          <a:prstGeom prst="rect">
            <a:avLst/>
          </a:prstGeom>
        </p:spPr>
      </p:pic>
      <p:pic>
        <p:nvPicPr>
          <p:cNvPr id="18" name="Picture 17">
            <a:extLst>
              <a:ext uri="{FF2B5EF4-FFF2-40B4-BE49-F238E27FC236}">
                <a16:creationId xmlns:a16="http://schemas.microsoft.com/office/drawing/2014/main" id="{809FBE46-3229-EB45-A937-85F1D794FA5D}"/>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0" y="5787"/>
            <a:ext cx="12192000" cy="812800"/>
          </a:xfrm>
          <a:prstGeom prst="rect">
            <a:avLst/>
          </a:prstGeom>
        </p:spPr>
      </p:pic>
      <p:sp>
        <p:nvSpPr>
          <p:cNvPr id="19" name="Slide Number Placeholder 5">
            <a:extLst>
              <a:ext uri="{FF2B5EF4-FFF2-40B4-BE49-F238E27FC236}">
                <a16:creationId xmlns:a16="http://schemas.microsoft.com/office/drawing/2014/main" id="{D6A8E13B-21C3-5449-A51F-DC8BAAB60BED}"/>
              </a:ext>
            </a:extLst>
          </p:cNvPr>
          <p:cNvSpPr>
            <a:spLocks noGrp="1"/>
          </p:cNvSpPr>
          <p:nvPr>
            <p:ph type="sldNum" sz="quarter" idx="4"/>
          </p:nvPr>
        </p:nvSpPr>
        <p:spPr>
          <a:xfrm>
            <a:off x="1330861" y="6350958"/>
            <a:ext cx="790088" cy="182563"/>
          </a:xfrm>
          <a:prstGeom prst="rect">
            <a:avLst/>
          </a:prstGeom>
        </p:spPr>
        <p:txBody>
          <a:bodyPr vert="horz" lIns="91440" tIns="45720" rIns="91440" bIns="45720" rtlCol="0" anchor="ctr"/>
          <a:lstStyle>
            <a:lvl1pPr algn="l">
              <a:defRPr sz="140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4061858041"/>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0" r:id="rId3"/>
    <p:sldLayoutId id="2147483650" r:id="rId4"/>
    <p:sldLayoutId id="2147483661" r:id="rId5"/>
    <p:sldLayoutId id="2147483662" r:id="rId6"/>
    <p:sldLayoutId id="2147483652" r:id="rId7"/>
    <p:sldLayoutId id="2147483663" r:id="rId8"/>
    <p:sldLayoutId id="2147483664" r:id="rId9"/>
    <p:sldLayoutId id="2147483651" r:id="rId10"/>
    <p:sldLayoutId id="2147483654" r:id="rId11"/>
    <p:sldLayoutId id="2147483655" r:id="rId12"/>
    <p:sldLayoutId id="2147483656" r:id="rId13"/>
    <p:sldLayoutId id="2147483657" r:id="rId14"/>
    <p:sldLayoutId id="2147483666" r:id="rId15"/>
    <p:sldLayoutId id="2147483667" r:id="rId16"/>
    <p:sldLayoutId id="2147483668" r:id="rId17"/>
    <p:sldLayoutId id="2147483669" r:id="rId18"/>
    <p:sldLayoutId id="2147483670" r:id="rId19"/>
  </p:sldLayoutIdLst>
  <p:hf hdr="0" ftr="0" dt="0"/>
  <p:txStyles>
    <p:titleStyle>
      <a:lvl1pPr algn="l" defTabSz="914400" rtl="0" eaLnBrk="1" latinLnBrk="0" hangingPunct="1">
        <a:lnSpc>
          <a:spcPct val="90000"/>
        </a:lnSpc>
        <a:spcBef>
          <a:spcPct val="0"/>
        </a:spcBef>
        <a:buNone/>
        <a:defRPr sz="3300" b="1" kern="1200">
          <a:solidFill>
            <a:srgbClr val="00629B"/>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71.emf"/></Relationships>
</file>

<file path=ppt/slides/_rels/slide1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hyperlink" Target="https://www.ieee.org/membership/join/index.html" TargetMode="External"/><Relationship Id="rId7"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17.xml.rels><?xml version="1.0" encoding="UTF-8" standalone="yes"?>
<Relationships xmlns="http://schemas.openxmlformats.org/package/2006/relationships"><Relationship Id="rId3" Type="http://schemas.openxmlformats.org/officeDocument/2006/relationships/hyperlink" Target="https://www.ieee.org/membership/welcome.html" TargetMode="External"/><Relationship Id="rId2" Type="http://schemas.openxmlformats.org/officeDocument/2006/relationships/image" Target="../media/image79.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ieee.org/membership/welcome.html" TargetMode="External"/><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s://www.ieee.org/membership/welcome.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eee.org/membership/welcome.html" TargetMode="External"/><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s://www.ieee.org/membership/welcome.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ieee.org/membership/welcome.html" TargetMode="External"/><Relationship Id="rId2" Type="http://schemas.openxmlformats.org/officeDocument/2006/relationships/image" Target="../media/image84.jpeg"/><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23.xml.rels><?xml version="1.0" encoding="UTF-8" standalone="yes"?>
<Relationships xmlns="http://schemas.openxmlformats.org/package/2006/relationships"><Relationship Id="rId3" Type="http://schemas.openxmlformats.org/officeDocument/2006/relationships/hyperlink" Target="https://app.ieee.org/" TargetMode="External"/><Relationship Id="rId2" Type="http://schemas.openxmlformats.org/officeDocument/2006/relationships/image" Target="../media/image86.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ieee.org/about/at-a-glance.html"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7.jpeg"/></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s://www.ieee.org/content/ieee-org/en/communities/societie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ieee.org/communities/societies/about-technical-councils.html"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hyperlink" Target="https://www.ieee.org/about/technologies.html" TargetMode="External"/><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18.xml"/><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1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90.jpeg"/><Relationship Id="rId9" Type="http://schemas.openxmlformats.org/officeDocument/2006/relationships/image" Target="../media/image95.png"/><Relationship Id="rId1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hyperlink" Target="https://ieee-collabratec.ieee.org/"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08.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10.png"/><Relationship Id="rId4" Type="http://schemas.openxmlformats.org/officeDocument/2006/relationships/hyperlink" Target="https://entrepreneurship.ieee.org/"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hyperlink" Target="https://in.ieee.org/" TargetMode="External"/><Relationship Id="rId9" Type="http://schemas.openxmlformats.org/officeDocument/2006/relationships/image" Target="../media/image116.png"/></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www.ieee.org/content/ieee-org/en/communities/societies/" TargetMode="External"/><Relationship Id="rId1" Type="http://schemas.openxmlformats.org/officeDocument/2006/relationships/slideLayout" Target="../slideLayouts/slideLayout5.xml"/><Relationship Id="rId4" Type="http://schemas.openxmlformats.org/officeDocument/2006/relationships/image" Target="../media/image71.emf"/></Relationships>
</file>

<file path=ppt/slides/_rels/slide33.xml.rels><?xml version="1.0" encoding="UTF-8" standalone="yes"?>
<Relationships xmlns="http://schemas.openxmlformats.org/package/2006/relationships"><Relationship Id="rId3" Type="http://schemas.openxmlformats.org/officeDocument/2006/relationships/hyperlink" Target="https://students.ieee.org/"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1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ieee.org/conferences/" TargetMode="External"/><Relationship Id="rId7" Type="http://schemas.openxmlformats.org/officeDocument/2006/relationships/image" Target="../media/image122.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21.png"/><Relationship Id="rId4" Type="http://schemas.openxmlformats.org/officeDocument/2006/relationships/image" Target="../media/image120.jpeg"/></Relationships>
</file>

<file path=ppt/slides/_rels/slide3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ieee.org/conferenc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25.png"/><Relationship Id="rId4" Type="http://schemas.openxmlformats.org/officeDocument/2006/relationships/hyperlink" Target="https://www.ieee.org/conference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27.png"/><Relationship Id="rId4" Type="http://schemas.openxmlformats.org/officeDocument/2006/relationships/hyperlink" Target="https://ieeemce.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5.xml"/><Relationship Id="rId6" Type="http://schemas.openxmlformats.org/officeDocument/2006/relationships/hyperlink" Target="https://www.ieee.org/conferences/" TargetMode="External"/><Relationship Id="rId5" Type="http://schemas.openxmlformats.org/officeDocument/2006/relationships/image" Target="../media/image131.jpeg"/><Relationship Id="rId4" Type="http://schemas.openxmlformats.org/officeDocument/2006/relationships/image" Target="../media/image130.jpeg"/></Relationships>
</file>

<file path=ppt/slides/_rels/slide4.xml.rels><?xml version="1.0" encoding="UTF-8" standalone="yes"?>
<Relationships xmlns="http://schemas.openxmlformats.org/package/2006/relationships"><Relationship Id="rId8" Type="http://schemas.openxmlformats.org/officeDocument/2006/relationships/hyperlink" Target="https://www.ieee.org/about/ieee-history.html" TargetMode="External"/><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hyperlink" Target="https://meetings.vtools.ieee.org/events/search" TargetMode="External"/><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s://www.ieee.org/content/ieee-org/en/publications/"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png"/><Relationship Id="rId9" Type="http://schemas.openxmlformats.org/officeDocument/2006/relationships/hyperlink" Target="https://www.ieee.org/publications/subscriptions/journal-citations.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hyperlink" Target="https://ieeexplore.ieee.org/Xplore/home.jsp"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43.jpg"/><Relationship Id="rId5" Type="http://schemas.openxmlformats.org/officeDocument/2006/relationships/image" Target="../media/image142.gif"/><Relationship Id="rId4" Type="http://schemas.openxmlformats.org/officeDocument/2006/relationships/image" Target="../media/image141.png"/></Relationships>
</file>

<file path=ppt/slides/_rels/slide45.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34.png"/><Relationship Id="rId7" Type="http://schemas.openxmlformats.org/officeDocument/2006/relationships/hyperlink" Target="https://www.ieee.org/publications/subscriptions/patent-citation/"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35.png"/></Relationships>
</file>

<file path=ppt/slides/_rels/slide4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hyperlink" Target="https://innovate.ieee.org/improve-roi-through-smarter-research-with-the-ieee-xplore-digital-library/" TargetMode="External"/><Relationship Id="rId5" Type="http://schemas.openxmlformats.org/officeDocument/2006/relationships/image" Target="../media/image135.png"/><Relationship Id="rId4" Type="http://schemas.openxmlformats.org/officeDocument/2006/relationships/image" Target="../media/image134.png"/></Relationships>
</file>

<file path=ppt/slides/_rels/slide4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hyperlink" Target="https://innovate.ieee.org/improve-roi-through-smarter-research-with-the-ieee-xplore-digital-library/" TargetMode="External"/><Relationship Id="rId4" Type="http://schemas.openxmlformats.org/officeDocument/2006/relationships/image" Target="../media/image135.png"/></Relationships>
</file>

<file path=ppt/slides/_rels/slide48.xml.rels><?xml version="1.0" encoding="UTF-8" standalone="yes"?>
<Relationships xmlns="http://schemas.openxmlformats.org/package/2006/relationships"><Relationship Id="rId3" Type="http://schemas.openxmlformats.org/officeDocument/2006/relationships/hyperlink" Target="https://ieeeauthorcenter.ieee.org/"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1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6.gif"/><Relationship Id="rId18" Type="http://schemas.openxmlformats.org/officeDocument/2006/relationships/image" Target="../media/image39.gif"/><Relationship Id="rId3" Type="http://schemas.openxmlformats.org/officeDocument/2006/relationships/image" Target="../media/image28.gif"/><Relationship Id="rId21" Type="http://schemas.openxmlformats.org/officeDocument/2006/relationships/image" Target="../media/image42.jpeg"/><Relationship Id="rId7" Type="http://schemas.microsoft.com/office/2007/relationships/hdphoto" Target="../media/hdphoto1.wdp"/><Relationship Id="rId12" Type="http://schemas.openxmlformats.org/officeDocument/2006/relationships/image" Target="../media/image35.gif"/><Relationship Id="rId17" Type="http://schemas.microsoft.com/office/2007/relationships/hdphoto" Target="../media/hdphoto3.wdp"/><Relationship Id="rId2" Type="http://schemas.openxmlformats.org/officeDocument/2006/relationships/image" Target="../media/image27.jpg"/><Relationship Id="rId16" Type="http://schemas.openxmlformats.org/officeDocument/2006/relationships/image" Target="../media/image38.png"/><Relationship Id="rId20" Type="http://schemas.openxmlformats.org/officeDocument/2006/relationships/image" Target="../media/image41.gif"/><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image" Target="../media/image37.jpeg"/><Relationship Id="rId23" Type="http://schemas.openxmlformats.org/officeDocument/2006/relationships/image" Target="../media/image44.jpg"/><Relationship Id="rId10" Type="http://schemas.microsoft.com/office/2007/relationships/hdphoto" Target="../media/hdphoto2.wdp"/><Relationship Id="rId19" Type="http://schemas.openxmlformats.org/officeDocument/2006/relationships/image" Target="../media/image40.gif"/><Relationship Id="rId4" Type="http://schemas.openxmlformats.org/officeDocument/2006/relationships/image" Target="../media/image29.jpeg"/><Relationship Id="rId9" Type="http://schemas.openxmlformats.org/officeDocument/2006/relationships/image" Target="../media/image33.png"/><Relationship Id="rId14" Type="http://schemas.openxmlformats.org/officeDocument/2006/relationships/hyperlink" Target="https://www.ieee.org/about/ieee-history.html" TargetMode="External"/><Relationship Id="rId22" Type="http://schemas.openxmlformats.org/officeDocument/2006/relationships/image" Target="../media/image43.png"/></Relationships>
</file>

<file path=ppt/slides/_rels/slide50.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jpg"/><Relationship Id="rId7" Type="http://schemas.openxmlformats.org/officeDocument/2006/relationships/image" Target="../media/image153.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5.emf"/></Relationships>
</file>

<file path=ppt/slides/_rels/slide5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158.png"/></Relationships>
</file>

<file path=ppt/slides/_rels/slide5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5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162.png"/></Relationships>
</file>

<file path=ppt/slides/_rels/slide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5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58.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43.xml"/><Relationship Id="rId1" Type="http://schemas.openxmlformats.org/officeDocument/2006/relationships/slideLayout" Target="../slideLayouts/slideLayout19.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17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brand-experience.ieee.org/ieee-brand/brand-overview/" TargetMode="External"/><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84.jpeg"/><Relationship Id="rId5" Type="http://schemas.openxmlformats.org/officeDocument/2006/relationships/hyperlink" Target="https://www.ieee.org/content/ieee-org/en/education/" TargetMode="External"/><Relationship Id="rId4" Type="http://schemas.openxmlformats.org/officeDocument/2006/relationships/image" Target="../media/image183.png"/></Relationships>
</file>

<file path=ppt/slides/_rels/slide61.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5.png"/><Relationship Id="rId7" Type="http://schemas.openxmlformats.org/officeDocument/2006/relationships/hyperlink" Target="https://iln.ieee.org/public/TrainingCatalog.aspx"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62.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93.jpeg"/><Relationship Id="rId5" Type="http://schemas.openxmlformats.org/officeDocument/2006/relationships/image" Target="../media/image192.jpeg"/><Relationship Id="rId10" Type="http://schemas.openxmlformats.org/officeDocument/2006/relationships/image" Target="../media/image189.png"/><Relationship Id="rId4" Type="http://schemas.openxmlformats.org/officeDocument/2006/relationships/image" Target="../media/image191.jpeg"/><Relationship Id="rId9" Type="http://schemas.openxmlformats.org/officeDocument/2006/relationships/hyperlink" Target="https://iln.ieee.org/public/TrainingCatalog.aspx"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ieee.org/communities/ieee-resource-centers.html"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hyperlink" Target="https://tryengineering.org/" TargetMode="External"/><Relationship Id="rId7" Type="http://schemas.openxmlformats.org/officeDocument/2006/relationships/hyperlink" Target="https://reach.ieee.org/" TargetMode="External"/><Relationship Id="rId12" Type="http://schemas.openxmlformats.org/officeDocument/2006/relationships/image" Target="../media/image200.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hyperlink" Target="https://tryengineeringinstitute.ieee.org/" TargetMode="External"/><Relationship Id="rId11" Type="http://schemas.openxmlformats.org/officeDocument/2006/relationships/image" Target="../media/image199.png"/><Relationship Id="rId5" Type="http://schemas.openxmlformats.org/officeDocument/2006/relationships/hyperlink" Target="http://tryengineeringtogether.com/" TargetMode="External"/><Relationship Id="rId10" Type="http://schemas.openxmlformats.org/officeDocument/2006/relationships/image" Target="../media/image198.png"/><Relationship Id="rId4" Type="http://schemas.openxmlformats.org/officeDocument/2006/relationships/hyperlink" Target="https://stemportal-tryengineering.ieee.org/" TargetMode="External"/><Relationship Id="rId9" Type="http://schemas.openxmlformats.org/officeDocument/2006/relationships/hyperlink" Target="https://www.ieee.org/content/ieee-org/en/education/"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hyperlink" Target="https://www.ieee.org/education/accreditation.html" TargetMode="External"/><Relationship Id="rId7" Type="http://schemas.openxmlformats.org/officeDocument/2006/relationships/hyperlink" Target="https://ieee-edusociety.org/"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hyperlink" Target="https://teaching.ieee.org/about/" TargetMode="External"/><Relationship Id="rId5" Type="http://schemas.openxmlformats.org/officeDocument/2006/relationships/hyperlink" Target="https://www.ieee.org/education/hkn-index.html" TargetMode="External"/><Relationship Id="rId4" Type="http://schemas.openxmlformats.org/officeDocument/2006/relationships/hyperlink" Target="http://epics.ieee.org/" TargetMode="External"/><Relationship Id="rId9" Type="http://schemas.openxmlformats.org/officeDocument/2006/relationships/hyperlink" Target="https://www.ieee.org/content/ieee-org/en/educatio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ieee.org/education/awards/index.html"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20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ieee.org/content/ieee-org/en/education/certificates/" TargetMode="External"/><Relationship Id="rId2" Type="http://schemas.openxmlformats.org/officeDocument/2006/relationships/image" Target="../media/image203.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hyperlink" Target="https://jobs.ieee.or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49.jpeg"/><Relationship Id="rId11" Type="http://schemas.openxmlformats.org/officeDocument/2006/relationships/image" Target="../media/image53.jpeg"/><Relationship Id="rId5" Type="http://schemas.openxmlformats.org/officeDocument/2006/relationships/image" Target="../media/image48.jpeg"/><Relationship Id="rId10" Type="http://schemas.openxmlformats.org/officeDocument/2006/relationships/hyperlink" Target="https://www.ieee.org/about/at-a-glance.html" TargetMode="External"/><Relationship Id="rId4" Type="http://schemas.openxmlformats.org/officeDocument/2006/relationships/image" Target="../media/image47.jpeg"/><Relationship Id="rId9" Type="http://schemas.openxmlformats.org/officeDocument/2006/relationships/image" Target="../media/image52.jpeg"/></Relationships>
</file>

<file path=ppt/slides/_rels/slide70.xml.rels><?xml version="1.0" encoding="UTF-8" standalone="yes"?>
<Relationships xmlns="http://schemas.openxmlformats.org/package/2006/relationships"><Relationship Id="rId3" Type="http://schemas.openxmlformats.org/officeDocument/2006/relationships/hyperlink" Target="https://www.ieee.org/membership/mentoring.html"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jpeg"/></Relationships>
</file>

<file path=ppt/slides/_rels/slide71.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hyperlink" Target="https://www.ieee.org/about/employers-job-seekers.html" TargetMode="External"/><Relationship Id="rId7" Type="http://schemas.openxmlformats.org/officeDocument/2006/relationships/image" Target="../media/image211.jp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210.jpeg"/><Relationship Id="rId5" Type="http://schemas.openxmlformats.org/officeDocument/2006/relationships/image" Target="../media/image209.png"/><Relationship Id="rId4" Type="http://schemas.openxmlformats.org/officeDocument/2006/relationships/image" Target="../media/image20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ieeefoundation.org/"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74.xml.rels><?xml version="1.0" encoding="UTF-8" standalone="yes"?>
<Relationships xmlns="http://schemas.openxmlformats.org/package/2006/relationships"><Relationship Id="rId3" Type="http://schemas.openxmlformats.org/officeDocument/2006/relationships/hyperlink" Target="https://hac.ieee.org/" TargetMode="External"/><Relationship Id="rId2" Type="http://schemas.openxmlformats.org/officeDocument/2006/relationships/image" Target="../media/image216.png"/><Relationship Id="rId1" Type="http://schemas.openxmlformats.org/officeDocument/2006/relationships/slideLayout" Target="../slideLayouts/slideLayout6.xml"/><Relationship Id="rId4" Type="http://schemas.openxmlformats.org/officeDocument/2006/relationships/image" Target="../media/image217.jpeg"/></Relationships>
</file>

<file path=ppt/slides/_rels/slide7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219.png"/><Relationship Id="rId4" Type="http://schemas.openxmlformats.org/officeDocument/2006/relationships/hyperlink" Target="https://sight.ieee.org/"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ieee.org/about/corporate/initiatives/index.html"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221.png"/><Relationship Id="rId4" Type="http://schemas.openxmlformats.org/officeDocument/2006/relationships/image" Target="../media/image220.png"/></Relationships>
</file>

<file path=ppt/slides/_rels/slide7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hyperlink" Target="https://smartvillage.ieee.org/" TargetMode="External"/><Relationship Id="rId1" Type="http://schemas.openxmlformats.org/officeDocument/2006/relationships/slideLayout" Target="../slideLayouts/slideLayout5.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3.jpeg"/></Relationships>
</file>

<file path=ppt/slides/_rels/slide78.xml.rels><?xml version="1.0" encoding="UTF-8" standalone="yes"?>
<Relationships xmlns="http://schemas.openxmlformats.org/package/2006/relationships"><Relationship Id="rId3" Type="http://schemas.openxmlformats.org/officeDocument/2006/relationships/hyperlink" Target="https://epics.ieee.org/" TargetMode="External"/><Relationship Id="rId7" Type="http://schemas.openxmlformats.org/officeDocument/2006/relationships/image" Target="../media/image230.jpeg"/><Relationship Id="rId2" Type="http://schemas.openxmlformats.org/officeDocument/2006/relationships/image" Target="../media/image226.png"/><Relationship Id="rId1" Type="http://schemas.openxmlformats.org/officeDocument/2006/relationships/slideLayout" Target="../slideLayouts/slideLayout6.xml"/><Relationship Id="rId6" Type="http://schemas.openxmlformats.org/officeDocument/2006/relationships/image" Target="../media/image229.jpeg"/><Relationship Id="rId5" Type="http://schemas.openxmlformats.org/officeDocument/2006/relationships/image" Target="../media/image228.png"/><Relationship Id="rId4" Type="http://schemas.openxmlformats.org/officeDocument/2006/relationships/image" Target="../media/image227.jpeg"/></Relationships>
</file>

<file path=ppt/slides/_rels/slide7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eg"/><Relationship Id="rId1" Type="http://schemas.openxmlformats.org/officeDocument/2006/relationships/slideLayout" Target="../slideLayouts/slideLayout4.xml"/><Relationship Id="rId5" Type="http://schemas.openxmlformats.org/officeDocument/2006/relationships/image" Target="../media/image233.png"/><Relationship Id="rId4" Type="http://schemas.openxmlformats.org/officeDocument/2006/relationships/hyperlink" Target="https://reach.ieee.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235.jpeg"/><Relationship Id="rId7" Type="http://schemas.openxmlformats.org/officeDocument/2006/relationships/hyperlink" Target="https://hkn.ieee.org/" TargetMode="External"/><Relationship Id="rId2" Type="http://schemas.openxmlformats.org/officeDocument/2006/relationships/image" Target="../media/image234.jpeg"/><Relationship Id="rId1" Type="http://schemas.openxmlformats.org/officeDocument/2006/relationships/slideLayout" Target="../slideLayouts/slideLayout3.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jpeg"/></Relationships>
</file>

<file path=ppt/slides/_rels/slide81.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3.xml"/><Relationship Id="rId6" Type="http://schemas.openxmlformats.org/officeDocument/2006/relationships/hyperlink" Target="https://www.ee-scholarship.org/" TargetMode="External"/><Relationship Id="rId5" Type="http://schemas.openxmlformats.org/officeDocument/2006/relationships/image" Target="../media/image242.jpeg"/><Relationship Id="rId4" Type="http://schemas.openxmlformats.org/officeDocument/2006/relationships/image" Target="../media/image241.jpeg"/></Relationships>
</file>

<file path=ppt/slides/_rels/slide82.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3.xml"/><Relationship Id="rId6" Type="http://schemas.openxmlformats.org/officeDocument/2006/relationships/hyperlink" Target="https://move.ieeeusa.org/" TargetMode="External"/><Relationship Id="rId5" Type="http://schemas.openxmlformats.org/officeDocument/2006/relationships/image" Target="../media/image246.jpeg"/><Relationship Id="rId4" Type="http://schemas.openxmlformats.org/officeDocument/2006/relationships/image" Target="../media/image245.jpeg"/></Relationships>
</file>

<file path=ppt/slides/_rels/slide83.xml.rels><?xml version="1.0" encoding="UTF-8" standalone="yes"?>
<Relationships xmlns="http://schemas.openxmlformats.org/package/2006/relationships"><Relationship Id="rId3" Type="http://schemas.openxmlformats.org/officeDocument/2006/relationships/hyperlink" Target="https://www.ieee.org/communities/life-members/fund.html" TargetMode="External"/><Relationship Id="rId2" Type="http://schemas.openxmlformats.org/officeDocument/2006/relationships/image" Target="../media/image247.png"/><Relationship Id="rId1" Type="http://schemas.openxmlformats.org/officeDocument/2006/relationships/slideLayout" Target="../slideLayouts/slideLayout3.x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8.png"/></Relationships>
</file>

<file path=ppt/slides/_rels/slide84.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hyperlink" Target="https://ethw.org/Main_Page" TargetMode="Externa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52.jpeg"/><Relationship Id="rId7" Type="http://schemas.openxmlformats.org/officeDocument/2006/relationships/hyperlink" Target="https://corporate-awards.ieee.org/" TargetMode="External"/><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255.jpeg"/><Relationship Id="rId5" Type="http://schemas.openxmlformats.org/officeDocument/2006/relationships/image" Target="../media/image254.png"/><Relationship Id="rId4" Type="http://schemas.openxmlformats.org/officeDocument/2006/relationships/image" Target="../media/image253.png"/></Relationships>
</file>

<file path=ppt/slides/_rels/slide87.xml.rels><?xml version="1.0" encoding="UTF-8" standalone="yes"?>
<Relationships xmlns="http://schemas.openxmlformats.org/package/2006/relationships"><Relationship Id="rId8" Type="http://schemas.openxmlformats.org/officeDocument/2006/relationships/image" Target="../media/image260.jpeg"/><Relationship Id="rId3" Type="http://schemas.openxmlformats.org/officeDocument/2006/relationships/hyperlink" Target="https://corporate-awards.ieee.org/" TargetMode="External"/><Relationship Id="rId7" Type="http://schemas.openxmlformats.org/officeDocument/2006/relationships/image" Target="../media/image259.jpe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258.jpeg"/><Relationship Id="rId5" Type="http://schemas.openxmlformats.org/officeDocument/2006/relationships/image" Target="../media/image257.jpeg"/><Relationship Id="rId4" Type="http://schemas.openxmlformats.org/officeDocument/2006/relationships/image" Target="../media/image256.jpg"/></Relationships>
</file>

<file path=ppt/slides/_rels/slide88.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262.jpeg"/><Relationship Id="rId4" Type="http://schemas.openxmlformats.org/officeDocument/2006/relationships/hyperlink" Target="https://corporate-awards.ieee.org/"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90.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hyperlink" Target="https://ieeexplore.ieee.org/Xplore/home.jsp"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266.png"/></Relationships>
</file>

<file path=ppt/slides/_rels/slide94.xml.rels><?xml version="1.0" encoding="UTF-8" standalone="yes"?>
<Relationships xmlns="http://schemas.openxmlformats.org/package/2006/relationships"><Relationship Id="rId8" Type="http://schemas.openxmlformats.org/officeDocument/2006/relationships/hyperlink" Target="https://www.ieee.org/membership/ieee-corporate-partnership-program.html" TargetMode="External"/><Relationship Id="rId3" Type="http://schemas.openxmlformats.org/officeDocument/2006/relationships/image" Target="../media/image268.png"/><Relationship Id="rId7" Type="http://schemas.openxmlformats.org/officeDocument/2006/relationships/image" Target="../media/image272.png"/><Relationship Id="rId2" Type="http://schemas.openxmlformats.org/officeDocument/2006/relationships/image" Target="../media/image267.png"/><Relationship Id="rId1" Type="http://schemas.openxmlformats.org/officeDocument/2006/relationships/slideLayout" Target="../slideLayouts/slideLayout16.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69.png"/></Relationships>
</file>

<file path=ppt/slides/_rels/slide95.xml.rels><?xml version="1.0" encoding="UTF-8" standalone="yes"?>
<Relationships xmlns="http://schemas.openxmlformats.org/package/2006/relationships"><Relationship Id="rId2" Type="http://schemas.openxmlformats.org/officeDocument/2006/relationships/image" Target="../media/image27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control panel&#10;&#10;Description automatically generated">
            <a:extLst>
              <a:ext uri="{FF2B5EF4-FFF2-40B4-BE49-F238E27FC236}">
                <a16:creationId xmlns:a16="http://schemas.microsoft.com/office/drawing/2014/main" id="{F67EEEC5-A68C-9B44-B7D4-DFE5FD43E5F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9" name="Picture Placeholder 8" descr="A person holding a tablet&#10;&#10;Description automatically generated with medium confidence">
            <a:extLst>
              <a:ext uri="{FF2B5EF4-FFF2-40B4-BE49-F238E27FC236}">
                <a16:creationId xmlns:a16="http://schemas.microsoft.com/office/drawing/2014/main" id="{7428CD11-872B-584E-864D-544950B6C20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4" name="Picture Placeholder 13" descr="A picture containing person&#10;&#10;Description automatically generated">
            <a:extLst>
              <a:ext uri="{FF2B5EF4-FFF2-40B4-BE49-F238E27FC236}">
                <a16:creationId xmlns:a16="http://schemas.microsoft.com/office/drawing/2014/main" id="{6BB4C8EC-82A9-A948-ADA7-C6F5448EE2BE}"/>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pic>
        <p:nvPicPr>
          <p:cNvPr id="32" name="Picture Placeholder 31" descr="A picture containing sky, person, outdoor, water&#10;&#10;Description automatically generated">
            <a:extLst>
              <a:ext uri="{FF2B5EF4-FFF2-40B4-BE49-F238E27FC236}">
                <a16:creationId xmlns:a16="http://schemas.microsoft.com/office/drawing/2014/main" id="{71A45378-7260-8641-B51D-E377F4FA5D01}"/>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a:stretch/>
        </p:blipFill>
        <p:spPr>
          <a:xfrm flipH="1">
            <a:off x="5840361" y="207543"/>
            <a:ext cx="2296512" cy="1848464"/>
          </a:xfrm>
        </p:spPr>
      </p:pic>
      <p:pic>
        <p:nvPicPr>
          <p:cNvPr id="40" name="Picture Placeholder 39">
            <a:extLst>
              <a:ext uri="{FF2B5EF4-FFF2-40B4-BE49-F238E27FC236}">
                <a16:creationId xmlns:a16="http://schemas.microsoft.com/office/drawing/2014/main" id="{6A5ADAC8-8B07-D24A-9F8F-C2CC09035DB8}"/>
              </a:ext>
            </a:extLst>
          </p:cNvPr>
          <p:cNvPicPr>
            <a:picLocks noGrp="1" noChangeAspect="1"/>
          </p:cNvPicPr>
          <p:nvPr>
            <p:ph type="pic" sz="quarter" idx="16"/>
          </p:nvPr>
        </p:nvPicPr>
        <p:blipFill>
          <a:blip r:embed="rId6" cstate="screen">
            <a:extLst>
              <a:ext uri="{28A0092B-C50C-407E-A947-70E740481C1C}">
                <a14:useLocalDpi xmlns:a14="http://schemas.microsoft.com/office/drawing/2010/main"/>
              </a:ext>
            </a:extLst>
          </a:blip>
          <a:srcRect/>
          <a:stretch>
            <a:fillRect/>
          </a:stretch>
        </p:blipFill>
        <p:spPr/>
      </p:pic>
      <p:pic>
        <p:nvPicPr>
          <p:cNvPr id="11" name="Picture Placeholder 10" descr="A group of people in a meeting&#10;&#10;Description automatically generated with medium confidence">
            <a:extLst>
              <a:ext uri="{FF2B5EF4-FFF2-40B4-BE49-F238E27FC236}">
                <a16:creationId xmlns:a16="http://schemas.microsoft.com/office/drawing/2014/main" id="{2D921AF4-3E8E-D24F-8639-BCBF76A5FBFD}"/>
              </a:ext>
            </a:extLst>
          </p:cNvPr>
          <p:cNvPicPr>
            <a:picLocks noGrp="1" noChangeAspect="1"/>
          </p:cNvPicPr>
          <p:nvPr>
            <p:ph type="pic" sz="quarter" idx="14"/>
          </p:nvPr>
        </p:nvPicPr>
        <p:blipFill>
          <a:blip r:embed="rId7" cstate="screen">
            <a:extLst>
              <a:ext uri="{28A0092B-C50C-407E-A947-70E740481C1C}">
                <a14:useLocalDpi xmlns:a14="http://schemas.microsoft.com/office/drawing/2010/main"/>
              </a:ext>
            </a:extLst>
          </a:blip>
          <a:srcRect/>
          <a:stretch>
            <a:fillRect/>
          </a:stretch>
        </p:blipFill>
        <p:spPr/>
      </p:pic>
      <p:pic>
        <p:nvPicPr>
          <p:cNvPr id="16" name="Picture Placeholder 15" descr="A picture containing person&#10;&#10;Description automatically generated">
            <a:extLst>
              <a:ext uri="{FF2B5EF4-FFF2-40B4-BE49-F238E27FC236}">
                <a16:creationId xmlns:a16="http://schemas.microsoft.com/office/drawing/2014/main" id="{73B40C5C-F072-D14B-9EFE-CEC5BA1BCD90}"/>
              </a:ext>
            </a:extLst>
          </p:cNvPr>
          <p:cNvPicPr>
            <a:picLocks noGrp="1" noChangeAspect="1"/>
          </p:cNvPicPr>
          <p:nvPr>
            <p:ph type="pic" sz="quarter" idx="15"/>
          </p:nvPr>
        </p:nvPicPr>
        <p:blipFill>
          <a:blip r:embed="rId8"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8466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nip Diagonal Corner Rectangle 29">
            <a:extLst>
              <a:ext uri="{FF2B5EF4-FFF2-40B4-BE49-F238E27FC236}">
                <a16:creationId xmlns:a16="http://schemas.microsoft.com/office/drawing/2014/main" id="{75E1ADB6-9B62-4642-B29B-7121686F599D}"/>
              </a:ext>
            </a:extLst>
          </p:cNvPr>
          <p:cNvSpPr/>
          <p:nvPr/>
        </p:nvSpPr>
        <p:spPr>
          <a:xfrm>
            <a:off x="521095" y="1668402"/>
            <a:ext cx="1946755" cy="4275198"/>
          </a:xfrm>
          <a:prstGeom prst="snip2Diag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5E2"/>
              </a:solidFill>
            </a:endParaRPr>
          </a:p>
        </p:txBody>
      </p:sp>
      <p:sp>
        <p:nvSpPr>
          <p:cNvPr id="27" name="Snip Diagonal Corner Rectangle 26">
            <a:extLst>
              <a:ext uri="{FF2B5EF4-FFF2-40B4-BE49-F238E27FC236}">
                <a16:creationId xmlns:a16="http://schemas.microsoft.com/office/drawing/2014/main" id="{5E3B1FC0-CF7E-AE42-ABB6-8D031FACEBBC}"/>
              </a:ext>
            </a:extLst>
          </p:cNvPr>
          <p:cNvSpPr/>
          <p:nvPr/>
        </p:nvSpPr>
        <p:spPr>
          <a:xfrm>
            <a:off x="742122" y="1668402"/>
            <a:ext cx="10931717" cy="4275198"/>
          </a:xfrm>
          <a:prstGeom prst="snip2DiagRect">
            <a:avLst>
              <a:gd name="adj1" fmla="val 0"/>
              <a:gd name="adj2" fmla="val 10926"/>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5E2"/>
              </a:solidFill>
            </a:endParaRPr>
          </a:p>
        </p:txBody>
      </p:sp>
      <p:sp>
        <p:nvSpPr>
          <p:cNvPr id="19" name="Title 18"/>
          <p:cNvSpPr>
            <a:spLocks noGrp="1"/>
          </p:cNvSpPr>
          <p:nvPr>
            <p:ph type="title"/>
          </p:nvPr>
        </p:nvSpPr>
        <p:spPr/>
        <p:txBody>
          <a:bodyPr>
            <a:noAutofit/>
          </a:bodyPr>
          <a:lstStyle/>
          <a:p>
            <a:r>
              <a:rPr lang="en-US" altLang="en-US" dirty="0"/>
              <a:t>The World Benefits from IEEE Information</a:t>
            </a:r>
            <a:endParaRPr lang="en-US" dirty="0"/>
          </a:p>
        </p:txBody>
      </p:sp>
      <p:sp>
        <p:nvSpPr>
          <p:cNvPr id="4" name="Slide Number Placeholder 3"/>
          <p:cNvSpPr>
            <a:spLocks noGrp="1"/>
          </p:cNvSpPr>
          <p:nvPr>
            <p:ph type="sldNum" sz="quarter" idx="4"/>
          </p:nvPr>
        </p:nvSpPr>
        <p:spPr>
          <a:xfrm>
            <a:off x="1330861" y="6340910"/>
            <a:ext cx="790088" cy="182563"/>
          </a:xfrm>
        </p:spPr>
        <p:txBody>
          <a:bodyPr/>
          <a:lstStyle/>
          <a:p>
            <a:fld id="{109D57CF-4CD8-6948-8A66-A1C7ACFCFC42}" type="slidenum">
              <a:rPr lang="en-US" smtClean="0">
                <a:latin typeface="Calibri" charset="0"/>
                <a:ea typeface="Calibri" charset="0"/>
                <a:cs typeface="Calibri" charset="0"/>
              </a:rPr>
              <a:pPr/>
              <a:t>10</a:t>
            </a:fld>
            <a:endParaRPr lang="en-US" dirty="0">
              <a:latin typeface="Calibri" charset="0"/>
              <a:ea typeface="Calibri" charset="0"/>
              <a:cs typeface="Calibri" charset="0"/>
            </a:endParaRPr>
          </a:p>
        </p:txBody>
      </p:sp>
      <p:sp>
        <p:nvSpPr>
          <p:cNvPr id="22" name="Text Placeholder 21"/>
          <p:cNvSpPr>
            <a:spLocks noGrp="1"/>
          </p:cNvSpPr>
          <p:nvPr>
            <p:ph type="body" sz="quarter" idx="15"/>
          </p:nvPr>
        </p:nvSpPr>
        <p:spPr/>
        <p:txBody>
          <a:bodyPr>
            <a:normAutofit/>
          </a:bodyPr>
          <a:lstStyle/>
          <a:p>
            <a:pPr marL="0" indent="0">
              <a:buNone/>
            </a:pPr>
            <a:r>
              <a:rPr lang="en-US" altLang="en-US" i="1" dirty="0">
                <a:solidFill>
                  <a:schemeClr val="tx1">
                    <a:lumMod val="50000"/>
                    <a:lumOff val="50000"/>
                  </a:schemeClr>
                </a:solidFill>
              </a:rPr>
              <a:t>Technology leaders rely on IEEE publications and tutorials.</a:t>
            </a:r>
            <a:endParaRPr lang="en-US" i="1" dirty="0">
              <a:solidFill>
                <a:schemeClr val="tx1">
                  <a:lumMod val="50000"/>
                  <a:lumOff val="50000"/>
                </a:schemeClr>
              </a:solidFill>
            </a:endParaRPr>
          </a:p>
          <a:p>
            <a:pPr marL="0" indent="0">
              <a:buNone/>
            </a:pPr>
            <a:endParaRPr lang="en-US" dirty="0"/>
          </a:p>
        </p:txBody>
      </p:sp>
      <p:sp>
        <p:nvSpPr>
          <p:cNvPr id="7" name="Rounded Rectangle 6"/>
          <p:cNvSpPr/>
          <p:nvPr/>
        </p:nvSpPr>
        <p:spPr>
          <a:xfrm>
            <a:off x="735730" y="1815738"/>
            <a:ext cx="1919551" cy="548640"/>
          </a:xfrm>
          <a:prstGeom prst="roundRect">
            <a:avLst/>
          </a:prstGeom>
          <a:noFill/>
          <a:ln w="12700">
            <a:noFill/>
            <a:prstDash val="sysDot"/>
          </a:ln>
        </p:spPr>
        <p:style>
          <a:lnRef idx="1">
            <a:schemeClr val="accent1"/>
          </a:lnRef>
          <a:fillRef idx="3">
            <a:schemeClr val="accent1"/>
          </a:fillRef>
          <a:effectRef idx="2">
            <a:schemeClr val="accent1"/>
          </a:effectRef>
          <a:fontRef idx="minor">
            <a:schemeClr val="lt1"/>
          </a:fontRef>
        </p:style>
        <p:txBody>
          <a:bodyPr anchor="ctr"/>
          <a:lstStyle/>
          <a:p>
            <a:pPr algn="ctr" fontAlgn="base">
              <a:spcAft>
                <a:spcPct val="0"/>
              </a:spcAft>
              <a:buClr>
                <a:srgbClr val="808080"/>
              </a:buClr>
              <a:buSzPct val="80000"/>
              <a:buFont typeface="Wingdings" pitchFamily="2" charset="2"/>
              <a:buNone/>
            </a:pPr>
            <a:r>
              <a:rPr lang="en-US" sz="1300" b="1" dirty="0">
                <a:solidFill>
                  <a:schemeClr val="accent4"/>
                </a:solidFill>
                <a:latin typeface="Calibri" charset="0"/>
                <a:ea typeface="Calibri" charset="0"/>
                <a:cs typeface="Calibri" charset="0"/>
              </a:rPr>
              <a:t>FIVE NEW IN 2020 </a:t>
            </a:r>
            <a:br>
              <a:rPr lang="en-US" sz="1300" b="1" dirty="0">
                <a:solidFill>
                  <a:schemeClr val="accent4"/>
                </a:solidFill>
                <a:latin typeface="Calibri" charset="0"/>
                <a:ea typeface="Calibri" charset="0"/>
                <a:cs typeface="Calibri" charset="0"/>
              </a:rPr>
            </a:br>
            <a:r>
              <a:rPr lang="en-US" sz="1300" b="1" dirty="0">
                <a:solidFill>
                  <a:schemeClr val="accent4"/>
                </a:solidFill>
                <a:latin typeface="Calibri" charset="0"/>
                <a:ea typeface="Calibri" charset="0"/>
                <a:cs typeface="Calibri" charset="0"/>
              </a:rPr>
              <a:t>and 2021</a:t>
            </a:r>
          </a:p>
        </p:txBody>
      </p:sp>
      <p:sp>
        <p:nvSpPr>
          <p:cNvPr id="8" name="Rounded Rectangle 7"/>
          <p:cNvSpPr/>
          <p:nvPr/>
        </p:nvSpPr>
        <p:spPr>
          <a:xfrm>
            <a:off x="735730" y="2673636"/>
            <a:ext cx="1919551" cy="519544"/>
          </a:xfrm>
          <a:prstGeom prst="roundRect">
            <a:avLst/>
          </a:prstGeom>
          <a:noFill/>
          <a:ln w="12700">
            <a:noFill/>
            <a:prstDash val="sysDot"/>
          </a:ln>
        </p:spPr>
        <p:style>
          <a:lnRef idx="1">
            <a:schemeClr val="accent1"/>
          </a:lnRef>
          <a:fillRef idx="3">
            <a:schemeClr val="accent1"/>
          </a:fillRef>
          <a:effectRef idx="2">
            <a:schemeClr val="accent1"/>
          </a:effectRef>
          <a:fontRef idx="minor">
            <a:schemeClr val="lt1"/>
          </a:fontRef>
        </p:style>
        <p:txBody>
          <a:bodyPr anchor="ctr"/>
          <a:lstStyle/>
          <a:p>
            <a:pPr algn="ctr" fontAlgn="base">
              <a:spcAft>
                <a:spcPct val="0"/>
              </a:spcAft>
              <a:buClr>
                <a:srgbClr val="808080"/>
              </a:buClr>
              <a:buSzPct val="80000"/>
              <a:buFont typeface="Wingdings" pitchFamily="2" charset="2"/>
              <a:buNone/>
              <a:defRPr/>
            </a:pPr>
            <a:r>
              <a:rPr lang="en-US" sz="1300" b="1" dirty="0">
                <a:solidFill>
                  <a:schemeClr val="accent4"/>
                </a:solidFill>
                <a:latin typeface="Calibri" charset="0"/>
                <a:ea typeface="Calibri" charset="0"/>
                <a:cs typeface="Calibri" charset="0"/>
              </a:rPr>
              <a:t>3.6+ MILLION</a:t>
            </a:r>
            <a:br>
              <a:rPr lang="en-US" sz="1300" b="1" dirty="0">
                <a:solidFill>
                  <a:schemeClr val="accent4"/>
                </a:solidFill>
                <a:latin typeface="Calibri" charset="0"/>
                <a:ea typeface="Calibri" charset="0"/>
                <a:cs typeface="Calibri" charset="0"/>
              </a:rPr>
            </a:br>
            <a:r>
              <a:rPr lang="en-US" sz="1300" b="1" dirty="0">
                <a:solidFill>
                  <a:schemeClr val="accent4"/>
                </a:solidFill>
                <a:latin typeface="Calibri" charset="0"/>
                <a:ea typeface="Calibri" charset="0"/>
                <a:cs typeface="Calibri" charset="0"/>
              </a:rPr>
              <a:t>CONFERENCE PAPERS</a:t>
            </a:r>
          </a:p>
        </p:txBody>
      </p:sp>
      <p:sp>
        <p:nvSpPr>
          <p:cNvPr id="9" name="Rounded Rectangle 8"/>
          <p:cNvSpPr/>
          <p:nvPr/>
        </p:nvSpPr>
        <p:spPr>
          <a:xfrm>
            <a:off x="735730" y="3484370"/>
            <a:ext cx="1919551" cy="526582"/>
          </a:xfrm>
          <a:prstGeom prst="roundRect">
            <a:avLst/>
          </a:prstGeom>
          <a:noFill/>
          <a:ln w="12700">
            <a:noFill/>
            <a:prstDash val="sysDot"/>
          </a:ln>
        </p:spPr>
        <p:style>
          <a:lnRef idx="1">
            <a:schemeClr val="accent1"/>
          </a:lnRef>
          <a:fillRef idx="3">
            <a:schemeClr val="accent1"/>
          </a:fillRef>
          <a:effectRef idx="2">
            <a:schemeClr val="accent1"/>
          </a:effectRef>
          <a:fontRef idx="minor">
            <a:schemeClr val="lt1"/>
          </a:fontRef>
        </p:style>
        <p:txBody>
          <a:bodyPr anchor="ctr"/>
          <a:lstStyle/>
          <a:p>
            <a:pPr algn="ctr" fontAlgn="base">
              <a:spcAft>
                <a:spcPct val="0"/>
              </a:spcAft>
              <a:buClr>
                <a:srgbClr val="808080"/>
              </a:buClr>
              <a:buSzPct val="80000"/>
              <a:buFont typeface="Wingdings" pitchFamily="2" charset="2"/>
              <a:buNone/>
            </a:pPr>
            <a:r>
              <a:rPr lang="en-US" sz="1300" b="1" dirty="0">
                <a:solidFill>
                  <a:schemeClr val="accent4"/>
                </a:solidFill>
                <a:latin typeface="Calibri" charset="0"/>
                <a:ea typeface="Calibri" charset="0"/>
                <a:cs typeface="Calibri" charset="0"/>
              </a:rPr>
              <a:t>SMART GRID,</a:t>
            </a:r>
            <a:br>
              <a:rPr lang="en-US" sz="1300" b="1" dirty="0">
                <a:solidFill>
                  <a:schemeClr val="accent4"/>
                </a:solidFill>
                <a:latin typeface="Calibri" charset="0"/>
                <a:ea typeface="Calibri" charset="0"/>
                <a:cs typeface="Calibri" charset="0"/>
              </a:rPr>
            </a:br>
            <a:r>
              <a:rPr lang="en-US" sz="1300" b="1" dirty="0">
                <a:solidFill>
                  <a:schemeClr val="accent4"/>
                </a:solidFill>
                <a:latin typeface="Calibri" charset="0"/>
                <a:ea typeface="Calibri" charset="0"/>
                <a:cs typeface="Calibri" charset="0"/>
              </a:rPr>
              <a:t>NESC®, 802</a:t>
            </a:r>
          </a:p>
        </p:txBody>
      </p:sp>
      <p:sp>
        <p:nvSpPr>
          <p:cNvPr id="10" name="Rounded Rectangle 9"/>
          <p:cNvSpPr/>
          <p:nvPr/>
        </p:nvSpPr>
        <p:spPr>
          <a:xfrm>
            <a:off x="735730" y="4331238"/>
            <a:ext cx="1919551" cy="519545"/>
          </a:xfrm>
          <a:prstGeom prst="roundRect">
            <a:avLst/>
          </a:prstGeom>
          <a:noFill/>
          <a:ln w="12700">
            <a:noFill/>
            <a:prstDash val="sysDot"/>
          </a:ln>
        </p:spPr>
        <p:style>
          <a:lnRef idx="1">
            <a:schemeClr val="accent1"/>
          </a:lnRef>
          <a:fillRef idx="3">
            <a:schemeClr val="accent1"/>
          </a:fillRef>
          <a:effectRef idx="2">
            <a:schemeClr val="accent1"/>
          </a:effectRef>
          <a:fontRef idx="minor">
            <a:schemeClr val="lt1"/>
          </a:fontRef>
        </p:style>
        <p:txBody>
          <a:bodyPr anchor="ctr"/>
          <a:lstStyle/>
          <a:p>
            <a:pPr algn="ctr" fontAlgn="base">
              <a:spcAft>
                <a:spcPct val="0"/>
              </a:spcAft>
              <a:buClr>
                <a:srgbClr val="808080"/>
              </a:buClr>
              <a:buSzPct val="80000"/>
              <a:buFont typeface="Wingdings" pitchFamily="2" charset="2"/>
              <a:buNone/>
              <a:defRPr/>
            </a:pPr>
            <a:r>
              <a:rPr lang="en-US" sz="1300" b="1" dirty="0">
                <a:solidFill>
                  <a:schemeClr val="accent4"/>
                </a:solidFill>
                <a:latin typeface="Calibri" charset="0"/>
                <a:ea typeface="Calibri" charset="0"/>
                <a:cs typeface="Calibri" charset="0"/>
              </a:rPr>
              <a:t>MORE COURSES, </a:t>
            </a:r>
            <a:br>
              <a:rPr lang="en-US" sz="1300" b="1" dirty="0">
                <a:solidFill>
                  <a:schemeClr val="accent4"/>
                </a:solidFill>
                <a:latin typeface="Calibri" charset="0"/>
                <a:ea typeface="Calibri" charset="0"/>
                <a:cs typeface="Calibri" charset="0"/>
              </a:rPr>
            </a:br>
            <a:r>
              <a:rPr lang="en-US" sz="1300" b="1" dirty="0">
                <a:solidFill>
                  <a:schemeClr val="accent4"/>
                </a:solidFill>
                <a:latin typeface="Calibri" charset="0"/>
                <a:ea typeface="Calibri" charset="0"/>
                <a:cs typeface="Calibri" charset="0"/>
              </a:rPr>
              <a:t>NEW SERIES</a:t>
            </a:r>
          </a:p>
        </p:txBody>
      </p:sp>
      <p:sp>
        <p:nvSpPr>
          <p:cNvPr id="11" name="Rounded Rectangle 10"/>
          <p:cNvSpPr/>
          <p:nvPr/>
        </p:nvSpPr>
        <p:spPr>
          <a:xfrm>
            <a:off x="735730" y="5160041"/>
            <a:ext cx="1919551" cy="526583"/>
          </a:xfrm>
          <a:prstGeom prst="roundRect">
            <a:avLst/>
          </a:prstGeom>
          <a:noFill/>
          <a:ln w="12700">
            <a:noFill/>
            <a:prstDash val="sysDot"/>
          </a:ln>
        </p:spPr>
        <p:style>
          <a:lnRef idx="1">
            <a:schemeClr val="accent1"/>
          </a:lnRef>
          <a:fillRef idx="3">
            <a:schemeClr val="accent1"/>
          </a:fillRef>
          <a:effectRef idx="2">
            <a:schemeClr val="accent1"/>
          </a:effectRef>
          <a:fontRef idx="minor">
            <a:schemeClr val="lt1"/>
          </a:fontRef>
        </p:style>
        <p:txBody>
          <a:bodyPr anchor="ctr"/>
          <a:lstStyle/>
          <a:p>
            <a:pPr algn="ctr" fontAlgn="base">
              <a:spcAft>
                <a:spcPct val="0"/>
              </a:spcAft>
              <a:buClr>
                <a:srgbClr val="808080"/>
              </a:buClr>
              <a:buSzPct val="80000"/>
              <a:buFont typeface="Wingdings" pitchFamily="2" charset="2"/>
              <a:buNone/>
            </a:pPr>
            <a:r>
              <a:rPr lang="en-US" sz="1300" b="1" dirty="0">
                <a:solidFill>
                  <a:schemeClr val="accent4"/>
                </a:solidFill>
                <a:latin typeface="Calibri" charset="0"/>
                <a:ea typeface="Calibri" charset="0"/>
                <a:cs typeface="Calibri" charset="0"/>
              </a:rPr>
              <a:t>6,000+ EBOOKS </a:t>
            </a:r>
          </a:p>
        </p:txBody>
      </p:sp>
      <p:sp>
        <p:nvSpPr>
          <p:cNvPr id="25" name="Rounded Rectangle 24"/>
          <p:cNvSpPr/>
          <p:nvPr/>
        </p:nvSpPr>
        <p:spPr>
          <a:xfrm>
            <a:off x="2616104" y="1837796"/>
            <a:ext cx="9053382" cy="526582"/>
          </a:xfrm>
          <a:prstGeom prst="roundRect">
            <a:avLst>
              <a:gd name="adj" fmla="val 15705"/>
            </a:avLst>
          </a:prstGeom>
          <a:noFill/>
          <a:ln w="254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1400" b="1" dirty="0">
              <a:ea typeface="Verdana" panose="020B0604030504040204" pitchFamily="34" charset="0"/>
              <a:cs typeface="Verdana" panose="020B0604030504040204" pitchFamily="34" charset="0"/>
            </a:endParaRPr>
          </a:p>
        </p:txBody>
      </p:sp>
      <p:sp>
        <p:nvSpPr>
          <p:cNvPr id="26" name="TextBox 25"/>
          <p:cNvSpPr txBox="1"/>
          <p:nvPr/>
        </p:nvSpPr>
        <p:spPr>
          <a:xfrm>
            <a:off x="3244709" y="1808700"/>
            <a:ext cx="7935235" cy="584775"/>
          </a:xfrm>
          <a:prstGeom prst="rect">
            <a:avLst/>
          </a:prstGeom>
          <a:noFill/>
          <a:ln>
            <a:noFill/>
          </a:ln>
        </p:spPr>
        <p:txBody>
          <a:bodyPr wrap="square" rtlCol="0" anchor="ctr">
            <a:spAutoFit/>
          </a:bodyPr>
          <a:lstStyle/>
          <a:p>
            <a:r>
              <a:rPr lang="en-US" sz="1600" b="1" dirty="0">
                <a:solidFill>
                  <a:schemeClr val="bg1"/>
                </a:solidFill>
                <a:ea typeface="Verdana" panose="020B0604030504040204" pitchFamily="34" charset="0"/>
                <a:cs typeface="Verdana" panose="020B0604030504040204" pitchFamily="34" charset="0"/>
              </a:rPr>
              <a:t>IEEE Journals, Transactions, and Magazines — </a:t>
            </a:r>
            <a:r>
              <a:rPr lang="en-US" sz="1600" dirty="0">
                <a:solidFill>
                  <a:schemeClr val="bg1"/>
                </a:solidFill>
                <a:ea typeface="Verdana" panose="020B0604030504040204" pitchFamily="34" charset="0"/>
                <a:cs typeface="Verdana" panose="020B0604030504040204" pitchFamily="34" charset="0"/>
              </a:rPr>
              <a:t>Top-cited in the fields of electrical engineering and computing, more than 200 publications.</a:t>
            </a:r>
            <a:endParaRPr lang="en-US" sz="1600" baseline="30000" dirty="0">
              <a:solidFill>
                <a:schemeClr val="bg1"/>
              </a:solidFill>
              <a:ea typeface="Verdana" panose="020B0604030504040204" pitchFamily="34" charset="0"/>
              <a:cs typeface="Verdana" panose="020B0604030504040204" pitchFamily="34" charset="0"/>
            </a:endParaRPr>
          </a:p>
        </p:txBody>
      </p:sp>
      <p:sp>
        <p:nvSpPr>
          <p:cNvPr id="35" name="Rounded Rectangle 34"/>
          <p:cNvSpPr/>
          <p:nvPr/>
        </p:nvSpPr>
        <p:spPr>
          <a:xfrm>
            <a:off x="2616104" y="2673636"/>
            <a:ext cx="9053382" cy="526582"/>
          </a:xfrm>
          <a:prstGeom prst="roundRect">
            <a:avLst>
              <a:gd name="adj" fmla="val 15705"/>
            </a:avLst>
          </a:prstGeom>
          <a:noFill/>
          <a:ln w="254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1400" b="1" dirty="0">
              <a:ea typeface="Verdana" panose="020B0604030504040204" pitchFamily="34" charset="0"/>
              <a:cs typeface="Verdana" panose="020B0604030504040204" pitchFamily="34" charset="0"/>
            </a:endParaRPr>
          </a:p>
        </p:txBody>
      </p:sp>
      <p:sp>
        <p:nvSpPr>
          <p:cNvPr id="36" name="TextBox 35"/>
          <p:cNvSpPr txBox="1"/>
          <p:nvPr/>
        </p:nvSpPr>
        <p:spPr>
          <a:xfrm>
            <a:off x="3244709" y="2767650"/>
            <a:ext cx="7935235" cy="338554"/>
          </a:xfrm>
          <a:prstGeom prst="rect">
            <a:avLst/>
          </a:prstGeom>
          <a:noFill/>
          <a:ln>
            <a:noFill/>
          </a:ln>
        </p:spPr>
        <p:txBody>
          <a:bodyPr wrap="square" rtlCol="0" anchor="ctr">
            <a:spAutoFit/>
          </a:bodyPr>
          <a:lstStyle/>
          <a:p>
            <a:r>
              <a:rPr lang="en-US" sz="1600" b="1" dirty="0">
                <a:solidFill>
                  <a:schemeClr val="bg1"/>
                </a:solidFill>
                <a:ea typeface="Verdana" panose="020B0604030504040204" pitchFamily="34" charset="0"/>
                <a:cs typeface="Verdana" panose="020B0604030504040204" pitchFamily="34" charset="0"/>
              </a:rPr>
              <a:t>IEEE Conference Proceedings — </a:t>
            </a:r>
            <a:r>
              <a:rPr lang="en-US" sz="1600" dirty="0">
                <a:solidFill>
                  <a:schemeClr val="bg1"/>
                </a:solidFill>
                <a:ea typeface="Verdana" panose="020B0604030504040204" pitchFamily="34" charset="0"/>
                <a:cs typeface="Verdana" panose="020B0604030504040204" pitchFamily="34" charset="0"/>
              </a:rPr>
              <a:t>Cutting-edge papers presented at IEEE conferences globally.</a:t>
            </a:r>
            <a:endParaRPr lang="en-US" sz="1600" baseline="30000" dirty="0">
              <a:solidFill>
                <a:schemeClr val="bg1"/>
              </a:solidFill>
              <a:ea typeface="Verdana" panose="020B0604030504040204" pitchFamily="34" charset="0"/>
              <a:cs typeface="Verdana" panose="020B0604030504040204" pitchFamily="34" charset="0"/>
            </a:endParaRPr>
          </a:p>
        </p:txBody>
      </p:sp>
      <p:sp>
        <p:nvSpPr>
          <p:cNvPr id="38" name="Rounded Rectangle 37"/>
          <p:cNvSpPr/>
          <p:nvPr/>
        </p:nvSpPr>
        <p:spPr>
          <a:xfrm>
            <a:off x="2616104" y="3484370"/>
            <a:ext cx="9053382" cy="526582"/>
          </a:xfrm>
          <a:prstGeom prst="roundRect">
            <a:avLst>
              <a:gd name="adj" fmla="val 15705"/>
            </a:avLst>
          </a:prstGeom>
          <a:noFill/>
          <a:ln w="254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1400" b="1" dirty="0">
              <a:ea typeface="Verdana" panose="020B0604030504040204" pitchFamily="34" charset="0"/>
              <a:cs typeface="Verdana" panose="020B0604030504040204" pitchFamily="34" charset="0"/>
            </a:endParaRPr>
          </a:p>
        </p:txBody>
      </p:sp>
      <p:sp>
        <p:nvSpPr>
          <p:cNvPr id="39" name="TextBox 38"/>
          <p:cNvSpPr txBox="1"/>
          <p:nvPr/>
        </p:nvSpPr>
        <p:spPr>
          <a:xfrm>
            <a:off x="3244709" y="3455274"/>
            <a:ext cx="7935235" cy="584775"/>
          </a:xfrm>
          <a:prstGeom prst="rect">
            <a:avLst/>
          </a:prstGeom>
          <a:noFill/>
          <a:ln>
            <a:noFill/>
          </a:ln>
        </p:spPr>
        <p:txBody>
          <a:bodyPr wrap="square" rtlCol="0" anchor="ctr">
            <a:spAutoFit/>
          </a:bodyPr>
          <a:lstStyle/>
          <a:p>
            <a:r>
              <a:rPr lang="en-US" sz="1600" b="1" dirty="0">
                <a:solidFill>
                  <a:schemeClr val="bg1"/>
                </a:solidFill>
                <a:ea typeface="Verdana" panose="020B0604030504040204" pitchFamily="34" charset="0"/>
                <a:cs typeface="Verdana" panose="020B0604030504040204" pitchFamily="34" charset="0"/>
              </a:rPr>
              <a:t>IEEE Standards— </a:t>
            </a:r>
            <a:r>
              <a:rPr lang="en-US" sz="1600" dirty="0">
                <a:solidFill>
                  <a:schemeClr val="bg1"/>
                </a:solidFill>
                <a:ea typeface="Verdana" panose="020B0604030504040204" pitchFamily="34" charset="0"/>
                <a:cs typeface="Verdana" panose="020B0604030504040204" pitchFamily="34" charset="0"/>
              </a:rPr>
              <a:t>Quality product and technology standards used by worldwide industries and companies to ensure safety, drive technology, and develop markets.</a:t>
            </a:r>
            <a:endParaRPr lang="en-US" sz="1600" baseline="30000" dirty="0">
              <a:solidFill>
                <a:schemeClr val="bg1"/>
              </a:solidFill>
              <a:ea typeface="Verdana" panose="020B0604030504040204" pitchFamily="34" charset="0"/>
              <a:cs typeface="Verdana" panose="020B0604030504040204" pitchFamily="34" charset="0"/>
            </a:endParaRPr>
          </a:p>
        </p:txBody>
      </p:sp>
      <p:sp>
        <p:nvSpPr>
          <p:cNvPr id="41" name="Rounded Rectangle 40"/>
          <p:cNvSpPr/>
          <p:nvPr/>
        </p:nvSpPr>
        <p:spPr>
          <a:xfrm>
            <a:off x="2616104" y="4331240"/>
            <a:ext cx="9053382" cy="526582"/>
          </a:xfrm>
          <a:prstGeom prst="roundRect">
            <a:avLst>
              <a:gd name="adj" fmla="val 15705"/>
            </a:avLst>
          </a:prstGeom>
          <a:noFill/>
          <a:ln w="254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1400" b="1" dirty="0">
              <a:ea typeface="Verdana" panose="020B0604030504040204" pitchFamily="34" charset="0"/>
              <a:cs typeface="Verdana" panose="020B0604030504040204" pitchFamily="34" charset="0"/>
            </a:endParaRPr>
          </a:p>
        </p:txBody>
      </p:sp>
      <p:sp>
        <p:nvSpPr>
          <p:cNvPr id="42" name="TextBox 41"/>
          <p:cNvSpPr txBox="1"/>
          <p:nvPr/>
        </p:nvSpPr>
        <p:spPr>
          <a:xfrm>
            <a:off x="3244709" y="4425254"/>
            <a:ext cx="7935235" cy="338554"/>
          </a:xfrm>
          <a:prstGeom prst="rect">
            <a:avLst/>
          </a:prstGeom>
          <a:noFill/>
          <a:ln>
            <a:noFill/>
          </a:ln>
        </p:spPr>
        <p:txBody>
          <a:bodyPr wrap="square" rtlCol="0" anchor="ctr">
            <a:spAutoFit/>
          </a:bodyPr>
          <a:lstStyle/>
          <a:p>
            <a:r>
              <a:rPr lang="en-US" sz="1600" b="1" dirty="0">
                <a:solidFill>
                  <a:schemeClr val="bg1"/>
                </a:solidFill>
                <a:ea typeface="Verdana" panose="020B0604030504040204" pitchFamily="34" charset="0"/>
                <a:cs typeface="Verdana" panose="020B0604030504040204" pitchFamily="34" charset="0"/>
              </a:rPr>
              <a:t>IEEE Educational Courses — </a:t>
            </a:r>
            <a:r>
              <a:rPr lang="en-US" sz="1600" dirty="0">
                <a:solidFill>
                  <a:schemeClr val="bg1"/>
                </a:solidFill>
                <a:ea typeface="Verdana" panose="020B0604030504040204" pitchFamily="34" charset="0"/>
                <a:cs typeface="Verdana" panose="020B0604030504040204" pitchFamily="34" charset="0"/>
              </a:rPr>
              <a:t>Hundreds of course hours in core and emerging technologies.</a:t>
            </a:r>
            <a:endParaRPr lang="en-US" sz="1600" baseline="30000" dirty="0">
              <a:solidFill>
                <a:schemeClr val="bg1"/>
              </a:solidFill>
              <a:ea typeface="Verdana" panose="020B0604030504040204" pitchFamily="34" charset="0"/>
              <a:cs typeface="Verdana" panose="020B0604030504040204" pitchFamily="34" charset="0"/>
            </a:endParaRPr>
          </a:p>
        </p:txBody>
      </p:sp>
      <p:sp>
        <p:nvSpPr>
          <p:cNvPr id="44" name="Rounded Rectangle 43"/>
          <p:cNvSpPr/>
          <p:nvPr/>
        </p:nvSpPr>
        <p:spPr>
          <a:xfrm>
            <a:off x="2616104" y="5160042"/>
            <a:ext cx="9053382" cy="526582"/>
          </a:xfrm>
          <a:prstGeom prst="roundRect">
            <a:avLst>
              <a:gd name="adj" fmla="val 15705"/>
            </a:avLst>
          </a:prstGeom>
          <a:noFill/>
          <a:ln w="254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1400" b="1" dirty="0">
              <a:ea typeface="Verdana" panose="020B0604030504040204" pitchFamily="34" charset="0"/>
              <a:cs typeface="Verdana" panose="020B0604030504040204" pitchFamily="34" charset="0"/>
            </a:endParaRPr>
          </a:p>
        </p:txBody>
      </p:sp>
      <p:sp>
        <p:nvSpPr>
          <p:cNvPr id="45" name="TextBox 44"/>
          <p:cNvSpPr txBox="1"/>
          <p:nvPr/>
        </p:nvSpPr>
        <p:spPr>
          <a:xfrm>
            <a:off x="3244709" y="5130946"/>
            <a:ext cx="7966765" cy="584775"/>
          </a:xfrm>
          <a:prstGeom prst="rect">
            <a:avLst/>
          </a:prstGeom>
          <a:noFill/>
          <a:ln>
            <a:noFill/>
          </a:ln>
        </p:spPr>
        <p:txBody>
          <a:bodyPr wrap="square" rtlCol="0" anchor="ctr">
            <a:spAutoFit/>
          </a:bodyPr>
          <a:lstStyle/>
          <a:p>
            <a:r>
              <a:rPr lang="en-US" sz="1600" b="1" dirty="0">
                <a:solidFill>
                  <a:schemeClr val="bg1"/>
                </a:solidFill>
                <a:ea typeface="Verdana" panose="020B0604030504040204" pitchFamily="34" charset="0"/>
                <a:cs typeface="Verdana" panose="020B0604030504040204" pitchFamily="34" charset="0"/>
              </a:rPr>
              <a:t>eBooks Collections — </a:t>
            </a:r>
            <a:r>
              <a:rPr lang="en-US" sz="1600" dirty="0">
                <a:solidFill>
                  <a:schemeClr val="bg1"/>
                </a:solidFill>
                <a:ea typeface="Verdana" panose="020B0604030504040204" pitchFamily="34" charset="0"/>
                <a:cs typeface="Verdana" panose="020B0604030504040204" pitchFamily="34" charset="0"/>
              </a:rPr>
              <a:t>Nine eBooks collections now available, nearly 6,000 eBooks covering technology, engineering, computing, and more.</a:t>
            </a:r>
            <a:endParaRPr lang="en-US" sz="1600" baseline="30000" dirty="0">
              <a:solidFill>
                <a:schemeClr val="bg1"/>
              </a:solidFill>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1509" y="1812286"/>
            <a:ext cx="580329" cy="580329"/>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4865" y="2644539"/>
            <a:ext cx="553616" cy="553616"/>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40354" y="3449503"/>
            <a:ext cx="602639" cy="602639"/>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58109" y="4207445"/>
            <a:ext cx="767129" cy="767129"/>
          </a:xfrm>
          <a:prstGeom prst="rect">
            <a:avLst/>
          </a:prstGeom>
        </p:spPr>
      </p:pic>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38094" y="5119753"/>
            <a:ext cx="607158" cy="607158"/>
          </a:xfrm>
          <a:prstGeom prst="rect">
            <a:avLst/>
          </a:prstGeom>
        </p:spPr>
      </p:pic>
      <p:sp>
        <p:nvSpPr>
          <p:cNvPr id="16" name="Right Triangle 15">
            <a:extLst>
              <a:ext uri="{FF2B5EF4-FFF2-40B4-BE49-F238E27FC236}">
                <a16:creationId xmlns:a16="http://schemas.microsoft.com/office/drawing/2014/main" id="{52BB042F-7C63-E84D-A602-305F1B7293A6}"/>
              </a:ext>
            </a:extLst>
          </p:cNvPr>
          <p:cNvSpPr/>
          <p:nvPr/>
        </p:nvSpPr>
        <p:spPr>
          <a:xfrm>
            <a:off x="389843" y="5350728"/>
            <a:ext cx="721360" cy="72136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23B11CA0-D51A-DB47-AE55-6A3BFE9CCE2B}"/>
              </a:ext>
            </a:extLst>
          </p:cNvPr>
          <p:cNvGrpSpPr/>
          <p:nvPr/>
        </p:nvGrpSpPr>
        <p:grpSpPr>
          <a:xfrm>
            <a:off x="536959" y="2526511"/>
            <a:ext cx="11132528" cy="2438401"/>
            <a:chOff x="2338285" y="2526511"/>
            <a:chExt cx="9331201" cy="2438401"/>
          </a:xfrm>
        </p:grpSpPr>
        <p:cxnSp>
          <p:nvCxnSpPr>
            <p:cNvPr id="15" name="Straight Connector 14">
              <a:extLst>
                <a:ext uri="{FF2B5EF4-FFF2-40B4-BE49-F238E27FC236}">
                  <a16:creationId xmlns:a16="http://schemas.microsoft.com/office/drawing/2014/main" id="{DC6BF213-2864-3E43-B8D4-F1EF3C712E4F}"/>
                </a:ext>
              </a:extLst>
            </p:cNvPr>
            <p:cNvCxnSpPr>
              <a:cxnSpLocks/>
            </p:cNvCxnSpPr>
            <p:nvPr/>
          </p:nvCxnSpPr>
          <p:spPr>
            <a:xfrm flipH="1">
              <a:off x="2338285" y="2526511"/>
              <a:ext cx="9331201"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DC1D0ED-64B8-D546-A4B5-9873C8CFDC99}"/>
                </a:ext>
              </a:extLst>
            </p:cNvPr>
            <p:cNvCxnSpPr>
              <a:cxnSpLocks/>
            </p:cNvCxnSpPr>
            <p:nvPr/>
          </p:nvCxnSpPr>
          <p:spPr>
            <a:xfrm flipH="1">
              <a:off x="2338285" y="3343930"/>
              <a:ext cx="9331201"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C2ED5A7-6BAA-3B4B-8446-708CD11DDB3C}"/>
                </a:ext>
              </a:extLst>
            </p:cNvPr>
            <p:cNvCxnSpPr>
              <a:cxnSpLocks/>
            </p:cNvCxnSpPr>
            <p:nvPr/>
          </p:nvCxnSpPr>
          <p:spPr>
            <a:xfrm flipH="1">
              <a:off x="2338285" y="4175203"/>
              <a:ext cx="9331201"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B54B7DA-5361-5F41-A742-C09E16C7DBCE}"/>
                </a:ext>
              </a:extLst>
            </p:cNvPr>
            <p:cNvCxnSpPr>
              <a:cxnSpLocks/>
            </p:cNvCxnSpPr>
            <p:nvPr/>
          </p:nvCxnSpPr>
          <p:spPr>
            <a:xfrm flipH="1">
              <a:off x="2338285" y="4964912"/>
              <a:ext cx="9331201"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6012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Expanding Global Outreach </a:t>
            </a:r>
          </a:p>
        </p:txBody>
      </p:sp>
      <p:pic>
        <p:nvPicPr>
          <p:cNvPr id="6" name="Content Placeholder 5"/>
          <p:cNvPicPr>
            <a:picLocks noGrp="1" noChangeAspect="1"/>
          </p:cNvPicPr>
          <p:nvPr>
            <p:ph idx="1"/>
          </p:nvPr>
        </p:nvPicPr>
        <p:blipFill rotWithShape="1">
          <a:blip r:embed="rId3" cstate="screen">
            <a:extLst>
              <a:ext uri="{28A0092B-C50C-407E-A947-70E740481C1C}">
                <a14:useLocalDpi xmlns:a14="http://schemas.microsoft.com/office/drawing/2010/main"/>
              </a:ext>
            </a:extLst>
          </a:blip>
          <a:stretch/>
        </p:blipFill>
        <p:spPr>
          <a:xfrm>
            <a:off x="3939712" y="1182940"/>
            <a:ext cx="8252288" cy="4445632"/>
          </a:xfrm>
          <a:prstGeom prst="rect">
            <a:avLst/>
          </a:prstGeom>
        </p:spPr>
      </p:pic>
      <p:sp>
        <p:nvSpPr>
          <p:cNvPr id="5" name="Text Placeholder 4"/>
          <p:cNvSpPr>
            <a:spLocks noGrp="1"/>
          </p:cNvSpPr>
          <p:nvPr>
            <p:ph type="body" sz="quarter" idx="15"/>
          </p:nvPr>
        </p:nvSpPr>
        <p:spPr/>
        <p:txBody>
          <a:bodyPr/>
          <a:lstStyle/>
          <a:p>
            <a:r>
              <a:rPr lang="en-US" i="1" dirty="0">
                <a:solidFill>
                  <a:schemeClr val="tx1">
                    <a:lumMod val="50000"/>
                    <a:lumOff val="50000"/>
                  </a:schemeClr>
                </a:solidFill>
              </a:rPr>
              <a:t>New technology connections</a:t>
            </a:r>
          </a:p>
        </p:txBody>
      </p:sp>
      <p:sp>
        <p:nvSpPr>
          <p:cNvPr id="3" name="Text Placeholder 2">
            <a:extLst>
              <a:ext uri="{FF2B5EF4-FFF2-40B4-BE49-F238E27FC236}">
                <a16:creationId xmlns:a16="http://schemas.microsoft.com/office/drawing/2014/main" id="{39BF3E15-468D-1E4C-9687-2A0336109271}"/>
              </a:ext>
            </a:extLst>
          </p:cNvPr>
          <p:cNvSpPr>
            <a:spLocks noGrp="1"/>
          </p:cNvSpPr>
          <p:nvPr>
            <p:ph type="body" sz="quarter" idx="16"/>
          </p:nvPr>
        </p:nvSpPr>
        <p:spPr>
          <a:xfrm>
            <a:off x="554601" y="2008581"/>
            <a:ext cx="3132695" cy="3436100"/>
          </a:xfrm>
          <a:prstGeom prst="homePlate">
            <a:avLst/>
          </a:prstGeom>
          <a:solidFill>
            <a:schemeClr val="accent2"/>
          </a:solidFill>
        </p:spPr>
        <p:txBody>
          <a:bodyPr>
            <a:normAutofit fontScale="92500"/>
          </a:bodyPr>
          <a:lstStyle/>
          <a:p>
            <a:endParaRPr lang="en-US" sz="2400" dirty="0">
              <a:solidFill>
                <a:schemeClr val="bg1"/>
              </a:solidFill>
            </a:endParaRPr>
          </a:p>
          <a:p>
            <a:r>
              <a:rPr lang="en-US" sz="2400" dirty="0">
                <a:solidFill>
                  <a:schemeClr val="bg1"/>
                </a:solidFill>
              </a:rPr>
              <a:t>IEEE collaborations around the world inspire innovation for those who develop and deliver technology solutions</a:t>
            </a:r>
          </a:p>
        </p:txBody>
      </p:sp>
      <p:sp>
        <p:nvSpPr>
          <p:cNvPr id="4" name="Slide Number Placeholder 3"/>
          <p:cNvSpPr>
            <a:spLocks noGrp="1"/>
          </p:cNvSpPr>
          <p:nvPr>
            <p:ph type="sldNum" sz="quarter" idx="4"/>
          </p:nvPr>
        </p:nvSpPr>
        <p:spPr/>
        <p:txBody>
          <a:bodyPr/>
          <a:lstStyle/>
          <a:p>
            <a:fld id="{109D57CF-4CD8-6948-8A66-A1C7ACFCFC42}" type="slidenum">
              <a:rPr lang="en-US" smtClean="0"/>
              <a:pPr/>
              <a:t>11</a:t>
            </a:fld>
            <a:endParaRPr lang="en-US" dirty="0"/>
          </a:p>
        </p:txBody>
      </p:sp>
      <p:sp>
        <p:nvSpPr>
          <p:cNvPr id="25" name="Snip Diagonal Corner Rectangle 24">
            <a:extLst>
              <a:ext uri="{FF2B5EF4-FFF2-40B4-BE49-F238E27FC236}">
                <a16:creationId xmlns:a16="http://schemas.microsoft.com/office/drawing/2014/main" id="{0C8299EE-E693-AB44-8EA0-230DC3BA5D7C}"/>
              </a:ext>
            </a:extLst>
          </p:cNvPr>
          <p:cNvSpPr/>
          <p:nvPr/>
        </p:nvSpPr>
        <p:spPr>
          <a:xfrm>
            <a:off x="8426460" y="2770395"/>
            <a:ext cx="2611120" cy="1892152"/>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nip Diagonal Corner Rectangle 25">
            <a:extLst>
              <a:ext uri="{FF2B5EF4-FFF2-40B4-BE49-F238E27FC236}">
                <a16:creationId xmlns:a16="http://schemas.microsoft.com/office/drawing/2014/main" id="{A096D0CB-4900-A64D-B883-CC6C30D06808}"/>
              </a:ext>
            </a:extLst>
          </p:cNvPr>
          <p:cNvSpPr/>
          <p:nvPr/>
        </p:nvSpPr>
        <p:spPr>
          <a:xfrm>
            <a:off x="4018466" y="2797071"/>
            <a:ext cx="3192696" cy="434375"/>
          </a:xfrm>
          <a:prstGeom prst="snip2DiagRect">
            <a:avLst>
              <a:gd name="adj1" fmla="val 0"/>
              <a:gd name="adj2" fmla="val 50000"/>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nip Diagonal Corner Rectangle 26">
            <a:extLst>
              <a:ext uri="{FF2B5EF4-FFF2-40B4-BE49-F238E27FC236}">
                <a16:creationId xmlns:a16="http://schemas.microsoft.com/office/drawing/2014/main" id="{C647F3B8-08AD-0741-9092-595C5202F1F8}"/>
              </a:ext>
            </a:extLst>
          </p:cNvPr>
          <p:cNvSpPr/>
          <p:nvPr/>
        </p:nvSpPr>
        <p:spPr>
          <a:xfrm>
            <a:off x="4018466" y="3386351"/>
            <a:ext cx="3192696" cy="434375"/>
          </a:xfrm>
          <a:prstGeom prst="snip2DiagRect">
            <a:avLst>
              <a:gd name="adj1" fmla="val 0"/>
              <a:gd name="adj2" fmla="val 50000"/>
            </a:avLst>
          </a:prstGeom>
          <a:solidFill>
            <a:srgbClr val="757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nip Diagonal Corner Rectangle 27">
            <a:extLst>
              <a:ext uri="{FF2B5EF4-FFF2-40B4-BE49-F238E27FC236}">
                <a16:creationId xmlns:a16="http://schemas.microsoft.com/office/drawing/2014/main" id="{9EE2279C-F0CE-6C43-857F-54A3D3D38038}"/>
              </a:ext>
            </a:extLst>
          </p:cNvPr>
          <p:cNvSpPr/>
          <p:nvPr/>
        </p:nvSpPr>
        <p:spPr>
          <a:xfrm>
            <a:off x="4018466" y="3985791"/>
            <a:ext cx="3192696" cy="434375"/>
          </a:xfrm>
          <a:prstGeom prst="snip2DiagRect">
            <a:avLst>
              <a:gd name="adj1" fmla="val 0"/>
              <a:gd name="adj2" fmla="val 50000"/>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8446780" y="3264966"/>
            <a:ext cx="2551548" cy="923330"/>
          </a:xfrm>
          <a:prstGeom prst="rect">
            <a:avLst/>
          </a:prstGeom>
          <a:noFill/>
        </p:spPr>
        <p:txBody>
          <a:bodyPr wrap="square" rtlCol="0">
            <a:spAutoFit/>
          </a:bodyPr>
          <a:lstStyle/>
          <a:p>
            <a:pPr algn="ctr"/>
            <a:r>
              <a:rPr lang="en-US" dirty="0">
                <a:solidFill>
                  <a:schemeClr val="bg1"/>
                </a:solidFill>
                <a:ea typeface="Verdana" panose="020B0604030504040204" pitchFamily="34" charset="0"/>
                <a:cs typeface="Verdana" panose="020B0604030504040204" pitchFamily="34" charset="0"/>
              </a:rPr>
              <a:t>Global means doing    what is needed </a:t>
            </a:r>
            <a:r>
              <a:rPr lang="en-US" b="1" dirty="0">
                <a:solidFill>
                  <a:schemeClr val="bg1"/>
                </a:solidFill>
                <a:ea typeface="Verdana" panose="020B0604030504040204" pitchFamily="34" charset="0"/>
                <a:cs typeface="Verdana" panose="020B0604030504040204" pitchFamily="34" charset="0"/>
              </a:rPr>
              <a:t>locally</a:t>
            </a:r>
            <a:r>
              <a:rPr lang="en-US" dirty="0">
                <a:solidFill>
                  <a:schemeClr val="bg1"/>
                </a:solidFill>
                <a:ea typeface="Verdana" panose="020B0604030504040204" pitchFamily="34" charset="0"/>
                <a:cs typeface="Verdana" panose="020B0604030504040204" pitchFamily="34" charset="0"/>
              </a:rPr>
              <a:t>, everywhere.</a:t>
            </a:r>
          </a:p>
        </p:txBody>
      </p:sp>
      <p:sp>
        <p:nvSpPr>
          <p:cNvPr id="13" name="TextBox 12"/>
          <p:cNvSpPr txBox="1"/>
          <p:nvPr/>
        </p:nvSpPr>
        <p:spPr>
          <a:xfrm>
            <a:off x="4018466" y="2820697"/>
            <a:ext cx="3014134" cy="400110"/>
          </a:xfrm>
          <a:prstGeom prst="rect">
            <a:avLst/>
          </a:prstGeom>
          <a:noFill/>
        </p:spPr>
        <p:txBody>
          <a:bodyPr wrap="square" rtlCol="0">
            <a:spAutoFit/>
          </a:bodyPr>
          <a:lstStyle/>
          <a:p>
            <a:pPr algn="ctr"/>
            <a:r>
              <a:rPr lang="en-US" sz="2000" b="1" dirty="0">
                <a:solidFill>
                  <a:schemeClr val="bg1"/>
                </a:solidFill>
                <a:ea typeface="Verdana" panose="020B0604030504040204" pitchFamily="34" charset="0"/>
                <a:cs typeface="Verdana" panose="020B0604030504040204" pitchFamily="34" charset="0"/>
              </a:rPr>
              <a:t>New Markets</a:t>
            </a:r>
          </a:p>
        </p:txBody>
      </p:sp>
      <p:sp>
        <p:nvSpPr>
          <p:cNvPr id="16" name="TextBox 15"/>
          <p:cNvSpPr txBox="1"/>
          <p:nvPr/>
        </p:nvSpPr>
        <p:spPr>
          <a:xfrm>
            <a:off x="4047066" y="3417045"/>
            <a:ext cx="3014134" cy="400110"/>
          </a:xfrm>
          <a:prstGeom prst="rect">
            <a:avLst/>
          </a:prstGeom>
          <a:noFill/>
        </p:spPr>
        <p:txBody>
          <a:bodyPr wrap="square" rtlCol="0">
            <a:spAutoFit/>
          </a:bodyPr>
          <a:lstStyle/>
          <a:p>
            <a:pPr algn="ctr"/>
            <a:r>
              <a:rPr lang="en-US" sz="2000" b="1" dirty="0">
                <a:solidFill>
                  <a:schemeClr val="bg1"/>
                </a:solidFill>
                <a:ea typeface="Verdana" panose="020B0604030504040204" pitchFamily="34" charset="0"/>
                <a:cs typeface="Verdana" panose="020B0604030504040204" pitchFamily="34" charset="0"/>
              </a:rPr>
              <a:t>Local Programs</a:t>
            </a:r>
          </a:p>
        </p:txBody>
      </p:sp>
      <p:sp>
        <p:nvSpPr>
          <p:cNvPr id="22" name="TextBox 21"/>
          <p:cNvSpPr txBox="1"/>
          <p:nvPr/>
        </p:nvSpPr>
        <p:spPr>
          <a:xfrm>
            <a:off x="4047065" y="4008450"/>
            <a:ext cx="3014134" cy="400110"/>
          </a:xfrm>
          <a:prstGeom prst="rect">
            <a:avLst/>
          </a:prstGeom>
          <a:noFill/>
        </p:spPr>
        <p:txBody>
          <a:bodyPr wrap="square" rtlCol="0">
            <a:spAutoFit/>
          </a:bodyPr>
          <a:lstStyle/>
          <a:p>
            <a:pPr algn="ctr"/>
            <a:r>
              <a:rPr lang="en-US" sz="2000" b="1" dirty="0">
                <a:solidFill>
                  <a:schemeClr val="bg1"/>
                </a:solidFill>
                <a:ea typeface="Verdana" panose="020B0604030504040204" pitchFamily="34" charset="0"/>
                <a:cs typeface="Verdana" panose="020B0604030504040204" pitchFamily="34" charset="0"/>
              </a:rPr>
              <a:t>Product Innovation</a:t>
            </a:r>
          </a:p>
        </p:txBody>
      </p:sp>
      <p:cxnSp>
        <p:nvCxnSpPr>
          <p:cNvPr id="23" name="Straight Connector 22"/>
          <p:cNvCxnSpPr/>
          <p:nvPr/>
        </p:nvCxnSpPr>
        <p:spPr>
          <a:xfrm>
            <a:off x="7342041" y="3597798"/>
            <a:ext cx="854378" cy="0"/>
          </a:xfrm>
          <a:prstGeom prst="line">
            <a:avLst/>
          </a:prstGeom>
          <a:ln w="31750" cap="rnd">
            <a:solidFill>
              <a:schemeClr val="tx1">
                <a:lumMod val="65000"/>
                <a:lumOff val="35000"/>
              </a:schemeClr>
            </a:solidFill>
            <a:prstDash val="sysDot"/>
            <a:round/>
            <a:headEnd type="oval"/>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0804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nip Diagonal Corner Rectangle 20">
            <a:extLst>
              <a:ext uri="{FF2B5EF4-FFF2-40B4-BE49-F238E27FC236}">
                <a16:creationId xmlns:a16="http://schemas.microsoft.com/office/drawing/2014/main" id="{66F4B7FA-9D8F-9F44-9C76-40AF55DCBF14}"/>
              </a:ext>
            </a:extLst>
          </p:cNvPr>
          <p:cNvSpPr/>
          <p:nvPr/>
        </p:nvSpPr>
        <p:spPr>
          <a:xfrm rot="10800000">
            <a:off x="545045" y="1671456"/>
            <a:ext cx="5737321" cy="3496891"/>
          </a:xfrm>
          <a:prstGeom prst="snip1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nip Single Corner Rectangle 21">
            <a:extLst>
              <a:ext uri="{FF2B5EF4-FFF2-40B4-BE49-F238E27FC236}">
                <a16:creationId xmlns:a16="http://schemas.microsoft.com/office/drawing/2014/main" id="{B62CD421-C8F4-1C4D-809F-86638E187B6D}"/>
              </a:ext>
            </a:extLst>
          </p:cNvPr>
          <p:cNvSpPr/>
          <p:nvPr/>
        </p:nvSpPr>
        <p:spPr>
          <a:xfrm>
            <a:off x="6838122" y="0"/>
            <a:ext cx="5353878" cy="6857999"/>
          </a:xfrm>
          <a:prstGeom prst="snip1Rect">
            <a:avLst>
              <a:gd name="adj" fmla="val 11079"/>
            </a:avLst>
          </a:prstGeom>
          <a:solidFill>
            <a:srgbClr val="00B5E2">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Google Shape;527;p12">
            <a:extLst>
              <a:ext uri="{FF2B5EF4-FFF2-40B4-BE49-F238E27FC236}">
                <a16:creationId xmlns:a16="http://schemas.microsoft.com/office/drawing/2014/main" id="{BE834EC7-A3DF-B04C-80C1-201382DEBCFD}"/>
              </a:ext>
            </a:extLst>
          </p:cNvPr>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29B"/>
              </a:buClr>
              <a:buSzPts val="3300"/>
              <a:buFont typeface="Calibri"/>
              <a:buNone/>
            </a:pPr>
            <a:r>
              <a:rPr lang="en-US" altLang="x-none" sz="3600" dirty="0"/>
              <a:t>Benefiting the Global Society</a:t>
            </a:r>
            <a:endParaRPr sz="3400" b="1" dirty="0">
              <a:solidFill>
                <a:schemeClr val="accent1">
                  <a:lumMod val="75000"/>
                </a:schemeClr>
              </a:solidFill>
              <a:latin typeface="+mn-lt"/>
            </a:endParaRPr>
          </a:p>
        </p:txBody>
      </p:sp>
      <p:sp>
        <p:nvSpPr>
          <p:cNvPr id="2" name="Content Placeholder 1">
            <a:extLst>
              <a:ext uri="{FF2B5EF4-FFF2-40B4-BE49-F238E27FC236}">
                <a16:creationId xmlns:a16="http://schemas.microsoft.com/office/drawing/2014/main" id="{9EA0FA77-E5CD-3542-8E85-62A84EA3AC5C}"/>
              </a:ext>
            </a:extLst>
          </p:cNvPr>
          <p:cNvSpPr>
            <a:spLocks noGrp="1"/>
          </p:cNvSpPr>
          <p:nvPr>
            <p:ph sz="half" idx="1"/>
          </p:nvPr>
        </p:nvSpPr>
        <p:spPr>
          <a:xfrm>
            <a:off x="914401" y="1982306"/>
            <a:ext cx="5181599" cy="3092034"/>
          </a:xfrm>
        </p:spPr>
        <p:txBody>
          <a:bodyPr>
            <a:normAutofit/>
          </a:bodyPr>
          <a:lstStyle/>
          <a:p>
            <a:pPr marL="0" indent="0">
              <a:buClr>
                <a:schemeClr val="dk1"/>
              </a:buClr>
              <a:buSzPts val="2000"/>
              <a:buNone/>
            </a:pPr>
            <a:r>
              <a:rPr lang="en-US" sz="2600" b="1" dirty="0">
                <a:solidFill>
                  <a:schemeClr val="bg1"/>
                </a:solidFill>
              </a:rPr>
              <a:t>INTERNATIONAL COLLABORATION ACROSS THE ETHICS LANDSCAPE:</a:t>
            </a:r>
          </a:p>
          <a:p>
            <a:pPr lvl="0">
              <a:buClr>
                <a:schemeClr val="lt1"/>
              </a:buClr>
              <a:buSzPts val="1800"/>
              <a:buFont typeface="Arial"/>
              <a:buChar char="•"/>
            </a:pPr>
            <a:r>
              <a:rPr lang="en-US" sz="1800" dirty="0">
                <a:solidFill>
                  <a:schemeClr val="lt1"/>
                </a:solidFill>
                <a:ea typeface="Calibri"/>
                <a:cs typeface="Calibri"/>
                <a:sym typeface="Calibri"/>
              </a:rPr>
              <a:t>IEEE Global Public Policy Committee</a:t>
            </a:r>
          </a:p>
          <a:p>
            <a:pPr lvl="0">
              <a:buClr>
                <a:schemeClr val="lt1"/>
              </a:buClr>
              <a:buSzPts val="1800"/>
              <a:buFont typeface="Arial"/>
              <a:buChar char="•"/>
            </a:pPr>
            <a:r>
              <a:rPr lang="en-US" sz="1800" dirty="0">
                <a:solidFill>
                  <a:schemeClr val="lt1"/>
                </a:solidFill>
                <a:ea typeface="Calibri"/>
                <a:cs typeface="Calibri"/>
                <a:sym typeface="Calibri"/>
              </a:rPr>
              <a:t>IEEE TechEthics</a:t>
            </a:r>
            <a:r>
              <a:rPr lang="en-US" sz="1800" dirty="0">
                <a:solidFill>
                  <a:schemeClr val="bg1"/>
                </a:solidFill>
              </a:rPr>
              <a:t>™</a:t>
            </a:r>
            <a:endParaRPr lang="en-US" sz="1800" dirty="0">
              <a:solidFill>
                <a:schemeClr val="bg1"/>
              </a:solidFill>
              <a:ea typeface="Calibri"/>
              <a:cs typeface="Calibri"/>
              <a:sym typeface="Calibri"/>
            </a:endParaRPr>
          </a:p>
          <a:p>
            <a:pPr lvl="0">
              <a:buClr>
                <a:schemeClr val="lt1"/>
              </a:buClr>
              <a:buSzPts val="1800"/>
              <a:buFont typeface="Arial"/>
              <a:buChar char="•"/>
            </a:pPr>
            <a:r>
              <a:rPr lang="en-US" sz="1800" dirty="0">
                <a:solidFill>
                  <a:schemeClr val="lt1"/>
                </a:solidFill>
                <a:ea typeface="Calibri"/>
                <a:cs typeface="Calibri"/>
                <a:sym typeface="Calibri"/>
              </a:rPr>
              <a:t>The Global Initiative for </a:t>
            </a:r>
            <a:r>
              <a:rPr lang="en-US" sz="1800" dirty="0">
                <a:solidFill>
                  <a:schemeClr val="bg1"/>
                </a:solidFill>
              </a:rPr>
              <a:t>Ethical Considerations in the Design of Autonomous Systems </a:t>
            </a:r>
          </a:p>
          <a:p>
            <a:pPr lvl="0">
              <a:buClr>
                <a:schemeClr val="lt1"/>
              </a:buClr>
              <a:buSzPts val="1800"/>
              <a:buFont typeface="Arial"/>
              <a:buChar char="•"/>
            </a:pPr>
            <a:r>
              <a:rPr lang="en-US" sz="1800" dirty="0">
                <a:solidFill>
                  <a:schemeClr val="lt1"/>
                </a:solidFill>
                <a:ea typeface="Calibri"/>
                <a:cs typeface="Calibri"/>
                <a:sym typeface="Calibri"/>
              </a:rPr>
              <a:t>The </a:t>
            </a:r>
            <a:r>
              <a:rPr lang="en-US" sz="1800" dirty="0">
                <a:solidFill>
                  <a:schemeClr val="bg1"/>
                </a:solidFill>
              </a:rPr>
              <a:t>Society on Social Implications of Technology (SSIT)</a:t>
            </a:r>
            <a:endParaRPr lang="en-US" sz="1800" dirty="0"/>
          </a:p>
          <a:p>
            <a:endParaRPr lang="en-US" dirty="0"/>
          </a:p>
        </p:txBody>
      </p:sp>
      <p:sp>
        <p:nvSpPr>
          <p:cNvPr id="4" name="Text Placeholder 3">
            <a:extLst>
              <a:ext uri="{FF2B5EF4-FFF2-40B4-BE49-F238E27FC236}">
                <a16:creationId xmlns:a16="http://schemas.microsoft.com/office/drawing/2014/main" id="{2A617665-2046-2046-ABE8-3A543B41A2E7}"/>
              </a:ext>
            </a:extLst>
          </p:cNvPr>
          <p:cNvSpPr>
            <a:spLocks noGrp="1"/>
          </p:cNvSpPr>
          <p:nvPr>
            <p:ph type="body" sz="quarter" idx="15"/>
          </p:nvPr>
        </p:nvSpPr>
        <p:spPr/>
        <p:txBody>
          <a:bodyPr/>
          <a:lstStyle/>
          <a:p>
            <a:r>
              <a:rPr lang="en-US" dirty="0">
                <a:solidFill>
                  <a:schemeClr val="bg1">
                    <a:lumMod val="50000"/>
                  </a:schemeClr>
                </a:solidFill>
              </a:rPr>
              <a:t>Advancing technology for humanity</a:t>
            </a:r>
            <a:endParaRPr lang="en-US" dirty="0"/>
          </a:p>
        </p:txBody>
      </p:sp>
      <p:sp>
        <p:nvSpPr>
          <p:cNvPr id="3" name="Content Placeholder 2">
            <a:extLst>
              <a:ext uri="{FF2B5EF4-FFF2-40B4-BE49-F238E27FC236}">
                <a16:creationId xmlns:a16="http://schemas.microsoft.com/office/drawing/2014/main" id="{A6EE9BDF-1463-6043-BE12-91ADE8ECCE2B}"/>
              </a:ext>
            </a:extLst>
          </p:cNvPr>
          <p:cNvSpPr>
            <a:spLocks noGrp="1"/>
          </p:cNvSpPr>
          <p:nvPr>
            <p:ph sz="half" idx="2"/>
          </p:nvPr>
        </p:nvSpPr>
        <p:spPr>
          <a:xfrm>
            <a:off x="7129670" y="1546227"/>
            <a:ext cx="4619777" cy="4351337"/>
          </a:xfrm>
        </p:spPr>
        <p:txBody>
          <a:bodyPr>
            <a:normAutofit fontScale="92500" lnSpcReduction="10000"/>
          </a:bodyPr>
          <a:lstStyle/>
          <a:p>
            <a:pPr marL="0" indent="0">
              <a:lnSpc>
                <a:spcPct val="100000"/>
              </a:lnSpc>
              <a:spcBef>
                <a:spcPts val="0"/>
              </a:spcBef>
              <a:buClr>
                <a:schemeClr val="dk1"/>
              </a:buClr>
              <a:buSzPts val="2000"/>
              <a:buNone/>
            </a:pPr>
            <a:r>
              <a:rPr lang="en-US" sz="2400" b="1" dirty="0">
                <a:solidFill>
                  <a:srgbClr val="002855"/>
                </a:solidFill>
              </a:rPr>
              <a:t>PROGRAM HIGHLIGHT:</a:t>
            </a:r>
          </a:p>
          <a:p>
            <a:pPr marL="0" indent="0">
              <a:lnSpc>
                <a:spcPct val="100000"/>
              </a:lnSpc>
              <a:spcBef>
                <a:spcPts val="0"/>
              </a:spcBef>
              <a:buClr>
                <a:schemeClr val="dk1"/>
              </a:buClr>
              <a:buSzPts val="2000"/>
              <a:buNone/>
            </a:pPr>
            <a:endParaRPr lang="en-US" sz="1900" b="1" dirty="0">
              <a:solidFill>
                <a:srgbClr val="002855"/>
              </a:solidFill>
            </a:endParaRPr>
          </a:p>
          <a:p>
            <a:pPr marL="0" indent="0">
              <a:lnSpc>
                <a:spcPct val="100000"/>
              </a:lnSpc>
              <a:spcBef>
                <a:spcPts val="0"/>
              </a:spcBef>
              <a:buClr>
                <a:schemeClr val="dk1"/>
              </a:buClr>
              <a:buSzPts val="2000"/>
              <a:buNone/>
            </a:pPr>
            <a:r>
              <a:rPr lang="en-US" sz="1900" b="1" dirty="0">
                <a:solidFill>
                  <a:srgbClr val="002855"/>
                </a:solidFill>
              </a:rPr>
              <a:t>Virtual Event Series:</a:t>
            </a:r>
            <a:br>
              <a:rPr lang="en-US" sz="1900" b="1" dirty="0">
                <a:solidFill>
                  <a:srgbClr val="002855"/>
                </a:solidFill>
              </a:rPr>
            </a:br>
            <a:r>
              <a:rPr lang="en-US" sz="1900" b="1" dirty="0">
                <a:solidFill>
                  <a:srgbClr val="002855"/>
                </a:solidFill>
              </a:rPr>
              <a:t>New Technologies, Ethics, and Policy Engagement for Sustainable Development</a:t>
            </a:r>
          </a:p>
          <a:p>
            <a:pPr>
              <a:buClr>
                <a:srgbClr val="00629B"/>
              </a:buClr>
              <a:buSzPts val="1800"/>
              <a:buFont typeface="Arial"/>
              <a:buChar char="•"/>
            </a:pPr>
            <a:r>
              <a:rPr lang="en-US" sz="1900" dirty="0">
                <a:solidFill>
                  <a:schemeClr val="bg1">
                    <a:lumMod val="50000"/>
                  </a:schemeClr>
                </a:solidFill>
              </a:rPr>
              <a:t>Created in collaboration with UN Dept. of Economic &amp; Social Affairs</a:t>
            </a:r>
            <a:endParaRPr lang="en-US" sz="1900" dirty="0">
              <a:solidFill>
                <a:schemeClr val="bg1">
                  <a:lumMod val="50000"/>
                </a:schemeClr>
              </a:solidFill>
              <a:ea typeface="Calibri"/>
              <a:cs typeface="Calibri"/>
              <a:sym typeface="Calibri"/>
            </a:endParaRPr>
          </a:p>
          <a:p>
            <a:pPr>
              <a:buClr>
                <a:srgbClr val="00629B"/>
              </a:buClr>
              <a:buSzPts val="1800"/>
              <a:buFont typeface="Arial"/>
              <a:buChar char="•"/>
            </a:pPr>
            <a:r>
              <a:rPr lang="en-US" sz="1900" dirty="0">
                <a:solidFill>
                  <a:schemeClr val="bg1">
                    <a:lumMod val="50000"/>
                  </a:schemeClr>
                </a:solidFill>
                <a:ea typeface="Calibri"/>
                <a:cs typeface="Calibri"/>
                <a:sym typeface="Calibri"/>
              </a:rPr>
              <a:t>Facilitates the </a:t>
            </a:r>
            <a:r>
              <a:rPr lang="en-US" sz="1900" dirty="0">
                <a:solidFill>
                  <a:schemeClr val="bg1">
                    <a:lumMod val="50000"/>
                  </a:schemeClr>
                </a:solidFill>
              </a:rPr>
              <a:t>sharing of technology solutions to promote substantive discussions among government officials, technologists, legal experts, ethicists, social scientists, and others</a:t>
            </a:r>
          </a:p>
          <a:p>
            <a:pPr>
              <a:buClr>
                <a:srgbClr val="00629B"/>
              </a:buClr>
              <a:buSzPts val="1800"/>
              <a:buFont typeface="Arial"/>
              <a:buChar char="•"/>
            </a:pPr>
            <a:r>
              <a:rPr lang="en-US" sz="1900" dirty="0">
                <a:solidFill>
                  <a:schemeClr val="bg1">
                    <a:lumMod val="50000"/>
                  </a:schemeClr>
                </a:solidFill>
                <a:ea typeface="Calibri"/>
                <a:cs typeface="Calibri"/>
                <a:sym typeface="Calibri"/>
              </a:rPr>
              <a:t>Each </a:t>
            </a:r>
            <a:r>
              <a:rPr lang="en-US" sz="1900" dirty="0">
                <a:solidFill>
                  <a:schemeClr val="bg1">
                    <a:lumMod val="50000"/>
                  </a:schemeClr>
                </a:solidFill>
              </a:rPr>
              <a:t>event focuses on a theme related to the </a:t>
            </a:r>
            <a:br>
              <a:rPr lang="en-US" sz="1900" dirty="0">
                <a:solidFill>
                  <a:schemeClr val="bg1">
                    <a:lumMod val="50000"/>
                  </a:schemeClr>
                </a:solidFill>
              </a:rPr>
            </a:br>
            <a:r>
              <a:rPr lang="en-US" sz="1900" dirty="0">
                <a:solidFill>
                  <a:schemeClr val="bg1">
                    <a:lumMod val="50000"/>
                  </a:schemeClr>
                </a:solidFill>
              </a:rPr>
              <a:t>UN SDGs</a:t>
            </a:r>
            <a:endParaRPr lang="en-US" sz="1900" dirty="0">
              <a:solidFill>
                <a:schemeClr val="bg1">
                  <a:lumMod val="50000"/>
                </a:schemeClr>
              </a:solidFill>
              <a:ea typeface="Calibri"/>
              <a:cs typeface="Calibri"/>
              <a:sym typeface="Calibri"/>
            </a:endParaRPr>
          </a:p>
          <a:p>
            <a:pPr>
              <a:buClr>
                <a:srgbClr val="00629B"/>
              </a:buClr>
              <a:buSzPts val="1800"/>
              <a:buFont typeface="Arial"/>
              <a:buChar char="•"/>
            </a:pPr>
            <a:r>
              <a:rPr lang="en-US" sz="1900" dirty="0">
                <a:solidFill>
                  <a:schemeClr val="bg1">
                    <a:lumMod val="50000"/>
                  </a:schemeClr>
                </a:solidFill>
              </a:rPr>
              <a:t>Engaging relevant IEEE collaborators for </a:t>
            </a:r>
            <a:br>
              <a:rPr lang="en-US" sz="1900" dirty="0">
                <a:solidFill>
                  <a:schemeClr val="bg1">
                    <a:lumMod val="50000"/>
                  </a:schemeClr>
                </a:solidFill>
              </a:rPr>
            </a:br>
            <a:r>
              <a:rPr lang="en-US" sz="1900" dirty="0">
                <a:solidFill>
                  <a:schemeClr val="bg1">
                    <a:lumMod val="50000"/>
                  </a:schemeClr>
                </a:solidFill>
              </a:rPr>
              <a:t>each event</a:t>
            </a:r>
          </a:p>
        </p:txBody>
      </p:sp>
      <p:sp>
        <p:nvSpPr>
          <p:cNvPr id="10" name="Slide Number Placeholder 3">
            <a:extLst>
              <a:ext uri="{FF2B5EF4-FFF2-40B4-BE49-F238E27FC236}">
                <a16:creationId xmlns:a16="http://schemas.microsoft.com/office/drawing/2014/main" id="{996C25D8-552A-4E8E-B186-C62DB45B3435}"/>
              </a:ext>
            </a:extLst>
          </p:cNvPr>
          <p:cNvSpPr>
            <a:spLocks noGrp="1"/>
          </p:cNvSpPr>
          <p:nvPr>
            <p:ph type="sldNum" sz="quarter" idx="4"/>
          </p:nvPr>
        </p:nvSpPr>
        <p:spPr>
          <a:xfrm>
            <a:off x="1330861" y="6350958"/>
            <a:ext cx="790088" cy="182563"/>
          </a:xfrm>
        </p:spPr>
        <p:txBody>
          <a:bodyPr/>
          <a:lstStyle/>
          <a:p>
            <a:fld id="{109D57CF-4CD8-6948-8A66-A1C7ACFCFC42}" type="slidenum">
              <a:rPr lang="en-US" smtClean="0"/>
              <a:pPr/>
              <a:t>12</a:t>
            </a:fld>
            <a:endParaRPr lang="en-US" dirty="0"/>
          </a:p>
        </p:txBody>
      </p:sp>
      <p:sp>
        <p:nvSpPr>
          <p:cNvPr id="5" name="Right Triangle 4">
            <a:extLst>
              <a:ext uri="{FF2B5EF4-FFF2-40B4-BE49-F238E27FC236}">
                <a16:creationId xmlns:a16="http://schemas.microsoft.com/office/drawing/2014/main" id="{7E1C944B-6BDF-8B42-A6ED-DD008B5C2DA9}"/>
              </a:ext>
            </a:extLst>
          </p:cNvPr>
          <p:cNvSpPr/>
          <p:nvPr/>
        </p:nvSpPr>
        <p:spPr>
          <a:xfrm rot="10800000">
            <a:off x="5653447" y="1616903"/>
            <a:ext cx="742122" cy="74212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311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0D97E-AB54-9C4F-A981-C21CC1755B17}"/>
              </a:ext>
            </a:extLst>
          </p:cNvPr>
          <p:cNvSpPr>
            <a:spLocks noGrp="1"/>
          </p:cNvSpPr>
          <p:nvPr>
            <p:ph type="title"/>
          </p:nvPr>
        </p:nvSpPr>
        <p:spPr/>
        <p:txBody>
          <a:bodyPr/>
          <a:lstStyle/>
          <a:p>
            <a:r>
              <a:rPr lang="en-US" dirty="0"/>
              <a:t>Membership</a:t>
            </a:r>
          </a:p>
        </p:txBody>
      </p:sp>
      <p:sp>
        <p:nvSpPr>
          <p:cNvPr id="2" name="Content Placeholder 1">
            <a:extLst>
              <a:ext uri="{FF2B5EF4-FFF2-40B4-BE49-F238E27FC236}">
                <a16:creationId xmlns:a16="http://schemas.microsoft.com/office/drawing/2014/main" id="{2FEBFC90-2E69-1A41-B5CC-7D9B9FE4227A}"/>
              </a:ext>
            </a:extLst>
          </p:cNvPr>
          <p:cNvSpPr>
            <a:spLocks noGrp="1"/>
          </p:cNvSpPr>
          <p:nvPr>
            <p:ph sz="quarter" idx="10"/>
          </p:nvPr>
        </p:nvSpPr>
        <p:spPr>
          <a:xfrm>
            <a:off x="3116263" y="2940050"/>
            <a:ext cx="9075737" cy="1101725"/>
          </a:xfrm>
        </p:spPr>
        <p:txBody>
          <a:bodyPr>
            <a:noAutofit/>
          </a:bodyPr>
          <a:lstStyle/>
          <a:p>
            <a:r>
              <a:rPr lang="en-US" sz="2200" dirty="0"/>
              <a:t>IEEE exists because of its members, and members excel because of IEEE.</a:t>
            </a:r>
            <a:br>
              <a:rPr lang="en-US" sz="2200" dirty="0"/>
            </a:br>
            <a:r>
              <a:rPr lang="en-US" sz="2200" dirty="0"/>
              <a:t>We help our members grow and achieve across global boundaries. </a:t>
            </a:r>
          </a:p>
          <a:p>
            <a:endParaRPr lang="en-US" sz="2400" dirty="0"/>
          </a:p>
        </p:txBody>
      </p:sp>
      <p:sp>
        <p:nvSpPr>
          <p:cNvPr id="5" name="Text Placeholder 4">
            <a:extLst>
              <a:ext uri="{FF2B5EF4-FFF2-40B4-BE49-F238E27FC236}">
                <a16:creationId xmlns:a16="http://schemas.microsoft.com/office/drawing/2014/main" id="{C1F166B0-5343-4847-A835-F4E4DE67C71F}"/>
              </a:ext>
            </a:extLst>
          </p:cNvPr>
          <p:cNvSpPr>
            <a:spLocks noGrp="1"/>
          </p:cNvSpPr>
          <p:nvPr>
            <p:ph type="body" sz="quarter" idx="11"/>
          </p:nvPr>
        </p:nvSpPr>
        <p:spPr/>
        <p:txBody>
          <a:bodyPr/>
          <a:lstStyle/>
          <a:p>
            <a:r>
              <a:rPr lang="en-US" b="1" dirty="0">
                <a:solidFill>
                  <a:srgbClr val="FFA400"/>
                </a:solidFill>
              </a:rPr>
              <a:t>Membership</a:t>
            </a:r>
          </a:p>
          <a:p>
            <a:r>
              <a:rPr lang="en-US" dirty="0"/>
              <a:t>Communities</a:t>
            </a:r>
          </a:p>
          <a:p>
            <a:r>
              <a:rPr lang="en-US" dirty="0"/>
              <a:t>Conferences</a:t>
            </a:r>
          </a:p>
          <a:p>
            <a:r>
              <a:rPr lang="en-US" dirty="0"/>
              <a:t>Publications</a:t>
            </a:r>
          </a:p>
          <a:p>
            <a:r>
              <a:rPr lang="en-US" dirty="0"/>
              <a:t>Standards </a:t>
            </a:r>
          </a:p>
          <a:p>
            <a:r>
              <a:rPr lang="en-US" dirty="0"/>
              <a:t>Education </a:t>
            </a:r>
          </a:p>
          <a:p>
            <a:r>
              <a:rPr lang="en-US" dirty="0"/>
              <a:t>Career Resources</a:t>
            </a:r>
          </a:p>
          <a:p>
            <a:pPr>
              <a:lnSpc>
                <a:spcPct val="100000"/>
              </a:lnSpc>
            </a:pPr>
            <a:r>
              <a:rPr lang="en-US" dirty="0"/>
              <a:t>Humanitarian and Philanthropic Goals</a:t>
            </a:r>
          </a:p>
          <a:p>
            <a:r>
              <a:rPr lang="en-US" dirty="0"/>
              <a:t>Awards</a:t>
            </a:r>
          </a:p>
          <a:p>
            <a:r>
              <a:rPr lang="en-US" dirty="0"/>
              <a:t>Industry</a:t>
            </a:r>
          </a:p>
        </p:txBody>
      </p:sp>
      <p:sp>
        <p:nvSpPr>
          <p:cNvPr id="7" name="Snip Diagonal Corner Rectangle 6">
            <a:extLst>
              <a:ext uri="{FF2B5EF4-FFF2-40B4-BE49-F238E27FC236}">
                <a16:creationId xmlns:a16="http://schemas.microsoft.com/office/drawing/2014/main" id="{D3A3841A-11BF-1D4C-9EE9-25CC8EEEACD6}"/>
              </a:ext>
            </a:extLst>
          </p:cNvPr>
          <p:cNvSpPr/>
          <p:nvPr/>
        </p:nvSpPr>
        <p:spPr>
          <a:xfrm>
            <a:off x="223520" y="315615"/>
            <a:ext cx="2113280" cy="392841"/>
          </a:xfrm>
          <a:prstGeom prst="snip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3E2BDBD5-4F48-C447-830A-2E3D46D92A98}"/>
              </a:ext>
            </a:extLst>
          </p:cNvPr>
          <p:cNvSpPr>
            <a:spLocks noGrp="1"/>
          </p:cNvSpPr>
          <p:nvPr>
            <p:ph type="sldNum" sz="quarter" idx="4"/>
          </p:nvPr>
        </p:nvSpPr>
        <p:spPr/>
        <p:txBody>
          <a:bodyPr/>
          <a:lstStyle/>
          <a:p>
            <a:fld id="{4CBC1898-768D-6640-8D80-B671286758A9}" type="slidenum">
              <a:rPr lang="en-US" smtClean="0"/>
              <a:pPr/>
              <a:t>13</a:t>
            </a:fld>
            <a:endParaRPr lang="en-US" dirty="0"/>
          </a:p>
        </p:txBody>
      </p:sp>
    </p:spTree>
    <p:extLst>
      <p:ext uri="{BB962C8B-B14F-4D97-AF65-F5344CB8AC3E}">
        <p14:creationId xmlns:p14="http://schemas.microsoft.com/office/powerpoint/2010/main" val="2765547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548B-30F1-E84E-BC59-B761F9F1BF6C}"/>
              </a:ext>
            </a:extLst>
          </p:cNvPr>
          <p:cNvSpPr>
            <a:spLocks noGrp="1"/>
          </p:cNvSpPr>
          <p:nvPr>
            <p:ph type="title"/>
          </p:nvPr>
        </p:nvSpPr>
        <p:spPr/>
        <p:txBody>
          <a:bodyPr>
            <a:noAutofit/>
          </a:bodyPr>
          <a:lstStyle/>
          <a:p>
            <a:r>
              <a:rPr lang="en-US" dirty="0"/>
              <a:t>IEEE Members </a:t>
            </a:r>
          </a:p>
        </p:txBody>
      </p:sp>
      <p:sp>
        <p:nvSpPr>
          <p:cNvPr id="3" name="Content Placeholder 2">
            <a:extLst>
              <a:ext uri="{FF2B5EF4-FFF2-40B4-BE49-F238E27FC236}">
                <a16:creationId xmlns:a16="http://schemas.microsoft.com/office/drawing/2014/main" id="{36BB1FEF-0AAC-214F-9238-54951296063A}"/>
              </a:ext>
            </a:extLst>
          </p:cNvPr>
          <p:cNvSpPr>
            <a:spLocks noGrp="1"/>
          </p:cNvSpPr>
          <p:nvPr>
            <p:ph idx="1"/>
          </p:nvPr>
        </p:nvSpPr>
        <p:spPr>
          <a:xfrm>
            <a:off x="452283" y="2688085"/>
            <a:ext cx="5383436" cy="2649459"/>
          </a:xfrm>
        </p:spPr>
        <p:txBody>
          <a:bodyPr/>
          <a:lstStyle/>
          <a:p>
            <a:r>
              <a:rPr lang="en-US" dirty="0"/>
              <a:t>Professional membership is open to individuals who give evidence of competence in an IEEE designated field. </a:t>
            </a:r>
          </a:p>
          <a:p>
            <a:r>
              <a:rPr lang="en-US" dirty="0">
                <a:solidFill>
                  <a:srgbClr val="000000"/>
                </a:solidFill>
              </a:rPr>
              <a:t>A Student/Graduate Student member must carry at least 50% of a normal full-time academic program as a registered undergraduate or graduate student.</a:t>
            </a:r>
            <a:endParaRPr lang="en-US" dirty="0"/>
          </a:p>
          <a:p>
            <a:pPr marL="0" indent="0">
              <a:buNone/>
            </a:pPr>
            <a:endParaRPr lang="en-US" dirty="0"/>
          </a:p>
          <a:p>
            <a:endParaRPr lang="en-US" dirty="0"/>
          </a:p>
        </p:txBody>
      </p:sp>
      <p:sp>
        <p:nvSpPr>
          <p:cNvPr id="5" name="Text Placeholder 4">
            <a:extLst>
              <a:ext uri="{FF2B5EF4-FFF2-40B4-BE49-F238E27FC236}">
                <a16:creationId xmlns:a16="http://schemas.microsoft.com/office/drawing/2014/main" id="{DB4DF074-D74E-5846-9E81-C52A7F06F629}"/>
              </a:ext>
            </a:extLst>
          </p:cNvPr>
          <p:cNvSpPr>
            <a:spLocks noGrp="1"/>
          </p:cNvSpPr>
          <p:nvPr>
            <p:ph type="body" sz="quarter" idx="15"/>
          </p:nvPr>
        </p:nvSpPr>
        <p:spPr>
          <a:xfrm>
            <a:off x="452079" y="914401"/>
            <a:ext cx="5383436" cy="974830"/>
          </a:xfrm>
        </p:spPr>
        <p:txBody>
          <a:bodyPr>
            <a:normAutofit/>
          </a:bodyPr>
          <a:lstStyle/>
          <a:p>
            <a:r>
              <a:rPr lang="en-US" dirty="0"/>
              <a:t>IEEE members have a commitment to continuous improvement.</a:t>
            </a:r>
          </a:p>
        </p:txBody>
      </p:sp>
      <p:sp>
        <p:nvSpPr>
          <p:cNvPr id="15" name="Text Placeholder 14">
            <a:extLst>
              <a:ext uri="{FF2B5EF4-FFF2-40B4-BE49-F238E27FC236}">
                <a16:creationId xmlns:a16="http://schemas.microsoft.com/office/drawing/2014/main" id="{9AB8589B-9BCB-1C43-9CFA-EEA701E21219}"/>
              </a:ext>
            </a:extLst>
          </p:cNvPr>
          <p:cNvSpPr>
            <a:spLocks noGrp="1"/>
          </p:cNvSpPr>
          <p:nvPr>
            <p:ph type="body" sz="quarter" idx="16"/>
          </p:nvPr>
        </p:nvSpPr>
        <p:spPr>
          <a:xfrm>
            <a:off x="452385" y="1889230"/>
            <a:ext cx="5642036" cy="1283521"/>
          </a:xfrm>
        </p:spPr>
        <p:txBody>
          <a:bodyPr>
            <a:normAutofit/>
          </a:bodyPr>
          <a:lstStyle/>
          <a:p>
            <a:r>
              <a:rPr lang="en-US" dirty="0">
                <a:solidFill>
                  <a:srgbClr val="000000"/>
                </a:solidFill>
                <a:latin typeface="Calibri" panose="020F0502020204030204" pitchFamily="34" charset="0"/>
                <a:cs typeface="Calibri" panose="020F0502020204030204" pitchFamily="34" charset="0"/>
              </a:rPr>
              <a:t>They are </a:t>
            </a:r>
            <a:r>
              <a:rPr lang="en-US" dirty="0"/>
              <a:t>engineering, computing, and technology professionals </a:t>
            </a:r>
            <a:r>
              <a:rPr lang="en-US" dirty="0">
                <a:solidFill>
                  <a:srgbClr val="000000"/>
                </a:solidFill>
                <a:latin typeface="Calibri" panose="020F0502020204030204" pitchFamily="34" charset="0"/>
                <a:cs typeface="Calibri" panose="020F0502020204030204" pitchFamily="34" charset="0"/>
              </a:rPr>
              <a:t>from around the globe:</a:t>
            </a: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1150C39-06A2-7944-A312-819CD7183236}"/>
              </a:ext>
            </a:extLst>
          </p:cNvPr>
          <p:cNvSpPr>
            <a:spLocks noGrp="1"/>
          </p:cNvSpPr>
          <p:nvPr>
            <p:ph type="sldNum" sz="quarter" idx="4"/>
          </p:nvPr>
        </p:nvSpPr>
        <p:spPr/>
        <p:txBody>
          <a:bodyPr/>
          <a:lstStyle/>
          <a:p>
            <a:fld id="{109D57CF-4CD8-6948-8A66-A1C7ACFCFC42}" type="slidenum">
              <a:rPr lang="en-US" smtClean="0"/>
              <a:pPr/>
              <a:t>14</a:t>
            </a:fld>
            <a:endParaRPr lang="en-US" dirty="0"/>
          </a:p>
        </p:txBody>
      </p:sp>
      <p:grpSp>
        <p:nvGrpSpPr>
          <p:cNvPr id="9" name="Group 8">
            <a:extLst>
              <a:ext uri="{FF2B5EF4-FFF2-40B4-BE49-F238E27FC236}">
                <a16:creationId xmlns:a16="http://schemas.microsoft.com/office/drawing/2014/main" id="{FE777EA7-3D03-634B-8ED9-37D29B8CF985}"/>
              </a:ext>
            </a:extLst>
          </p:cNvPr>
          <p:cNvGrpSpPr/>
          <p:nvPr/>
        </p:nvGrpSpPr>
        <p:grpSpPr>
          <a:xfrm>
            <a:off x="5843016" y="2184688"/>
            <a:ext cx="6121019" cy="3403024"/>
            <a:chOff x="5843016" y="2787416"/>
            <a:chExt cx="5118055" cy="2845419"/>
          </a:xfrm>
        </p:grpSpPr>
        <p:sp>
          <p:nvSpPr>
            <p:cNvPr id="17" name="Oval 16">
              <a:extLst>
                <a:ext uri="{FF2B5EF4-FFF2-40B4-BE49-F238E27FC236}">
                  <a16:creationId xmlns:a16="http://schemas.microsoft.com/office/drawing/2014/main" id="{6F1B0BDF-D916-7549-B2ED-6FC666392EB3}"/>
                </a:ext>
              </a:extLst>
            </p:cNvPr>
            <p:cNvSpPr/>
            <p:nvPr/>
          </p:nvSpPr>
          <p:spPr>
            <a:xfrm>
              <a:off x="7402342" y="3093712"/>
              <a:ext cx="2103105" cy="2103105"/>
            </a:xfrm>
            <a:prstGeom prst="ellipse">
              <a:avLst/>
            </a:prstGeom>
            <a:solidFill>
              <a:schemeClr val="bg1">
                <a:alpha val="74000"/>
              </a:schemeClr>
            </a:solidFill>
            <a:ln w="19050">
              <a:solidFill>
                <a:srgbClr val="00B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D1EF9D2-50F0-C54E-9088-C22BB5256F59}"/>
                </a:ext>
              </a:extLst>
            </p:cNvPr>
            <p:cNvSpPr txBox="1"/>
            <p:nvPr/>
          </p:nvSpPr>
          <p:spPr>
            <a:xfrm>
              <a:off x="7576197" y="4242023"/>
              <a:ext cx="1815702" cy="540426"/>
            </a:xfrm>
            <a:prstGeom prst="rect">
              <a:avLst/>
            </a:prstGeom>
            <a:noFill/>
          </p:spPr>
          <p:txBody>
            <a:bodyPr wrap="square" rtlCol="0">
              <a:spAutoFit/>
            </a:bodyPr>
            <a:lstStyle/>
            <a:p>
              <a:pPr algn="ctr"/>
              <a:r>
                <a:rPr lang="en-US" b="1" dirty="0">
                  <a:solidFill>
                    <a:srgbClr val="002855"/>
                  </a:solidFill>
                </a:rPr>
                <a:t>IEEE Members in Global Workforce</a:t>
              </a:r>
            </a:p>
          </p:txBody>
        </p:sp>
        <p:sp>
          <p:nvSpPr>
            <p:cNvPr id="18" name="Oval 17">
              <a:extLst>
                <a:ext uri="{FF2B5EF4-FFF2-40B4-BE49-F238E27FC236}">
                  <a16:creationId xmlns:a16="http://schemas.microsoft.com/office/drawing/2014/main" id="{B8FA0297-5574-204C-93B6-D594B46EB9A5}"/>
                </a:ext>
              </a:extLst>
            </p:cNvPr>
            <p:cNvSpPr/>
            <p:nvPr/>
          </p:nvSpPr>
          <p:spPr>
            <a:xfrm>
              <a:off x="8839991" y="3124192"/>
              <a:ext cx="161770" cy="16177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8EDEDC2-E392-E74E-AE89-5E8F3DFF44FC}"/>
                </a:ext>
              </a:extLst>
            </p:cNvPr>
            <p:cNvSpPr/>
            <p:nvPr/>
          </p:nvSpPr>
          <p:spPr>
            <a:xfrm>
              <a:off x="9398791" y="3794752"/>
              <a:ext cx="161770" cy="16177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95488A4E-8514-FB4D-91B8-8769C7250E02}"/>
                </a:ext>
              </a:extLst>
            </p:cNvPr>
            <p:cNvSpPr/>
            <p:nvPr/>
          </p:nvSpPr>
          <p:spPr>
            <a:xfrm>
              <a:off x="9236231" y="4658352"/>
              <a:ext cx="161770" cy="16177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00D3A5C0-0C23-5740-8A2B-4380C596798F}"/>
                </a:ext>
              </a:extLst>
            </p:cNvPr>
            <p:cNvSpPr/>
            <p:nvPr/>
          </p:nvSpPr>
          <p:spPr>
            <a:xfrm>
              <a:off x="8382791" y="5105392"/>
              <a:ext cx="161770" cy="16177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DD9A99B6-9EFA-3542-AE2A-99C643EB4680}"/>
                </a:ext>
              </a:extLst>
            </p:cNvPr>
            <p:cNvSpPr/>
            <p:nvPr/>
          </p:nvSpPr>
          <p:spPr>
            <a:xfrm>
              <a:off x="7519191" y="4678672"/>
              <a:ext cx="161770" cy="16177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0E04B236-CB7D-934F-A39E-983BFE021234}"/>
                </a:ext>
              </a:extLst>
            </p:cNvPr>
            <p:cNvSpPr/>
            <p:nvPr/>
          </p:nvSpPr>
          <p:spPr>
            <a:xfrm>
              <a:off x="7397271" y="3682992"/>
              <a:ext cx="161770" cy="16177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C3987A28-9BAA-AB4E-AF45-1319F7730D21}"/>
                </a:ext>
              </a:extLst>
            </p:cNvPr>
            <p:cNvSpPr/>
            <p:nvPr/>
          </p:nvSpPr>
          <p:spPr>
            <a:xfrm>
              <a:off x="7905271" y="3103872"/>
              <a:ext cx="161770" cy="16177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5F1B2AEC-CAD7-DE42-9683-40C13389B719}"/>
                </a:ext>
              </a:extLst>
            </p:cNvPr>
            <p:cNvSpPr txBox="1"/>
            <p:nvPr/>
          </p:nvSpPr>
          <p:spPr>
            <a:xfrm>
              <a:off x="6646594" y="2794269"/>
              <a:ext cx="1689711" cy="369332"/>
            </a:xfrm>
            <a:prstGeom prst="rect">
              <a:avLst/>
            </a:prstGeom>
            <a:noFill/>
          </p:spPr>
          <p:txBody>
            <a:bodyPr wrap="square" rtlCol="0">
              <a:spAutoFit/>
            </a:bodyPr>
            <a:lstStyle/>
            <a:p>
              <a:pPr algn="ctr"/>
              <a:r>
                <a:rPr lang="en-US" b="1" dirty="0">
                  <a:solidFill>
                    <a:srgbClr val="002855"/>
                  </a:solidFill>
                </a:rPr>
                <a:t>Industry </a:t>
              </a:r>
            </a:p>
          </p:txBody>
        </p:sp>
        <p:sp>
          <p:nvSpPr>
            <p:cNvPr id="26" name="TextBox 25">
              <a:extLst>
                <a:ext uri="{FF2B5EF4-FFF2-40B4-BE49-F238E27FC236}">
                  <a16:creationId xmlns:a16="http://schemas.microsoft.com/office/drawing/2014/main" id="{AF72DE1C-8B2A-E840-835A-159CB9BCC0BB}"/>
                </a:ext>
              </a:extLst>
            </p:cNvPr>
            <p:cNvSpPr txBox="1"/>
            <p:nvPr/>
          </p:nvSpPr>
          <p:spPr>
            <a:xfrm>
              <a:off x="8839991" y="2787416"/>
              <a:ext cx="1217630" cy="369332"/>
            </a:xfrm>
            <a:prstGeom prst="rect">
              <a:avLst/>
            </a:prstGeom>
            <a:noFill/>
          </p:spPr>
          <p:txBody>
            <a:bodyPr wrap="square" rtlCol="0">
              <a:spAutoFit/>
            </a:bodyPr>
            <a:lstStyle/>
            <a:p>
              <a:pPr algn="ctr"/>
              <a:r>
                <a:rPr lang="en-US" b="1" dirty="0">
                  <a:solidFill>
                    <a:srgbClr val="002855"/>
                  </a:solidFill>
                </a:rPr>
                <a:t>Academia </a:t>
              </a:r>
            </a:p>
          </p:txBody>
        </p:sp>
        <p:sp>
          <p:nvSpPr>
            <p:cNvPr id="27" name="TextBox 26">
              <a:extLst>
                <a:ext uri="{FF2B5EF4-FFF2-40B4-BE49-F238E27FC236}">
                  <a16:creationId xmlns:a16="http://schemas.microsoft.com/office/drawing/2014/main" id="{0FC98CA4-F7A3-9B42-8BFA-A0763215BCF6}"/>
                </a:ext>
              </a:extLst>
            </p:cNvPr>
            <p:cNvSpPr txBox="1"/>
            <p:nvPr/>
          </p:nvSpPr>
          <p:spPr>
            <a:xfrm>
              <a:off x="9595763" y="3688051"/>
              <a:ext cx="1331023" cy="308815"/>
            </a:xfrm>
            <a:prstGeom prst="rect">
              <a:avLst/>
            </a:prstGeom>
            <a:noFill/>
          </p:spPr>
          <p:txBody>
            <a:bodyPr wrap="square" rtlCol="0">
              <a:spAutoFit/>
            </a:bodyPr>
            <a:lstStyle/>
            <a:p>
              <a:r>
                <a:rPr lang="en-US" b="1" dirty="0">
                  <a:solidFill>
                    <a:srgbClr val="002855"/>
                  </a:solidFill>
                </a:rPr>
                <a:t>Government </a:t>
              </a:r>
            </a:p>
          </p:txBody>
        </p:sp>
        <p:sp>
          <p:nvSpPr>
            <p:cNvPr id="28" name="TextBox 27">
              <a:extLst>
                <a:ext uri="{FF2B5EF4-FFF2-40B4-BE49-F238E27FC236}">
                  <a16:creationId xmlns:a16="http://schemas.microsoft.com/office/drawing/2014/main" id="{46A33A33-68DF-7243-96BB-736CE380C260}"/>
                </a:ext>
              </a:extLst>
            </p:cNvPr>
            <p:cNvSpPr txBox="1"/>
            <p:nvPr/>
          </p:nvSpPr>
          <p:spPr>
            <a:xfrm>
              <a:off x="5843016" y="3549097"/>
              <a:ext cx="1563070" cy="369332"/>
            </a:xfrm>
            <a:prstGeom prst="rect">
              <a:avLst/>
            </a:prstGeom>
            <a:noFill/>
          </p:spPr>
          <p:txBody>
            <a:bodyPr wrap="square" rtlCol="0">
              <a:spAutoFit/>
            </a:bodyPr>
            <a:lstStyle/>
            <a:p>
              <a:pPr algn="ctr"/>
              <a:r>
                <a:rPr lang="en-US" b="1" dirty="0">
                  <a:solidFill>
                    <a:srgbClr val="002855"/>
                  </a:solidFill>
                </a:rPr>
                <a:t>Self-employed </a:t>
              </a:r>
            </a:p>
          </p:txBody>
        </p:sp>
        <p:sp>
          <p:nvSpPr>
            <p:cNvPr id="29" name="TextBox 28">
              <a:extLst>
                <a:ext uri="{FF2B5EF4-FFF2-40B4-BE49-F238E27FC236}">
                  <a16:creationId xmlns:a16="http://schemas.microsoft.com/office/drawing/2014/main" id="{61A172A7-A75B-DC4A-9285-3FC7C95B26EA}"/>
                </a:ext>
              </a:extLst>
            </p:cNvPr>
            <p:cNvSpPr txBox="1"/>
            <p:nvPr/>
          </p:nvSpPr>
          <p:spPr>
            <a:xfrm>
              <a:off x="6096000" y="4736060"/>
              <a:ext cx="1366649" cy="308815"/>
            </a:xfrm>
            <a:prstGeom prst="rect">
              <a:avLst/>
            </a:prstGeom>
            <a:noFill/>
          </p:spPr>
          <p:txBody>
            <a:bodyPr wrap="square" rtlCol="0">
              <a:spAutoFit/>
            </a:bodyPr>
            <a:lstStyle/>
            <a:p>
              <a:pPr algn="ctr"/>
              <a:r>
                <a:rPr lang="en-US" b="1" dirty="0">
                  <a:solidFill>
                    <a:srgbClr val="002855"/>
                  </a:solidFill>
                </a:rPr>
                <a:t>Unemployed</a:t>
              </a:r>
            </a:p>
          </p:txBody>
        </p:sp>
        <p:sp>
          <p:nvSpPr>
            <p:cNvPr id="30" name="TextBox 29">
              <a:extLst>
                <a:ext uri="{FF2B5EF4-FFF2-40B4-BE49-F238E27FC236}">
                  <a16:creationId xmlns:a16="http://schemas.microsoft.com/office/drawing/2014/main" id="{1F128CFC-DD68-6044-B08C-10502D218351}"/>
                </a:ext>
              </a:extLst>
            </p:cNvPr>
            <p:cNvSpPr txBox="1"/>
            <p:nvPr/>
          </p:nvSpPr>
          <p:spPr>
            <a:xfrm>
              <a:off x="9398001" y="4588686"/>
              <a:ext cx="1563070" cy="369332"/>
            </a:xfrm>
            <a:prstGeom prst="rect">
              <a:avLst/>
            </a:prstGeom>
            <a:noFill/>
          </p:spPr>
          <p:txBody>
            <a:bodyPr wrap="square" rtlCol="0">
              <a:spAutoFit/>
            </a:bodyPr>
            <a:lstStyle/>
            <a:p>
              <a:r>
                <a:rPr lang="en-US" b="1" dirty="0">
                  <a:solidFill>
                    <a:srgbClr val="002855"/>
                  </a:solidFill>
                </a:rPr>
                <a:t>Retired</a:t>
              </a:r>
            </a:p>
          </p:txBody>
        </p:sp>
        <p:sp>
          <p:nvSpPr>
            <p:cNvPr id="31" name="TextBox 30">
              <a:extLst>
                <a:ext uri="{FF2B5EF4-FFF2-40B4-BE49-F238E27FC236}">
                  <a16:creationId xmlns:a16="http://schemas.microsoft.com/office/drawing/2014/main" id="{1CA0A37F-2B55-C240-9000-DA6B2DA8339C}"/>
                </a:ext>
              </a:extLst>
            </p:cNvPr>
            <p:cNvSpPr txBox="1"/>
            <p:nvPr/>
          </p:nvSpPr>
          <p:spPr>
            <a:xfrm>
              <a:off x="8085962" y="5263503"/>
              <a:ext cx="1563070" cy="369332"/>
            </a:xfrm>
            <a:prstGeom prst="rect">
              <a:avLst/>
            </a:prstGeom>
            <a:noFill/>
          </p:spPr>
          <p:txBody>
            <a:bodyPr wrap="square" rtlCol="0">
              <a:spAutoFit/>
            </a:bodyPr>
            <a:lstStyle/>
            <a:p>
              <a:r>
                <a:rPr lang="en-US" b="1" dirty="0">
                  <a:solidFill>
                    <a:srgbClr val="002855"/>
                  </a:solidFill>
                </a:rPr>
                <a:t>Other</a:t>
              </a:r>
            </a:p>
          </p:txBody>
        </p:sp>
        <p:pic>
          <p:nvPicPr>
            <p:cNvPr id="33" name="Picture 32" descr="Icon&#10;&#10;Description automatically generated">
              <a:extLst>
                <a:ext uri="{FF2B5EF4-FFF2-40B4-BE49-F238E27FC236}">
                  <a16:creationId xmlns:a16="http://schemas.microsoft.com/office/drawing/2014/main" id="{6425A74C-39F9-4E46-872E-E669A65B14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5075" y="3287165"/>
              <a:ext cx="1382285" cy="1036714"/>
            </a:xfrm>
            <a:prstGeom prst="rect">
              <a:avLst/>
            </a:prstGeom>
          </p:spPr>
        </p:pic>
      </p:grpSp>
    </p:spTree>
    <p:extLst>
      <p:ext uri="{BB962C8B-B14F-4D97-AF65-F5344CB8AC3E}">
        <p14:creationId xmlns:p14="http://schemas.microsoft.com/office/powerpoint/2010/main" val="3522661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2B3DD3DD-6C6B-9645-A6EC-DE01638B6E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38409" y="1022555"/>
            <a:ext cx="9253591" cy="5227067"/>
          </a:xfrm>
          <a:prstGeom prst="rect">
            <a:avLst/>
          </a:prstGeom>
        </p:spPr>
      </p:pic>
      <p:sp>
        <p:nvSpPr>
          <p:cNvPr id="15" name="Title 14"/>
          <p:cNvSpPr>
            <a:spLocks noGrp="1"/>
          </p:cNvSpPr>
          <p:nvPr>
            <p:ph type="title"/>
          </p:nvPr>
        </p:nvSpPr>
        <p:spPr/>
        <p:txBody>
          <a:bodyPr/>
          <a:lstStyle/>
          <a:p>
            <a:r>
              <a:rPr lang="en-US" dirty="0"/>
              <a:t>IEEE Membership By Region</a:t>
            </a:r>
          </a:p>
        </p:txBody>
      </p:sp>
      <p:sp>
        <p:nvSpPr>
          <p:cNvPr id="3" name="Slide Number Placeholder 2"/>
          <p:cNvSpPr>
            <a:spLocks noGrp="1"/>
          </p:cNvSpPr>
          <p:nvPr>
            <p:ph type="sldNum" sz="quarter" idx="4"/>
          </p:nvPr>
        </p:nvSpPr>
        <p:spPr/>
        <p:txBody>
          <a:bodyPr/>
          <a:lstStyle/>
          <a:p>
            <a:fld id="{109D57CF-4CD8-6948-8A66-A1C7ACFCFC42}" type="slidenum">
              <a:rPr lang="en-US" smtClean="0"/>
              <a:pPr/>
              <a:t>15</a:t>
            </a:fld>
            <a:endParaRPr lang="en-US" dirty="0"/>
          </a:p>
        </p:txBody>
      </p:sp>
      <p:sp>
        <p:nvSpPr>
          <p:cNvPr id="13" name="Text Box 11"/>
          <p:cNvSpPr txBox="1">
            <a:spLocks noChangeArrowheads="1"/>
          </p:cNvSpPr>
          <p:nvPr/>
        </p:nvSpPr>
        <p:spPr bwMode="auto">
          <a:xfrm>
            <a:off x="731176" y="1459930"/>
            <a:ext cx="4016136" cy="1215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a:solidFill>
                  <a:schemeClr val="tx1"/>
                </a:solidFill>
                <a:latin typeface="Verdana" charset="0"/>
                <a:ea typeface="Arial" charset="0"/>
                <a:cs typeface="Arial" charset="0"/>
              </a:defRPr>
            </a:lvl1pPr>
            <a:lvl2pPr marL="742950" indent="-285750">
              <a:defRPr>
                <a:solidFill>
                  <a:schemeClr val="tx1"/>
                </a:solidFill>
                <a:latin typeface="Verdana" charset="0"/>
                <a:ea typeface="Arial" charset="0"/>
                <a:cs typeface="Arial" charset="0"/>
              </a:defRPr>
            </a:lvl2pPr>
            <a:lvl3pPr marL="1143000" indent="-228600">
              <a:defRPr>
                <a:solidFill>
                  <a:schemeClr val="tx1"/>
                </a:solidFill>
                <a:latin typeface="Verdana" charset="0"/>
                <a:ea typeface="Arial" charset="0"/>
                <a:cs typeface="Arial" charset="0"/>
              </a:defRPr>
            </a:lvl3pPr>
            <a:lvl4pPr marL="1600200" indent="-228600">
              <a:defRPr>
                <a:solidFill>
                  <a:schemeClr val="tx1"/>
                </a:solidFill>
                <a:latin typeface="Verdana" charset="0"/>
                <a:ea typeface="Arial" charset="0"/>
                <a:cs typeface="Arial" charset="0"/>
              </a:defRPr>
            </a:lvl4pPr>
            <a:lvl5pPr marL="2057400" indent="-228600">
              <a:defRPr>
                <a:solidFill>
                  <a:schemeClr val="tx1"/>
                </a:solidFill>
                <a:latin typeface="Verdana"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Verdana"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Verdana"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Verdana"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Verdana" charset="0"/>
                <a:ea typeface="Arial" charset="0"/>
                <a:cs typeface="Arial" charset="0"/>
              </a:defRPr>
            </a:lvl9pPr>
          </a:lstStyle>
          <a:p>
            <a:pPr>
              <a:spcBef>
                <a:spcPct val="50000"/>
              </a:spcBef>
            </a:pPr>
            <a:r>
              <a:rPr lang="en-US" altLang="x-none" sz="2200" dirty="0">
                <a:solidFill>
                  <a:srgbClr val="000000"/>
                </a:solidFill>
                <a:latin typeface="Calibri" charset="0"/>
                <a:ea typeface="Calibri" charset="0"/>
                <a:cs typeface="Calibri" charset="0"/>
              </a:rPr>
              <a:t>Total Membership</a:t>
            </a:r>
            <a:br>
              <a:rPr lang="en-US" altLang="x-none" sz="2200" dirty="0">
                <a:solidFill>
                  <a:srgbClr val="000000"/>
                </a:solidFill>
                <a:latin typeface="Calibri" charset="0"/>
                <a:ea typeface="Calibri" charset="0"/>
                <a:cs typeface="Calibri" charset="0"/>
              </a:rPr>
            </a:br>
            <a:r>
              <a:rPr lang="en-US" altLang="x-none" sz="3300" b="1" dirty="0">
                <a:solidFill>
                  <a:srgbClr val="0066A1"/>
                </a:solidFill>
                <a:latin typeface="Calibri" charset="0"/>
                <a:ea typeface="Calibri" charset="0"/>
                <a:cs typeface="Calibri" charset="0"/>
              </a:rPr>
              <a:t>+400,000K</a:t>
            </a:r>
            <a:br>
              <a:rPr lang="en-US" altLang="x-none" sz="1400" dirty="0">
                <a:latin typeface="Calibri" charset="0"/>
                <a:ea typeface="Calibri" charset="0"/>
                <a:cs typeface="Calibri" charset="0"/>
              </a:rPr>
            </a:br>
            <a:r>
              <a:rPr lang="en-US" altLang="x-none" sz="1500" dirty="0">
                <a:solidFill>
                  <a:srgbClr val="000000"/>
                </a:solidFill>
                <a:latin typeface="Calibri" charset="0"/>
                <a:ea typeface="Calibri" charset="0"/>
                <a:cs typeface="Calibri" charset="0"/>
              </a:rPr>
              <a:t>across </a:t>
            </a:r>
            <a:r>
              <a:rPr lang="en-US" altLang="x-none" b="1" dirty="0">
                <a:solidFill>
                  <a:srgbClr val="0066A1"/>
                </a:solidFill>
                <a:latin typeface="Calibri" charset="0"/>
                <a:ea typeface="Calibri" charset="0"/>
                <a:cs typeface="Calibri" charset="0"/>
              </a:rPr>
              <a:t>TEN</a:t>
            </a:r>
            <a:r>
              <a:rPr lang="en-US" altLang="x-none" sz="1600" dirty="0">
                <a:solidFill>
                  <a:srgbClr val="000000"/>
                </a:solidFill>
                <a:latin typeface="Calibri" charset="0"/>
                <a:ea typeface="Calibri" charset="0"/>
                <a:cs typeface="Calibri" charset="0"/>
              </a:rPr>
              <a:t> </a:t>
            </a:r>
            <a:r>
              <a:rPr lang="en-US" altLang="x-none" sz="1500" dirty="0">
                <a:solidFill>
                  <a:srgbClr val="000000"/>
                </a:solidFill>
                <a:latin typeface="Calibri" charset="0"/>
                <a:ea typeface="Calibri" charset="0"/>
                <a:cs typeface="Calibri" charset="0"/>
              </a:rPr>
              <a:t>IEEE Regions</a:t>
            </a:r>
            <a:endParaRPr lang="en-US" altLang="x-none" sz="1500" dirty="0">
              <a:solidFill>
                <a:srgbClr val="0066A1"/>
              </a:solidFill>
              <a:latin typeface="Calibri" charset="0"/>
              <a:ea typeface="Calibri" charset="0"/>
              <a:cs typeface="Calibri" charset="0"/>
            </a:endParaRPr>
          </a:p>
        </p:txBody>
      </p:sp>
      <p:sp>
        <p:nvSpPr>
          <p:cNvPr id="31" name="Teardrop 30"/>
          <p:cNvSpPr/>
          <p:nvPr/>
        </p:nvSpPr>
        <p:spPr>
          <a:xfrm rot="8100000">
            <a:off x="4838542" y="2891784"/>
            <a:ext cx="192171" cy="189933"/>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ardrop 31"/>
          <p:cNvSpPr/>
          <p:nvPr/>
        </p:nvSpPr>
        <p:spPr>
          <a:xfrm rot="8100000">
            <a:off x="4846619" y="3019605"/>
            <a:ext cx="192171" cy="189933"/>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ardrop 32"/>
          <p:cNvSpPr/>
          <p:nvPr/>
        </p:nvSpPr>
        <p:spPr>
          <a:xfrm rot="8100000">
            <a:off x="4714742" y="3129548"/>
            <a:ext cx="192171" cy="189933"/>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ardrop 33"/>
          <p:cNvSpPr/>
          <p:nvPr/>
        </p:nvSpPr>
        <p:spPr>
          <a:xfrm rot="8100000">
            <a:off x="3714226" y="2974333"/>
            <a:ext cx="192171" cy="189933"/>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ardrop 34"/>
          <p:cNvSpPr/>
          <p:nvPr/>
        </p:nvSpPr>
        <p:spPr>
          <a:xfrm rot="8100000">
            <a:off x="7252103" y="2664250"/>
            <a:ext cx="192171" cy="189933"/>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ardrop 35"/>
          <p:cNvSpPr/>
          <p:nvPr/>
        </p:nvSpPr>
        <p:spPr>
          <a:xfrm rot="8100000">
            <a:off x="8999223" y="3559526"/>
            <a:ext cx="192171" cy="189933"/>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ardrop 36"/>
          <p:cNvSpPr/>
          <p:nvPr/>
        </p:nvSpPr>
        <p:spPr>
          <a:xfrm rot="8100000">
            <a:off x="9806994" y="2920013"/>
            <a:ext cx="192171" cy="189933"/>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ardrop 37"/>
          <p:cNvSpPr/>
          <p:nvPr/>
        </p:nvSpPr>
        <p:spPr>
          <a:xfrm rot="8100000">
            <a:off x="10472244" y="3010620"/>
            <a:ext cx="192171" cy="189933"/>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ardrop 38"/>
          <p:cNvSpPr/>
          <p:nvPr/>
        </p:nvSpPr>
        <p:spPr>
          <a:xfrm rot="8100000">
            <a:off x="10087207" y="3358438"/>
            <a:ext cx="192171" cy="189933"/>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ardrop 39"/>
          <p:cNvSpPr/>
          <p:nvPr/>
        </p:nvSpPr>
        <p:spPr>
          <a:xfrm rot="8100000">
            <a:off x="9897276" y="3982768"/>
            <a:ext cx="192171" cy="189933"/>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ardrop 40"/>
          <p:cNvSpPr/>
          <p:nvPr/>
        </p:nvSpPr>
        <p:spPr>
          <a:xfrm rot="8100000">
            <a:off x="1201157" y="5386643"/>
            <a:ext cx="283739" cy="283739"/>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 Box 11"/>
          <p:cNvSpPr txBox="1">
            <a:spLocks noChangeArrowheads="1"/>
          </p:cNvSpPr>
          <p:nvPr/>
        </p:nvSpPr>
        <p:spPr bwMode="auto">
          <a:xfrm>
            <a:off x="1454858" y="5428641"/>
            <a:ext cx="13950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a:solidFill>
                  <a:schemeClr val="tx1"/>
                </a:solidFill>
                <a:latin typeface="Verdana" charset="0"/>
                <a:ea typeface="Arial" charset="0"/>
                <a:cs typeface="Arial" charset="0"/>
              </a:defRPr>
            </a:lvl1pPr>
            <a:lvl2pPr marL="742950" indent="-285750">
              <a:defRPr>
                <a:solidFill>
                  <a:schemeClr val="tx1"/>
                </a:solidFill>
                <a:latin typeface="Verdana" charset="0"/>
                <a:ea typeface="Arial" charset="0"/>
                <a:cs typeface="Arial" charset="0"/>
              </a:defRPr>
            </a:lvl2pPr>
            <a:lvl3pPr marL="1143000" indent="-228600">
              <a:defRPr>
                <a:solidFill>
                  <a:schemeClr val="tx1"/>
                </a:solidFill>
                <a:latin typeface="Verdana" charset="0"/>
                <a:ea typeface="Arial" charset="0"/>
                <a:cs typeface="Arial" charset="0"/>
              </a:defRPr>
            </a:lvl3pPr>
            <a:lvl4pPr marL="1600200" indent="-228600">
              <a:defRPr>
                <a:solidFill>
                  <a:schemeClr val="tx1"/>
                </a:solidFill>
                <a:latin typeface="Verdana" charset="0"/>
                <a:ea typeface="Arial" charset="0"/>
                <a:cs typeface="Arial" charset="0"/>
              </a:defRPr>
            </a:lvl4pPr>
            <a:lvl5pPr marL="2057400" indent="-228600">
              <a:defRPr>
                <a:solidFill>
                  <a:schemeClr val="tx1"/>
                </a:solidFill>
                <a:latin typeface="Verdana"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Verdana"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Verdana"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Verdana"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Verdana" charset="0"/>
                <a:ea typeface="Arial" charset="0"/>
                <a:cs typeface="Arial" charset="0"/>
              </a:defRPr>
            </a:lvl9pPr>
          </a:lstStyle>
          <a:p>
            <a:pPr>
              <a:spcBef>
                <a:spcPct val="50000"/>
              </a:spcBef>
            </a:pPr>
            <a:r>
              <a:rPr lang="en-US" altLang="x-none" sz="1200" b="1" dirty="0">
                <a:solidFill>
                  <a:srgbClr val="000000"/>
                </a:solidFill>
                <a:latin typeface="Calibri" charset="0"/>
                <a:ea typeface="Calibri" charset="0"/>
                <a:cs typeface="Calibri" charset="0"/>
              </a:rPr>
              <a:t>IEEE Offices</a:t>
            </a:r>
            <a:endParaRPr lang="en-US" altLang="x-none" sz="1200" b="1" dirty="0">
              <a:solidFill>
                <a:srgbClr val="0066A1"/>
              </a:solidFill>
              <a:latin typeface="Calibri" charset="0"/>
              <a:ea typeface="Calibri" charset="0"/>
              <a:cs typeface="Calibri" charset="0"/>
            </a:endParaRPr>
          </a:p>
        </p:txBody>
      </p:sp>
      <p:pic>
        <p:nvPicPr>
          <p:cNvPr id="11" name="Picture 10">
            <a:extLst>
              <a:ext uri="{FF2B5EF4-FFF2-40B4-BE49-F238E27FC236}">
                <a16:creationId xmlns:a16="http://schemas.microsoft.com/office/drawing/2014/main" id="{7D73BF60-9579-E447-9E13-A28B58C475D3}"/>
              </a:ext>
            </a:extLst>
          </p:cNvPr>
          <p:cNvPicPr>
            <a:picLocks noChangeAspect="1"/>
          </p:cNvPicPr>
          <p:nvPr/>
        </p:nvPicPr>
        <p:blipFill>
          <a:blip r:embed="rId4"/>
          <a:stretch>
            <a:fillRect/>
          </a:stretch>
        </p:blipFill>
        <p:spPr>
          <a:xfrm>
            <a:off x="1237983" y="2931036"/>
            <a:ext cx="914400" cy="2273300"/>
          </a:xfrm>
          <a:prstGeom prst="rect">
            <a:avLst/>
          </a:prstGeom>
        </p:spPr>
      </p:pic>
    </p:spTree>
    <p:extLst>
      <p:ext uri="{BB962C8B-B14F-4D97-AF65-F5344CB8AC3E}">
        <p14:creationId xmlns:p14="http://schemas.microsoft.com/office/powerpoint/2010/main" val="2376040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6D035-85F4-B045-AAE6-D38EB5E8CBFD}"/>
              </a:ext>
            </a:extLst>
          </p:cNvPr>
          <p:cNvSpPr>
            <a:spLocks noGrp="1"/>
          </p:cNvSpPr>
          <p:nvPr>
            <p:ph type="title"/>
          </p:nvPr>
        </p:nvSpPr>
        <p:spPr/>
        <p:txBody>
          <a:bodyPr>
            <a:noAutofit/>
          </a:bodyPr>
          <a:lstStyle/>
          <a:p>
            <a:pPr lvl="0"/>
            <a:r>
              <a:rPr lang="en-US" dirty="0"/>
              <a:t>Benefits of Membership</a:t>
            </a:r>
          </a:p>
        </p:txBody>
      </p:sp>
      <p:sp>
        <p:nvSpPr>
          <p:cNvPr id="3" name="Content Placeholder 2">
            <a:extLst>
              <a:ext uri="{FF2B5EF4-FFF2-40B4-BE49-F238E27FC236}">
                <a16:creationId xmlns:a16="http://schemas.microsoft.com/office/drawing/2014/main" id="{ACEC740A-51DE-2440-978A-84537A455B55}"/>
              </a:ext>
            </a:extLst>
          </p:cNvPr>
          <p:cNvSpPr>
            <a:spLocks noGrp="1"/>
          </p:cNvSpPr>
          <p:nvPr>
            <p:ph idx="1"/>
          </p:nvPr>
        </p:nvSpPr>
        <p:spPr>
          <a:xfrm>
            <a:off x="378761" y="3057563"/>
            <a:ext cx="3037201" cy="1026606"/>
          </a:xfrm>
        </p:spPr>
        <p:txBody>
          <a:bodyPr>
            <a:normAutofit/>
          </a:bodyPr>
          <a:lstStyle/>
          <a:p>
            <a:pPr marL="0" indent="0" algn="ctr">
              <a:buNone/>
            </a:pPr>
            <a:r>
              <a:rPr lang="en-US" sz="1800" dirty="0"/>
              <a:t>Access vital </a:t>
            </a:r>
            <a:r>
              <a:rPr lang="en-US" sz="1800" b="1" dirty="0"/>
              <a:t>technical information and research</a:t>
            </a:r>
          </a:p>
        </p:txBody>
      </p:sp>
      <p:sp>
        <p:nvSpPr>
          <p:cNvPr id="5" name="Text Placeholder 4">
            <a:extLst>
              <a:ext uri="{FF2B5EF4-FFF2-40B4-BE49-F238E27FC236}">
                <a16:creationId xmlns:a16="http://schemas.microsoft.com/office/drawing/2014/main" id="{BAD41554-01B3-DB45-9803-ABBBEFFF3B52}"/>
              </a:ext>
            </a:extLst>
          </p:cNvPr>
          <p:cNvSpPr>
            <a:spLocks noGrp="1"/>
          </p:cNvSpPr>
          <p:nvPr>
            <p:ph type="body" sz="quarter" idx="15"/>
          </p:nvPr>
        </p:nvSpPr>
        <p:spPr/>
        <p:txBody>
          <a:bodyPr>
            <a:noAutofit/>
          </a:bodyPr>
          <a:lstStyle/>
          <a:p>
            <a:r>
              <a:rPr lang="en-US" dirty="0"/>
              <a:t>IEEE members stay current in the technology profession, connect with peers, and invest in career advancement.</a:t>
            </a:r>
          </a:p>
        </p:txBody>
      </p:sp>
      <p:sp>
        <p:nvSpPr>
          <p:cNvPr id="4" name="Slide Number Placeholder 3">
            <a:extLst>
              <a:ext uri="{FF2B5EF4-FFF2-40B4-BE49-F238E27FC236}">
                <a16:creationId xmlns:a16="http://schemas.microsoft.com/office/drawing/2014/main" id="{4EF0D28A-565A-BD43-B7D3-41BEC3ECDB23}"/>
              </a:ext>
            </a:extLst>
          </p:cNvPr>
          <p:cNvSpPr>
            <a:spLocks noGrp="1"/>
          </p:cNvSpPr>
          <p:nvPr>
            <p:ph type="sldNum" sz="quarter" idx="4"/>
          </p:nvPr>
        </p:nvSpPr>
        <p:spPr/>
        <p:txBody>
          <a:bodyPr/>
          <a:lstStyle/>
          <a:p>
            <a:fld id="{109D57CF-4CD8-6948-8A66-A1C7ACFCFC42}" type="slidenum">
              <a:rPr lang="en-US" smtClean="0"/>
              <a:pPr/>
              <a:t>16</a:t>
            </a:fld>
            <a:endParaRPr lang="en-US" dirty="0"/>
          </a:p>
        </p:txBody>
      </p:sp>
      <p:sp>
        <p:nvSpPr>
          <p:cNvPr id="10" name="Rectangle 9">
            <a:extLst>
              <a:ext uri="{FF2B5EF4-FFF2-40B4-BE49-F238E27FC236}">
                <a16:creationId xmlns:a16="http://schemas.microsoft.com/office/drawing/2014/main" id="{D8CF2E04-6C11-A349-BE9F-BB603DCD7D3D}"/>
              </a:ext>
            </a:extLst>
          </p:cNvPr>
          <p:cNvSpPr/>
          <p:nvPr/>
        </p:nvSpPr>
        <p:spPr>
          <a:xfrm>
            <a:off x="1766270" y="6251299"/>
            <a:ext cx="2369238"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ieee.org/join</a:t>
            </a:r>
            <a:endParaRPr lang="en-US" sz="1600" b="1" dirty="0">
              <a:solidFill>
                <a:srgbClr val="00629B"/>
              </a:solidFill>
            </a:endParaRPr>
          </a:p>
        </p:txBody>
      </p:sp>
      <p:sp>
        <p:nvSpPr>
          <p:cNvPr id="18" name="Content Placeholder 2">
            <a:extLst>
              <a:ext uri="{FF2B5EF4-FFF2-40B4-BE49-F238E27FC236}">
                <a16:creationId xmlns:a16="http://schemas.microsoft.com/office/drawing/2014/main" id="{D44B8030-54D5-0944-A886-E2FD3BA4EA33}"/>
              </a:ext>
            </a:extLst>
          </p:cNvPr>
          <p:cNvSpPr txBox="1">
            <a:spLocks/>
          </p:cNvSpPr>
          <p:nvPr/>
        </p:nvSpPr>
        <p:spPr>
          <a:xfrm>
            <a:off x="3307410" y="3023719"/>
            <a:ext cx="2890012" cy="1026606"/>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Connect to the profession with </a:t>
            </a:r>
            <a:r>
              <a:rPr lang="en-US" sz="1800" b="1" dirty="0"/>
              <a:t>valuable networking opportunities</a:t>
            </a:r>
            <a:endParaRPr lang="en-US" sz="1800" dirty="0"/>
          </a:p>
          <a:p>
            <a:pPr marL="0" indent="0" algn="ctr">
              <a:buFont typeface="Arial" panose="020B0604020202020204" pitchFamily="34" charset="0"/>
              <a:buNone/>
            </a:pPr>
            <a:endParaRPr lang="en-US" sz="1800" dirty="0"/>
          </a:p>
          <a:p>
            <a:pPr algn="ctr"/>
            <a:endParaRPr lang="en-US" sz="1800" dirty="0"/>
          </a:p>
        </p:txBody>
      </p:sp>
      <p:sp>
        <p:nvSpPr>
          <p:cNvPr id="19" name="Content Placeholder 2">
            <a:extLst>
              <a:ext uri="{FF2B5EF4-FFF2-40B4-BE49-F238E27FC236}">
                <a16:creationId xmlns:a16="http://schemas.microsoft.com/office/drawing/2014/main" id="{84AAB4BE-73E8-8941-901C-892BD53A5154}"/>
              </a:ext>
            </a:extLst>
          </p:cNvPr>
          <p:cNvSpPr txBox="1">
            <a:spLocks/>
          </p:cNvSpPr>
          <p:nvPr/>
        </p:nvSpPr>
        <p:spPr>
          <a:xfrm>
            <a:off x="6233849" y="3023719"/>
            <a:ext cx="2747241" cy="958985"/>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Explore </a:t>
            </a:r>
            <a:r>
              <a:rPr lang="en-US" sz="1800" b="1" dirty="0"/>
              <a:t>education resources and career development tools</a:t>
            </a:r>
          </a:p>
          <a:p>
            <a:pPr algn="ctr"/>
            <a:endParaRPr lang="en-US" sz="1800" dirty="0"/>
          </a:p>
          <a:p>
            <a:pPr algn="ctr"/>
            <a:endParaRPr lang="en-US" sz="1800" dirty="0"/>
          </a:p>
          <a:p>
            <a:pPr algn="ctr"/>
            <a:endParaRPr lang="en-US" sz="1800" dirty="0"/>
          </a:p>
          <a:p>
            <a:pPr marL="0" indent="0" algn="ctr">
              <a:buFont typeface="Arial" panose="020B0604020202020204" pitchFamily="34" charset="0"/>
              <a:buNone/>
            </a:pPr>
            <a:endParaRPr lang="en-US" sz="1800" dirty="0"/>
          </a:p>
          <a:p>
            <a:pPr algn="ctr"/>
            <a:endParaRPr lang="en-US" sz="1800" dirty="0"/>
          </a:p>
        </p:txBody>
      </p:sp>
      <p:sp>
        <p:nvSpPr>
          <p:cNvPr id="20" name="Content Placeholder 2">
            <a:extLst>
              <a:ext uri="{FF2B5EF4-FFF2-40B4-BE49-F238E27FC236}">
                <a16:creationId xmlns:a16="http://schemas.microsoft.com/office/drawing/2014/main" id="{66BCE50C-D247-5048-98F9-453FA0CC5184}"/>
              </a:ext>
            </a:extLst>
          </p:cNvPr>
          <p:cNvSpPr txBox="1">
            <a:spLocks/>
          </p:cNvSpPr>
          <p:nvPr/>
        </p:nvSpPr>
        <p:spPr>
          <a:xfrm>
            <a:off x="9486096" y="3023719"/>
            <a:ext cx="1952854" cy="909452"/>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Participate in </a:t>
            </a:r>
            <a:r>
              <a:rPr lang="en-US" sz="1800" b="1" dirty="0"/>
              <a:t>local activities</a:t>
            </a:r>
            <a:endParaRPr lang="en-US" sz="1800" dirty="0"/>
          </a:p>
          <a:p>
            <a:pPr marL="0" indent="0" algn="ctr">
              <a:buFont typeface="Arial" panose="020B0604020202020204" pitchFamily="34" charset="0"/>
              <a:buNone/>
            </a:pPr>
            <a:endParaRPr lang="en-US" sz="1800" dirty="0"/>
          </a:p>
          <a:p>
            <a:pPr algn="ctr"/>
            <a:endParaRPr lang="en-US" sz="1800" dirty="0"/>
          </a:p>
        </p:txBody>
      </p:sp>
      <p:sp>
        <p:nvSpPr>
          <p:cNvPr id="21" name="Content Placeholder 2">
            <a:extLst>
              <a:ext uri="{FF2B5EF4-FFF2-40B4-BE49-F238E27FC236}">
                <a16:creationId xmlns:a16="http://schemas.microsoft.com/office/drawing/2014/main" id="{4F188064-9E3E-D546-AE53-DC2758AFE3C5}"/>
              </a:ext>
            </a:extLst>
          </p:cNvPr>
          <p:cNvSpPr txBox="1">
            <a:spLocks/>
          </p:cNvSpPr>
          <p:nvPr/>
        </p:nvSpPr>
        <p:spPr>
          <a:xfrm>
            <a:off x="1009111" y="5289280"/>
            <a:ext cx="2950960" cy="654320"/>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Receive </a:t>
            </a:r>
            <a:r>
              <a:rPr lang="en-US" sz="1800" b="1" dirty="0"/>
              <a:t>discounts on IEEE products </a:t>
            </a:r>
            <a:r>
              <a:rPr lang="en-US" sz="1800" dirty="0"/>
              <a:t>and other services</a:t>
            </a:r>
          </a:p>
        </p:txBody>
      </p:sp>
      <p:sp>
        <p:nvSpPr>
          <p:cNvPr id="22" name="Content Placeholder 2">
            <a:extLst>
              <a:ext uri="{FF2B5EF4-FFF2-40B4-BE49-F238E27FC236}">
                <a16:creationId xmlns:a16="http://schemas.microsoft.com/office/drawing/2014/main" id="{F1EA560B-33E8-2043-B4DC-56D7C24AFE1F}"/>
              </a:ext>
            </a:extLst>
          </p:cNvPr>
          <p:cNvSpPr txBox="1">
            <a:spLocks/>
          </p:cNvSpPr>
          <p:nvPr/>
        </p:nvSpPr>
        <p:spPr>
          <a:xfrm>
            <a:off x="4357664" y="5289280"/>
            <a:ext cx="2950960" cy="909452"/>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Find ways to </a:t>
            </a:r>
            <a:r>
              <a:rPr lang="en-US" sz="1800" b="1" dirty="0"/>
              <a:t>contribute to the community</a:t>
            </a:r>
          </a:p>
        </p:txBody>
      </p:sp>
      <p:sp>
        <p:nvSpPr>
          <p:cNvPr id="23" name="Content Placeholder 2">
            <a:extLst>
              <a:ext uri="{FF2B5EF4-FFF2-40B4-BE49-F238E27FC236}">
                <a16:creationId xmlns:a16="http://schemas.microsoft.com/office/drawing/2014/main" id="{1D9D4F1A-5304-854F-8E5D-AFB163696BCE}"/>
              </a:ext>
            </a:extLst>
          </p:cNvPr>
          <p:cNvSpPr txBox="1">
            <a:spLocks/>
          </p:cNvSpPr>
          <p:nvPr/>
        </p:nvSpPr>
        <p:spPr>
          <a:xfrm>
            <a:off x="7812582" y="5289280"/>
            <a:ext cx="2950960" cy="909452"/>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Plus, get </a:t>
            </a:r>
            <a:r>
              <a:rPr lang="en-US" sz="1800" b="1" dirty="0"/>
              <a:t>tailored benefits by joining an IEEE Society.</a:t>
            </a:r>
          </a:p>
        </p:txBody>
      </p:sp>
      <p:pic>
        <p:nvPicPr>
          <p:cNvPr id="9" name="Picture 8" descr="A person speaking into a microphone&#10;&#10;Description automatically generated with medium confidence">
            <a:extLst>
              <a:ext uri="{FF2B5EF4-FFF2-40B4-BE49-F238E27FC236}">
                <a16:creationId xmlns:a16="http://schemas.microsoft.com/office/drawing/2014/main" id="{0E133138-BAD1-6A4D-9F27-BDBBBCB90A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81795" y="1837494"/>
            <a:ext cx="2161456" cy="1136395"/>
          </a:xfrm>
          <a:prstGeom prst="snip2DiagRect">
            <a:avLst/>
          </a:prstGeom>
        </p:spPr>
      </p:pic>
      <p:pic>
        <p:nvPicPr>
          <p:cNvPr id="25" name="Picture 24">
            <a:extLst>
              <a:ext uri="{FF2B5EF4-FFF2-40B4-BE49-F238E27FC236}">
                <a16:creationId xmlns:a16="http://schemas.microsoft.com/office/drawing/2014/main" id="{C2F252AA-CA8F-EC46-8118-90BE0C50ADF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26742" y="1837494"/>
            <a:ext cx="2161456" cy="1136395"/>
          </a:xfrm>
          <a:prstGeom prst="snip2DiagRect">
            <a:avLst/>
          </a:prstGeom>
        </p:spPr>
      </p:pic>
      <p:pic>
        <p:nvPicPr>
          <p:cNvPr id="26" name="Picture 25">
            <a:extLst>
              <a:ext uri="{FF2B5EF4-FFF2-40B4-BE49-F238E27FC236}">
                <a16:creationId xmlns:a16="http://schemas.microsoft.com/office/drawing/2014/main" id="{EB576019-9FD3-0747-A2C4-34C5465A3DD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671688" y="1837494"/>
            <a:ext cx="2161456" cy="1136395"/>
          </a:xfrm>
          <a:prstGeom prst="snip2DiagRect">
            <a:avLst/>
          </a:prstGeom>
        </p:spPr>
      </p:pic>
      <p:pic>
        <p:nvPicPr>
          <p:cNvPr id="27" name="Picture 26">
            <a:extLst>
              <a:ext uri="{FF2B5EF4-FFF2-40B4-BE49-F238E27FC236}">
                <a16:creationId xmlns:a16="http://schemas.microsoft.com/office/drawing/2014/main" id="{E4A107C9-98B5-0A47-A91E-B720FEF8F6F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16634" y="1837494"/>
            <a:ext cx="2161456" cy="1136395"/>
          </a:xfrm>
          <a:prstGeom prst="snip2DiagRect">
            <a:avLst/>
          </a:prstGeom>
        </p:spPr>
      </p:pic>
      <p:pic>
        <p:nvPicPr>
          <p:cNvPr id="28" name="Picture 27">
            <a:extLst>
              <a:ext uri="{FF2B5EF4-FFF2-40B4-BE49-F238E27FC236}">
                <a16:creationId xmlns:a16="http://schemas.microsoft.com/office/drawing/2014/main" id="{66FACFBF-89CA-A445-A8B3-7A0F18AD541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403863" y="4094545"/>
            <a:ext cx="2161456" cy="1136395"/>
          </a:xfrm>
          <a:prstGeom prst="snip2DiagRect">
            <a:avLst/>
          </a:prstGeom>
        </p:spPr>
      </p:pic>
      <p:pic>
        <p:nvPicPr>
          <p:cNvPr id="29" name="Picture 28">
            <a:extLst>
              <a:ext uri="{FF2B5EF4-FFF2-40B4-BE49-F238E27FC236}">
                <a16:creationId xmlns:a16="http://schemas.microsoft.com/office/drawing/2014/main" id="{14C0DDEF-E381-7C47-96D4-75CE9E06990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717514" y="4094545"/>
            <a:ext cx="2161456" cy="1136395"/>
          </a:xfrm>
          <a:prstGeom prst="snip2DiagRect">
            <a:avLst/>
          </a:prstGeom>
        </p:spPr>
      </p:pic>
      <p:pic>
        <p:nvPicPr>
          <p:cNvPr id="30" name="Picture 29">
            <a:extLst>
              <a:ext uri="{FF2B5EF4-FFF2-40B4-BE49-F238E27FC236}">
                <a16:creationId xmlns:a16="http://schemas.microsoft.com/office/drawing/2014/main" id="{7C49999C-4A54-7346-88CB-BDD0014620D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207334" y="4094545"/>
            <a:ext cx="2161456" cy="1136395"/>
          </a:xfrm>
          <a:prstGeom prst="snip2DiagRect">
            <a:avLst/>
          </a:prstGeom>
        </p:spPr>
      </p:pic>
    </p:spTree>
    <p:extLst>
      <p:ext uri="{BB962C8B-B14F-4D97-AF65-F5344CB8AC3E}">
        <p14:creationId xmlns:p14="http://schemas.microsoft.com/office/powerpoint/2010/main" val="2642382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playing a guitar&#10;&#10;Description automatically generated with low confidence">
            <a:extLst>
              <a:ext uri="{FF2B5EF4-FFF2-40B4-BE49-F238E27FC236}">
                <a16:creationId xmlns:a16="http://schemas.microsoft.com/office/drawing/2014/main" id="{3E498535-0B20-C241-BA66-5AC9D08928EC}"/>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43337" y="1422436"/>
            <a:ext cx="11100267" cy="4148841"/>
          </a:xfrm>
          <a:prstGeom prst="rect">
            <a:avLst/>
          </a:prstGeom>
        </p:spPr>
      </p:pic>
      <p:sp>
        <p:nvSpPr>
          <p:cNvPr id="2" name="Title 1">
            <a:extLst>
              <a:ext uri="{FF2B5EF4-FFF2-40B4-BE49-F238E27FC236}">
                <a16:creationId xmlns:a16="http://schemas.microsoft.com/office/drawing/2014/main" id="{1F41DA0A-9BE7-0642-9880-9B814330A658}"/>
              </a:ext>
            </a:extLst>
          </p:cNvPr>
          <p:cNvSpPr>
            <a:spLocks noGrp="1"/>
          </p:cNvSpPr>
          <p:nvPr>
            <p:ph type="title"/>
          </p:nvPr>
        </p:nvSpPr>
        <p:spPr/>
        <p:txBody>
          <a:bodyPr>
            <a:noAutofit/>
          </a:bodyPr>
          <a:lstStyle/>
          <a:p>
            <a:r>
              <a:rPr lang="en-US" dirty="0"/>
              <a:t>Member Resources: Technical Content</a:t>
            </a:r>
          </a:p>
        </p:txBody>
      </p:sp>
      <p:sp>
        <p:nvSpPr>
          <p:cNvPr id="4" name="Slide Number Placeholder 3">
            <a:extLst>
              <a:ext uri="{FF2B5EF4-FFF2-40B4-BE49-F238E27FC236}">
                <a16:creationId xmlns:a16="http://schemas.microsoft.com/office/drawing/2014/main" id="{A7A97FC9-3067-EE4F-A6BA-29C0209F1D1F}"/>
              </a:ext>
            </a:extLst>
          </p:cNvPr>
          <p:cNvSpPr>
            <a:spLocks noGrp="1"/>
          </p:cNvSpPr>
          <p:nvPr>
            <p:ph type="sldNum" sz="quarter" idx="4"/>
          </p:nvPr>
        </p:nvSpPr>
        <p:spPr/>
        <p:txBody>
          <a:bodyPr/>
          <a:lstStyle/>
          <a:p>
            <a:fld id="{109D57CF-4CD8-6948-8A66-A1C7ACFCFC42}" type="slidenum">
              <a:rPr lang="en-US" smtClean="0"/>
              <a:pPr/>
              <a:t>17</a:t>
            </a:fld>
            <a:endParaRPr lang="en-US" dirty="0"/>
          </a:p>
        </p:txBody>
      </p:sp>
      <p:sp>
        <p:nvSpPr>
          <p:cNvPr id="5" name="Text Placeholder 4">
            <a:extLst>
              <a:ext uri="{FF2B5EF4-FFF2-40B4-BE49-F238E27FC236}">
                <a16:creationId xmlns:a16="http://schemas.microsoft.com/office/drawing/2014/main" id="{E446A901-4CD9-B34D-9CBB-E3AB923CD70B}"/>
              </a:ext>
            </a:extLst>
          </p:cNvPr>
          <p:cNvSpPr>
            <a:spLocks noGrp="1"/>
          </p:cNvSpPr>
          <p:nvPr>
            <p:ph type="body" sz="quarter" idx="4294967295"/>
          </p:nvPr>
        </p:nvSpPr>
        <p:spPr>
          <a:xfrm>
            <a:off x="532705" y="904352"/>
            <a:ext cx="11648662" cy="530225"/>
          </a:xfrm>
        </p:spPr>
        <p:txBody>
          <a:bodyPr>
            <a:normAutofit/>
          </a:bodyPr>
          <a:lstStyle/>
          <a:p>
            <a:pPr marL="0" indent="0">
              <a:buNone/>
            </a:pPr>
            <a:r>
              <a:rPr lang="en-US" sz="2400" i="1" dirty="0">
                <a:solidFill>
                  <a:srgbClr val="75787B"/>
                </a:solidFill>
              </a:rPr>
              <a:t>Access quality information</a:t>
            </a:r>
          </a:p>
        </p:txBody>
      </p:sp>
      <p:graphicFrame>
        <p:nvGraphicFramePr>
          <p:cNvPr id="8" name="Table 8">
            <a:extLst>
              <a:ext uri="{FF2B5EF4-FFF2-40B4-BE49-F238E27FC236}">
                <a16:creationId xmlns:a16="http://schemas.microsoft.com/office/drawing/2014/main" id="{ED74E889-0CBF-764E-A6A6-A0262ECBEE40}"/>
              </a:ext>
            </a:extLst>
          </p:cNvPr>
          <p:cNvGraphicFramePr>
            <a:graphicFrameLocks noGrp="1"/>
          </p:cNvGraphicFramePr>
          <p:nvPr>
            <p:extLst>
              <p:ext uri="{D42A27DB-BD31-4B8C-83A1-F6EECF244321}">
                <p14:modId xmlns:p14="http://schemas.microsoft.com/office/powerpoint/2010/main" val="2998751284"/>
              </p:ext>
            </p:extLst>
          </p:nvPr>
        </p:nvGraphicFramePr>
        <p:xfrm>
          <a:off x="543337" y="1422437"/>
          <a:ext cx="11100267" cy="4148841"/>
        </p:xfrm>
        <a:graphic>
          <a:graphicData uri="http://schemas.openxmlformats.org/drawingml/2006/table">
            <a:tbl>
              <a:tblPr bandRow="1">
                <a:tableStyleId>{91EBBBCC-DAD2-459C-BE2E-F6DE35CF9A28}</a:tableStyleId>
              </a:tblPr>
              <a:tblGrid>
                <a:gridCol w="3700089">
                  <a:extLst>
                    <a:ext uri="{9D8B030D-6E8A-4147-A177-3AD203B41FA5}">
                      <a16:colId xmlns:a16="http://schemas.microsoft.com/office/drawing/2014/main" val="954619134"/>
                    </a:ext>
                  </a:extLst>
                </a:gridCol>
                <a:gridCol w="3700089">
                  <a:extLst>
                    <a:ext uri="{9D8B030D-6E8A-4147-A177-3AD203B41FA5}">
                      <a16:colId xmlns:a16="http://schemas.microsoft.com/office/drawing/2014/main" val="1553752434"/>
                    </a:ext>
                  </a:extLst>
                </a:gridCol>
                <a:gridCol w="3700089">
                  <a:extLst>
                    <a:ext uri="{9D8B030D-6E8A-4147-A177-3AD203B41FA5}">
                      <a16:colId xmlns:a16="http://schemas.microsoft.com/office/drawing/2014/main" val="1925802312"/>
                    </a:ext>
                  </a:extLst>
                </a:gridCol>
              </a:tblGrid>
              <a:tr h="1060100">
                <a:tc>
                  <a:txBody>
                    <a:bodyPr/>
                    <a:lstStyle/>
                    <a:p>
                      <a:pPr marL="182880" fontAlgn="t"/>
                      <a:r>
                        <a:rPr lang="en-US" sz="1600" b="1" dirty="0">
                          <a:solidFill>
                            <a:srgbClr val="002855"/>
                          </a:solidFill>
                          <a:effectLst/>
                        </a:rPr>
                        <a:t>IEEE </a:t>
                      </a:r>
                      <a:r>
                        <a:rPr lang="en-US" sz="1600" b="1" i="1" dirty="0">
                          <a:solidFill>
                            <a:srgbClr val="002855"/>
                          </a:solidFill>
                          <a:effectLst/>
                        </a:rPr>
                        <a:t>Xplore</a:t>
                      </a:r>
                      <a:r>
                        <a:rPr lang="en-US" sz="1600" b="1" dirty="0">
                          <a:solidFill>
                            <a:srgbClr val="002855"/>
                          </a:solidFill>
                          <a:effectLst/>
                        </a:rPr>
                        <a:t>®</a:t>
                      </a:r>
                      <a:endParaRPr lang="en-US" sz="1600" dirty="0">
                        <a:solidFill>
                          <a:srgbClr val="002855"/>
                        </a:solidFill>
                        <a:effectLst/>
                      </a:endParaRPr>
                    </a:p>
                    <a:p>
                      <a:pPr marL="182880" marR="0" lvl="0" indent="0" algn="l" defTabSz="914400" rtl="0" eaLnBrk="1" fontAlgn="t" latinLnBrk="0" hangingPunct="1">
                        <a:lnSpc>
                          <a:spcPct val="100000"/>
                        </a:lnSpc>
                        <a:spcBef>
                          <a:spcPts val="0"/>
                        </a:spcBef>
                        <a:spcAft>
                          <a:spcPts val="0"/>
                        </a:spcAft>
                        <a:buClrTx/>
                        <a:buSzTx/>
                        <a:buFontTx/>
                        <a:buNone/>
                        <a:tabLst/>
                        <a:defRPr/>
                      </a:pPr>
                      <a:r>
                        <a:rPr lang="en-US" sz="1400" dirty="0">
                          <a:solidFill>
                            <a:srgbClr val="002855"/>
                          </a:solidFill>
                          <a:effectLst/>
                        </a:rPr>
                        <a:t>Explore research from IEEE journals, magazines, and conference proceedings. </a:t>
                      </a:r>
                      <a:r>
                        <a:rPr lang="en-US" sz="1200" b="1" kern="1200" dirty="0">
                          <a:solidFill>
                            <a:srgbClr val="002855"/>
                          </a:solidFill>
                          <a:effectLst/>
                        </a:rPr>
                        <a:t>($)</a:t>
                      </a:r>
                      <a:endParaRPr lang="en-US" sz="1200" dirty="0">
                        <a:solidFill>
                          <a:srgbClr val="002855"/>
                        </a:solidFill>
                        <a:effectLst/>
                      </a:endParaRPr>
                    </a:p>
                  </a:txBody>
                  <a:tcPr marL="76205" marR="76205" marT="76205" marB="7620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414"/>
                      </a:schemeClr>
                    </a:solidFill>
                  </a:tcPr>
                </a:tc>
                <a:tc>
                  <a:txBody>
                    <a:bodyPr/>
                    <a:lstStyle/>
                    <a:p>
                      <a:pPr marL="182880"/>
                      <a:r>
                        <a:rPr lang="en-US" sz="1600" b="1" kern="1200" dirty="0">
                          <a:solidFill>
                            <a:srgbClr val="002855"/>
                          </a:solidFill>
                          <a:effectLst/>
                        </a:rPr>
                        <a:t>IEEE Learning Network</a:t>
                      </a:r>
                      <a:endParaRPr lang="en-US" sz="1600" b="0" kern="1200" dirty="0">
                        <a:solidFill>
                          <a:srgbClr val="002855"/>
                        </a:solidFill>
                        <a:effectLst/>
                      </a:endParaRPr>
                    </a:p>
                    <a:p>
                      <a:pPr marL="182880"/>
                      <a:r>
                        <a:rPr lang="en-US" sz="1400" b="0" kern="1200" dirty="0">
                          <a:solidFill>
                            <a:srgbClr val="002855"/>
                          </a:solidFill>
                          <a:effectLst/>
                        </a:rPr>
                        <a:t>High-quality, peer-reviewed online courses in relevant topics</a:t>
                      </a:r>
                      <a:r>
                        <a:rPr lang="en-US" sz="1200" b="0" kern="1200" dirty="0">
                          <a:solidFill>
                            <a:srgbClr val="002855"/>
                          </a:solidFill>
                          <a:effectLst/>
                        </a:rPr>
                        <a:t>. </a:t>
                      </a:r>
                      <a:r>
                        <a:rPr lang="en-US" sz="1200" b="1" kern="1200" dirty="0">
                          <a:solidFill>
                            <a:srgbClr val="002855"/>
                          </a:solidFill>
                          <a:effectLst/>
                        </a:rPr>
                        <a:t>($)</a:t>
                      </a:r>
                      <a:endParaRPr lang="en-US" sz="1200" dirty="0">
                        <a:solidFill>
                          <a:srgbClr val="002855"/>
                        </a:solidFill>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414"/>
                      </a:schemeClr>
                    </a:solidFill>
                  </a:tcPr>
                </a:tc>
                <a:tc>
                  <a:txBody>
                    <a:bodyPr/>
                    <a:lstStyle/>
                    <a:p>
                      <a:pPr marL="182880"/>
                      <a:r>
                        <a:rPr lang="en-US" sz="1600" b="1" kern="1200" dirty="0">
                          <a:solidFill>
                            <a:srgbClr val="002855"/>
                          </a:solidFill>
                          <a:effectLst/>
                        </a:rPr>
                        <a:t>Conferences</a:t>
                      </a:r>
                      <a:endParaRPr lang="en-US" sz="1600" b="0" kern="1200" dirty="0">
                        <a:solidFill>
                          <a:srgbClr val="002855"/>
                        </a:solidFill>
                        <a:effectLst/>
                      </a:endParaRPr>
                    </a:p>
                    <a:p>
                      <a:pPr marL="182880"/>
                      <a:r>
                        <a:rPr lang="en-US" sz="1400" b="0" kern="1200" dirty="0">
                          <a:solidFill>
                            <a:srgbClr val="002855"/>
                          </a:solidFill>
                          <a:effectLst/>
                        </a:rPr>
                        <a:t>Learn about new topics and trends from leading experts, and network with other professionals.</a:t>
                      </a:r>
                      <a:r>
                        <a:rPr lang="en-US" sz="1400" b="1" kern="1200" dirty="0">
                          <a:solidFill>
                            <a:srgbClr val="002855"/>
                          </a:solidFill>
                          <a:effectLst/>
                        </a:rPr>
                        <a:t> </a:t>
                      </a:r>
                      <a:r>
                        <a:rPr lang="en-US" sz="1200" b="1" kern="1200" dirty="0">
                          <a:solidFill>
                            <a:srgbClr val="002855"/>
                          </a:solidFill>
                          <a:effectLst/>
                        </a:rPr>
                        <a:t>($)</a:t>
                      </a:r>
                      <a:endParaRPr lang="en-US" sz="1200" b="0" i="0" kern="1200" dirty="0">
                        <a:solidFill>
                          <a:srgbClr val="002855"/>
                        </a:solidFill>
                        <a:effectLst/>
                        <a:latin typeface="+mn-lt"/>
                        <a:ea typeface="+mn-ea"/>
                        <a:cs typeface="+mn-cs"/>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414"/>
                      </a:schemeClr>
                    </a:solidFill>
                  </a:tcPr>
                </a:tc>
                <a:extLst>
                  <a:ext uri="{0D108BD9-81ED-4DB2-BD59-A6C34878D82A}">
                    <a16:rowId xmlns:a16="http://schemas.microsoft.com/office/drawing/2014/main" val="3352084938"/>
                  </a:ext>
                </a:extLst>
              </a:tr>
              <a:tr h="1115855">
                <a:tc>
                  <a:txBody>
                    <a:bodyPr/>
                    <a:lstStyle/>
                    <a:p>
                      <a:pPr marL="182880"/>
                      <a:r>
                        <a:rPr lang="en-US" sz="1600" b="1" kern="1200" dirty="0">
                          <a:solidFill>
                            <a:srgbClr val="002855"/>
                          </a:solidFill>
                          <a:effectLst/>
                        </a:rPr>
                        <a:t>IEEE Author Center</a:t>
                      </a:r>
                      <a:endParaRPr lang="en-US" sz="1600" b="0" kern="1200" dirty="0">
                        <a:solidFill>
                          <a:srgbClr val="002855"/>
                        </a:solidFill>
                        <a:effectLst/>
                      </a:endParaRPr>
                    </a:p>
                    <a:p>
                      <a:pPr marL="182880"/>
                      <a:r>
                        <a:rPr lang="en-US" sz="1400" b="0" kern="1200" dirty="0">
                          <a:solidFill>
                            <a:srgbClr val="002855"/>
                          </a:solidFill>
                          <a:effectLst/>
                        </a:rPr>
                        <a:t>Publish your research in a high-quality publication and help advance your scientific field. </a:t>
                      </a:r>
                      <a:r>
                        <a:rPr lang="en-US" sz="1200" b="1" kern="1200" dirty="0">
                          <a:solidFill>
                            <a:srgbClr val="002855"/>
                          </a:solidFill>
                          <a:effectLst/>
                        </a:rPr>
                        <a:t>($) (+)</a:t>
                      </a:r>
                      <a:endParaRPr lang="en-US" sz="1200" b="0" i="0" kern="1200" dirty="0">
                        <a:solidFill>
                          <a:srgbClr val="002855"/>
                        </a:solidFill>
                        <a:effectLst/>
                        <a:latin typeface="+mn-lt"/>
                        <a:ea typeface="+mn-ea"/>
                        <a:cs typeface="+mn-cs"/>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414"/>
                      </a:schemeClr>
                    </a:solidFill>
                  </a:tcPr>
                </a:tc>
                <a:tc>
                  <a:txBody>
                    <a:bodyPr/>
                    <a:lstStyle/>
                    <a:p>
                      <a:pPr marL="182880"/>
                      <a:r>
                        <a:rPr lang="en-US" sz="1600" b="1" kern="1200" dirty="0">
                          <a:solidFill>
                            <a:srgbClr val="002855"/>
                          </a:solidFill>
                          <a:effectLst/>
                        </a:rPr>
                        <a:t>eBook Classics</a:t>
                      </a:r>
                      <a:endParaRPr lang="en-US" sz="1600" b="0" kern="1200" dirty="0">
                        <a:solidFill>
                          <a:srgbClr val="002855"/>
                        </a:solidFill>
                        <a:effectLst/>
                      </a:endParaRPr>
                    </a:p>
                    <a:p>
                      <a:pPr marL="182880"/>
                      <a:r>
                        <a:rPr lang="en-US" sz="1400" b="0" kern="1200" dirty="0">
                          <a:solidFill>
                            <a:srgbClr val="002855"/>
                          </a:solidFill>
                          <a:effectLst/>
                        </a:rPr>
                        <a:t>Get over 350 classic eBook titles from the IEEE Press collection. </a:t>
                      </a:r>
                      <a:endParaRPr lang="en-US" sz="1400" dirty="0">
                        <a:solidFill>
                          <a:srgbClr val="002855"/>
                        </a:solidFill>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414"/>
                      </a:schemeClr>
                    </a:solidFill>
                  </a:tcPr>
                </a:tc>
                <a:tc>
                  <a:txBody>
                    <a:bodyPr/>
                    <a:lstStyle/>
                    <a:p>
                      <a:pPr marL="182880"/>
                      <a:r>
                        <a:rPr lang="en-US" sz="1600" b="1" kern="1200" dirty="0">
                          <a:solidFill>
                            <a:srgbClr val="002855"/>
                          </a:solidFill>
                          <a:effectLst/>
                        </a:rPr>
                        <a:t>IEEE Standards</a:t>
                      </a:r>
                      <a:endParaRPr lang="en-US" sz="1600" b="0" kern="1200" dirty="0">
                        <a:solidFill>
                          <a:srgbClr val="002855"/>
                        </a:solidFill>
                        <a:effectLst/>
                      </a:endParaRPr>
                    </a:p>
                    <a:p>
                      <a:pPr marL="182880"/>
                      <a:r>
                        <a:rPr lang="en-US" sz="1400" b="0" kern="1200" dirty="0">
                          <a:solidFill>
                            <a:srgbClr val="002855"/>
                          </a:solidFill>
                          <a:effectLst/>
                        </a:rPr>
                        <a:t>Search for published standards and find related products and resources</a:t>
                      </a:r>
                      <a:r>
                        <a:rPr lang="en-US" sz="1600" b="0" kern="1200" dirty="0">
                          <a:solidFill>
                            <a:srgbClr val="002855"/>
                          </a:solidFill>
                          <a:effectLst/>
                        </a:rPr>
                        <a:t>. </a:t>
                      </a:r>
                      <a:r>
                        <a:rPr lang="en-US" sz="1200" b="1" kern="1200" dirty="0">
                          <a:solidFill>
                            <a:srgbClr val="002855"/>
                          </a:solidFill>
                          <a:effectLst/>
                        </a:rPr>
                        <a:t>($)</a:t>
                      </a:r>
                      <a:endParaRPr lang="en-US" sz="1200" b="0" i="0" kern="1200" dirty="0">
                        <a:solidFill>
                          <a:srgbClr val="002855"/>
                        </a:solidFill>
                        <a:effectLst/>
                        <a:latin typeface="+mn-lt"/>
                        <a:ea typeface="+mn-ea"/>
                        <a:cs typeface="+mn-cs"/>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414"/>
                      </a:schemeClr>
                    </a:solidFill>
                  </a:tcPr>
                </a:tc>
                <a:extLst>
                  <a:ext uri="{0D108BD9-81ED-4DB2-BD59-A6C34878D82A}">
                    <a16:rowId xmlns:a16="http://schemas.microsoft.com/office/drawing/2014/main" val="735470912"/>
                  </a:ext>
                </a:extLst>
              </a:tr>
              <a:tr h="888279">
                <a:tc>
                  <a:txBody>
                    <a:bodyPr/>
                    <a:lstStyle/>
                    <a:p>
                      <a:pPr marL="182880"/>
                      <a:r>
                        <a:rPr lang="en-US" sz="1800" b="1" kern="1200" dirty="0">
                          <a:solidFill>
                            <a:srgbClr val="002855"/>
                          </a:solidFill>
                          <a:effectLst/>
                        </a:rPr>
                        <a:t>IEEE.tv</a:t>
                      </a:r>
                      <a:endParaRPr lang="en-US" sz="1800" b="0" kern="1200" dirty="0">
                        <a:solidFill>
                          <a:srgbClr val="002855"/>
                        </a:solidFill>
                        <a:effectLst/>
                      </a:endParaRPr>
                    </a:p>
                    <a:p>
                      <a:pPr marL="182880"/>
                      <a:r>
                        <a:rPr lang="en-US" sz="1400" b="0" kern="1200" dirty="0">
                          <a:solidFill>
                            <a:srgbClr val="002855"/>
                          </a:solidFill>
                          <a:effectLst/>
                        </a:rPr>
                        <a:t>View videos and live broadcasts covering lEEE activities from around the globe.</a:t>
                      </a:r>
                      <a:endParaRPr lang="en-US" sz="1400" b="0" i="0" kern="1200" dirty="0">
                        <a:solidFill>
                          <a:srgbClr val="002855"/>
                        </a:solidFill>
                        <a:effectLst/>
                        <a:latin typeface="+mn-lt"/>
                        <a:ea typeface="+mn-ea"/>
                        <a:cs typeface="+mn-cs"/>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414"/>
                      </a:schemeClr>
                    </a:solidFill>
                  </a:tcPr>
                </a:tc>
                <a:tc>
                  <a:txBody>
                    <a:bodyPr/>
                    <a:lstStyle/>
                    <a:p>
                      <a:pPr marL="182880"/>
                      <a:r>
                        <a:rPr lang="en-US" sz="1600" b="1" kern="1200" dirty="0">
                          <a:solidFill>
                            <a:srgbClr val="002855"/>
                          </a:solidFill>
                          <a:effectLst/>
                        </a:rPr>
                        <a:t>IEEE Societies and Technical Councils</a:t>
                      </a:r>
                      <a:endParaRPr lang="en-US" sz="1600" b="0" kern="1200" dirty="0">
                        <a:solidFill>
                          <a:srgbClr val="002855"/>
                        </a:solidFill>
                        <a:effectLst/>
                      </a:endParaRPr>
                    </a:p>
                    <a:p>
                      <a:pPr marL="182880"/>
                      <a:r>
                        <a:rPr lang="en-US" sz="1400" b="0" kern="1200" dirty="0">
                          <a:solidFill>
                            <a:srgbClr val="002855"/>
                          </a:solidFill>
                          <a:effectLst/>
                        </a:rPr>
                        <a:t>Join specialized groups matched to your technical interests. </a:t>
                      </a:r>
                      <a:r>
                        <a:rPr lang="en-US" sz="1200" b="1" kern="1200" dirty="0">
                          <a:solidFill>
                            <a:srgbClr val="002855"/>
                          </a:solidFill>
                          <a:effectLst/>
                        </a:rPr>
                        <a:t>($)</a:t>
                      </a:r>
                      <a:endParaRPr lang="en-US" sz="1200" b="0" i="0" kern="1200" dirty="0">
                        <a:solidFill>
                          <a:srgbClr val="002855"/>
                        </a:solidFill>
                        <a:effectLst/>
                        <a:latin typeface="+mn-lt"/>
                        <a:ea typeface="+mn-ea"/>
                        <a:cs typeface="+mn-cs"/>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414"/>
                      </a:schemeClr>
                    </a:solidFill>
                  </a:tcPr>
                </a:tc>
                <a:tc>
                  <a:txBody>
                    <a:bodyPr/>
                    <a:lstStyle/>
                    <a:p>
                      <a:pPr marL="182880"/>
                      <a:r>
                        <a:rPr lang="en-US" sz="1600" b="1" kern="1200" dirty="0">
                          <a:solidFill>
                            <a:srgbClr val="002855"/>
                          </a:solidFill>
                          <a:effectLst/>
                        </a:rPr>
                        <a:t>IEEE </a:t>
                      </a:r>
                      <a:r>
                        <a:rPr lang="en-US" sz="1600" b="1" i="1" kern="1200" dirty="0">
                          <a:solidFill>
                            <a:srgbClr val="002855"/>
                          </a:solidFill>
                          <a:effectLst/>
                        </a:rPr>
                        <a:t>DataPort</a:t>
                      </a:r>
                      <a:endParaRPr lang="en-US" sz="1600" b="0" i="1" kern="1200" dirty="0">
                        <a:solidFill>
                          <a:srgbClr val="002855"/>
                        </a:solidFill>
                        <a:effectLst/>
                      </a:endParaRPr>
                    </a:p>
                    <a:p>
                      <a:pPr marL="182880"/>
                      <a:r>
                        <a:rPr lang="en-US" sz="1400" b="0" kern="1200" dirty="0">
                          <a:solidFill>
                            <a:srgbClr val="002855"/>
                          </a:solidFill>
                          <a:effectLst/>
                        </a:rPr>
                        <a:t>Access an easily accessible repository of datasets and data analysis tools.</a:t>
                      </a:r>
                      <a:endParaRPr lang="en-US" sz="1400" dirty="0">
                        <a:solidFill>
                          <a:srgbClr val="002855"/>
                        </a:solidFill>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414"/>
                      </a:schemeClr>
                    </a:solidFill>
                  </a:tcPr>
                </a:tc>
                <a:extLst>
                  <a:ext uri="{0D108BD9-81ED-4DB2-BD59-A6C34878D82A}">
                    <a16:rowId xmlns:a16="http://schemas.microsoft.com/office/drawing/2014/main" val="3628268585"/>
                  </a:ext>
                </a:extLst>
              </a:tr>
              <a:tr h="1084607">
                <a:tc>
                  <a:txBody>
                    <a:bodyPr/>
                    <a:lstStyle/>
                    <a:p>
                      <a:pPr marL="182880"/>
                      <a:r>
                        <a:rPr lang="en-US" sz="1600" b="1" i="1" kern="1200" dirty="0">
                          <a:solidFill>
                            <a:srgbClr val="002855"/>
                          </a:solidFill>
                          <a:effectLst/>
                        </a:rPr>
                        <a:t>IEEE</a:t>
                      </a:r>
                      <a:r>
                        <a:rPr lang="en-US" sz="1600" b="1" kern="1200" dirty="0">
                          <a:solidFill>
                            <a:srgbClr val="002855"/>
                          </a:solidFill>
                          <a:effectLst/>
                        </a:rPr>
                        <a:t> </a:t>
                      </a:r>
                      <a:r>
                        <a:rPr lang="en-US" sz="1600" b="1" i="1" kern="1200" dirty="0">
                          <a:solidFill>
                            <a:srgbClr val="002855"/>
                          </a:solidFill>
                          <a:effectLst/>
                        </a:rPr>
                        <a:t>Spectrum</a:t>
                      </a:r>
                      <a:r>
                        <a:rPr lang="en-US" sz="1600" b="1" kern="1200" dirty="0">
                          <a:solidFill>
                            <a:srgbClr val="002855"/>
                          </a:solidFill>
                          <a:effectLst/>
                        </a:rPr>
                        <a:t> Magazine</a:t>
                      </a:r>
                      <a:endParaRPr lang="en-US" sz="1600" b="0" kern="1200" dirty="0">
                        <a:solidFill>
                          <a:srgbClr val="002855"/>
                        </a:solidFill>
                        <a:effectLst/>
                      </a:endParaRPr>
                    </a:p>
                    <a:p>
                      <a:pPr marL="182880"/>
                      <a:r>
                        <a:rPr lang="en-US" sz="1400" b="0" kern="1200" dirty="0">
                          <a:solidFill>
                            <a:srgbClr val="002855"/>
                          </a:solidFill>
                          <a:effectLst/>
                        </a:rPr>
                        <a:t>Stay informed about major trends and developments in technology, engineering, </a:t>
                      </a:r>
                      <a:br>
                        <a:rPr lang="en-US" sz="1400" b="0" kern="1200" dirty="0">
                          <a:solidFill>
                            <a:srgbClr val="002855"/>
                          </a:solidFill>
                          <a:effectLst/>
                        </a:rPr>
                      </a:br>
                      <a:r>
                        <a:rPr lang="en-US" sz="1400" b="0" kern="1200" dirty="0">
                          <a:solidFill>
                            <a:srgbClr val="002855"/>
                          </a:solidFill>
                          <a:effectLst/>
                        </a:rPr>
                        <a:t>and science.</a:t>
                      </a:r>
                      <a:endParaRPr lang="en-US" sz="1400" dirty="0">
                        <a:solidFill>
                          <a:srgbClr val="002855"/>
                        </a:solidFill>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414"/>
                      </a:schemeClr>
                    </a:solidFill>
                  </a:tcPr>
                </a:tc>
                <a:tc>
                  <a:txBody>
                    <a:bodyPr/>
                    <a:lstStyle/>
                    <a:p>
                      <a:pPr marL="182880"/>
                      <a:r>
                        <a:rPr lang="en-US" sz="1600" b="1" kern="1200" dirty="0">
                          <a:solidFill>
                            <a:srgbClr val="002855"/>
                          </a:solidFill>
                          <a:effectLst/>
                        </a:rPr>
                        <a:t>Proceedings of the IEEE</a:t>
                      </a:r>
                      <a:endParaRPr lang="en-US" sz="1600" b="0" kern="1200" dirty="0">
                        <a:solidFill>
                          <a:srgbClr val="002855"/>
                        </a:solidFill>
                        <a:effectLst/>
                      </a:endParaRPr>
                    </a:p>
                    <a:p>
                      <a:pPr marL="182880"/>
                      <a:r>
                        <a:rPr lang="en-US" sz="1400" b="0" kern="1200" dirty="0">
                          <a:solidFill>
                            <a:srgbClr val="002855"/>
                          </a:solidFill>
                          <a:effectLst/>
                        </a:rPr>
                        <a:t>The leading journal for in-depth tutorials and coverage of technical developments. </a:t>
                      </a:r>
                      <a:endParaRPr lang="en-US" sz="1400" dirty="0">
                        <a:solidFill>
                          <a:srgbClr val="002855"/>
                        </a:solidFill>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414"/>
                      </a:schemeClr>
                    </a:solidFill>
                  </a:tcPr>
                </a:tc>
                <a:tc>
                  <a:txBody>
                    <a:bodyPr/>
                    <a:lstStyle/>
                    <a:p>
                      <a:pPr marL="182880"/>
                      <a:r>
                        <a:rPr lang="en-US" sz="1600" b="1" i="1" kern="1200" dirty="0">
                          <a:solidFill>
                            <a:srgbClr val="002855"/>
                          </a:solidFill>
                          <a:effectLst/>
                        </a:rPr>
                        <a:t>IEEE</a:t>
                      </a:r>
                      <a:r>
                        <a:rPr lang="en-US" sz="1600" b="1" kern="1200" dirty="0">
                          <a:solidFill>
                            <a:srgbClr val="002855"/>
                          </a:solidFill>
                          <a:effectLst/>
                        </a:rPr>
                        <a:t> </a:t>
                      </a:r>
                      <a:r>
                        <a:rPr lang="en-US" sz="1600" b="1" i="1" kern="1200" dirty="0">
                          <a:solidFill>
                            <a:srgbClr val="002855"/>
                          </a:solidFill>
                          <a:effectLst/>
                        </a:rPr>
                        <a:t>Potentials</a:t>
                      </a:r>
                      <a:r>
                        <a:rPr lang="en-US" sz="1600" b="1" kern="1200" dirty="0">
                          <a:solidFill>
                            <a:srgbClr val="002855"/>
                          </a:solidFill>
                          <a:effectLst/>
                        </a:rPr>
                        <a:t> Magazine</a:t>
                      </a:r>
                      <a:endParaRPr lang="en-US" sz="1600" b="0" kern="1200" dirty="0">
                        <a:solidFill>
                          <a:srgbClr val="002855"/>
                        </a:solidFill>
                        <a:effectLst/>
                      </a:endParaRPr>
                    </a:p>
                    <a:p>
                      <a:pPr marL="182880"/>
                      <a:r>
                        <a:rPr lang="en-US" sz="1400" b="0" kern="1200" dirty="0">
                          <a:solidFill>
                            <a:srgbClr val="002855"/>
                          </a:solidFill>
                          <a:effectLst/>
                        </a:rPr>
                        <a:t>Explore career strategies and important technical trends geared to young professionals.</a:t>
                      </a:r>
                      <a:endParaRPr lang="en-US" sz="1400" b="0" i="0" kern="1200" dirty="0">
                        <a:solidFill>
                          <a:srgbClr val="002855"/>
                        </a:solidFill>
                        <a:effectLst/>
                        <a:latin typeface="+mn-lt"/>
                        <a:ea typeface="+mn-ea"/>
                        <a:cs typeface="+mn-cs"/>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414"/>
                      </a:schemeClr>
                    </a:solidFill>
                  </a:tcPr>
                </a:tc>
                <a:extLst>
                  <a:ext uri="{0D108BD9-81ED-4DB2-BD59-A6C34878D82A}">
                    <a16:rowId xmlns:a16="http://schemas.microsoft.com/office/drawing/2014/main" val="686247986"/>
                  </a:ext>
                </a:extLst>
              </a:tr>
            </a:tbl>
          </a:graphicData>
        </a:graphic>
      </p:graphicFrame>
      <p:sp>
        <p:nvSpPr>
          <p:cNvPr id="9" name="TextBox 8">
            <a:extLst>
              <a:ext uri="{FF2B5EF4-FFF2-40B4-BE49-F238E27FC236}">
                <a16:creationId xmlns:a16="http://schemas.microsoft.com/office/drawing/2014/main" id="{0F6E0199-F110-7B43-9163-2401E938CD0D}"/>
              </a:ext>
            </a:extLst>
          </p:cNvPr>
          <p:cNvSpPr txBox="1"/>
          <p:nvPr/>
        </p:nvSpPr>
        <p:spPr>
          <a:xfrm>
            <a:off x="452078" y="5684747"/>
            <a:ext cx="2291379" cy="677108"/>
          </a:xfrm>
          <a:prstGeom prst="rect">
            <a:avLst/>
          </a:prstGeom>
          <a:noFill/>
        </p:spPr>
        <p:txBody>
          <a:bodyPr wrap="square" rtlCol="0">
            <a:spAutoFit/>
          </a:bodyPr>
          <a:lstStyle/>
          <a:p>
            <a:r>
              <a:rPr lang="en-US" sz="1000" b="1" dirty="0"/>
              <a:t>$</a:t>
            </a:r>
            <a:r>
              <a:rPr lang="en-US" sz="1000" dirty="0"/>
              <a:t> - Discounted price for IEEE members</a:t>
            </a:r>
          </a:p>
          <a:p>
            <a:r>
              <a:rPr lang="en-US" sz="1000" b="1" dirty="0"/>
              <a:t>+</a:t>
            </a:r>
            <a:r>
              <a:rPr lang="en-US" sz="1000" dirty="0"/>
              <a:t> - Additional fee</a:t>
            </a:r>
          </a:p>
          <a:p>
            <a:endParaRPr lang="en-US" dirty="0"/>
          </a:p>
        </p:txBody>
      </p:sp>
      <p:sp>
        <p:nvSpPr>
          <p:cNvPr id="13" name="Rectangle 12">
            <a:extLst>
              <a:ext uri="{FF2B5EF4-FFF2-40B4-BE49-F238E27FC236}">
                <a16:creationId xmlns:a16="http://schemas.microsoft.com/office/drawing/2014/main" id="{D2E281A7-525B-824D-9D98-6BA82CD26D39}"/>
              </a:ext>
            </a:extLst>
          </p:cNvPr>
          <p:cNvSpPr/>
          <p:nvPr/>
        </p:nvSpPr>
        <p:spPr>
          <a:xfrm>
            <a:off x="1725905" y="6234765"/>
            <a:ext cx="2433167"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ieee.org/start</a:t>
            </a:r>
            <a:endParaRPr lang="en-US" sz="1600" b="1" dirty="0">
              <a:solidFill>
                <a:srgbClr val="00629B"/>
              </a:solidFill>
            </a:endParaRPr>
          </a:p>
        </p:txBody>
      </p:sp>
      <p:sp>
        <p:nvSpPr>
          <p:cNvPr id="16" name="Right Triangle 15">
            <a:extLst>
              <a:ext uri="{FF2B5EF4-FFF2-40B4-BE49-F238E27FC236}">
                <a16:creationId xmlns:a16="http://schemas.microsoft.com/office/drawing/2014/main" id="{4B12336F-42CC-884E-9340-393317798784}"/>
              </a:ext>
            </a:extLst>
          </p:cNvPr>
          <p:cNvSpPr/>
          <p:nvPr/>
        </p:nvSpPr>
        <p:spPr>
          <a:xfrm rot="10800000">
            <a:off x="11310923" y="1412387"/>
            <a:ext cx="342729" cy="34272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284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FCEE5543-B776-4E4F-B055-7F8D1F27895A}"/>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18992" y="1414212"/>
            <a:ext cx="11137391" cy="4029575"/>
          </a:xfrm>
          <a:prstGeom prst="rect">
            <a:avLst/>
          </a:prstGeom>
        </p:spPr>
      </p:pic>
      <p:sp>
        <p:nvSpPr>
          <p:cNvPr id="2" name="Title 1">
            <a:extLst>
              <a:ext uri="{FF2B5EF4-FFF2-40B4-BE49-F238E27FC236}">
                <a16:creationId xmlns:a16="http://schemas.microsoft.com/office/drawing/2014/main" id="{15B1B8BF-0AD0-7649-9273-BEACD85A7D62}"/>
              </a:ext>
            </a:extLst>
          </p:cNvPr>
          <p:cNvSpPr>
            <a:spLocks noGrp="1"/>
          </p:cNvSpPr>
          <p:nvPr>
            <p:ph type="title"/>
          </p:nvPr>
        </p:nvSpPr>
        <p:spPr/>
        <p:txBody>
          <a:bodyPr>
            <a:noAutofit/>
          </a:bodyPr>
          <a:lstStyle/>
          <a:p>
            <a:r>
              <a:rPr lang="en-US"/>
              <a:t>Member Resources: Networking</a:t>
            </a:r>
          </a:p>
        </p:txBody>
      </p:sp>
      <p:sp>
        <p:nvSpPr>
          <p:cNvPr id="5" name="Text Placeholder 4">
            <a:extLst>
              <a:ext uri="{FF2B5EF4-FFF2-40B4-BE49-F238E27FC236}">
                <a16:creationId xmlns:a16="http://schemas.microsoft.com/office/drawing/2014/main" id="{8133A0FC-F886-DD43-9BF7-6F8948D31BE8}"/>
              </a:ext>
            </a:extLst>
          </p:cNvPr>
          <p:cNvSpPr>
            <a:spLocks noGrp="1"/>
          </p:cNvSpPr>
          <p:nvPr>
            <p:ph type="body" sz="quarter" idx="15"/>
          </p:nvPr>
        </p:nvSpPr>
        <p:spPr/>
        <p:txBody>
          <a:bodyPr/>
          <a:lstStyle/>
          <a:p>
            <a:r>
              <a:rPr lang="en-US"/>
              <a:t>Explore networking opportunities</a:t>
            </a:r>
          </a:p>
        </p:txBody>
      </p:sp>
      <p:sp>
        <p:nvSpPr>
          <p:cNvPr id="4" name="Slide Number Placeholder 3">
            <a:extLst>
              <a:ext uri="{FF2B5EF4-FFF2-40B4-BE49-F238E27FC236}">
                <a16:creationId xmlns:a16="http://schemas.microsoft.com/office/drawing/2014/main" id="{5B2AF4CA-A0C5-BB4F-9C8F-FAAC9A8CCAF9}"/>
              </a:ext>
            </a:extLst>
          </p:cNvPr>
          <p:cNvSpPr>
            <a:spLocks noGrp="1"/>
          </p:cNvSpPr>
          <p:nvPr>
            <p:ph type="sldNum" sz="quarter" idx="4"/>
          </p:nvPr>
        </p:nvSpPr>
        <p:spPr/>
        <p:txBody>
          <a:bodyPr/>
          <a:lstStyle/>
          <a:p>
            <a:fld id="{109D57CF-4CD8-6948-8A66-A1C7ACFCFC42}" type="slidenum">
              <a:rPr lang="en-US" smtClean="0"/>
              <a:pPr/>
              <a:t>18</a:t>
            </a:fld>
            <a:endParaRPr lang="en-US"/>
          </a:p>
        </p:txBody>
      </p:sp>
      <p:graphicFrame>
        <p:nvGraphicFramePr>
          <p:cNvPr id="10" name="Table 10">
            <a:extLst>
              <a:ext uri="{FF2B5EF4-FFF2-40B4-BE49-F238E27FC236}">
                <a16:creationId xmlns:a16="http://schemas.microsoft.com/office/drawing/2014/main" id="{EA4F3AE1-0177-8940-BDBA-1FC435B8865E}"/>
              </a:ext>
            </a:extLst>
          </p:cNvPr>
          <p:cNvGraphicFramePr>
            <a:graphicFrameLocks noGrp="1"/>
          </p:cNvGraphicFramePr>
          <p:nvPr>
            <p:extLst>
              <p:ext uri="{D42A27DB-BD31-4B8C-83A1-F6EECF244321}">
                <p14:modId xmlns:p14="http://schemas.microsoft.com/office/powerpoint/2010/main" val="508062746"/>
              </p:ext>
            </p:extLst>
          </p:nvPr>
        </p:nvGraphicFramePr>
        <p:xfrm>
          <a:off x="518992" y="1414212"/>
          <a:ext cx="11137392" cy="4029575"/>
        </p:xfrm>
        <a:graphic>
          <a:graphicData uri="http://schemas.openxmlformats.org/drawingml/2006/table">
            <a:tbl>
              <a:tblPr bandRow="1">
                <a:tableStyleId>{91EBBBCC-DAD2-459C-BE2E-F6DE35CF9A28}</a:tableStyleId>
              </a:tblPr>
              <a:tblGrid>
                <a:gridCol w="3712464">
                  <a:extLst>
                    <a:ext uri="{9D8B030D-6E8A-4147-A177-3AD203B41FA5}">
                      <a16:colId xmlns:a16="http://schemas.microsoft.com/office/drawing/2014/main" val="1814376440"/>
                    </a:ext>
                  </a:extLst>
                </a:gridCol>
                <a:gridCol w="3712464">
                  <a:extLst>
                    <a:ext uri="{9D8B030D-6E8A-4147-A177-3AD203B41FA5}">
                      <a16:colId xmlns:a16="http://schemas.microsoft.com/office/drawing/2014/main" val="270042599"/>
                    </a:ext>
                  </a:extLst>
                </a:gridCol>
                <a:gridCol w="3712464">
                  <a:extLst>
                    <a:ext uri="{9D8B030D-6E8A-4147-A177-3AD203B41FA5}">
                      <a16:colId xmlns:a16="http://schemas.microsoft.com/office/drawing/2014/main" val="3572702117"/>
                    </a:ext>
                  </a:extLst>
                </a:gridCol>
              </a:tblGrid>
              <a:tr h="1201868">
                <a:tc>
                  <a:txBody>
                    <a:bodyPr/>
                    <a:lstStyle/>
                    <a:p>
                      <a:pPr marL="182880"/>
                      <a:r>
                        <a:rPr lang="en-US" sz="1600" b="1" kern="1200" dirty="0">
                          <a:solidFill>
                            <a:srgbClr val="002855"/>
                          </a:solidFill>
                          <a:effectLst/>
                        </a:rPr>
                        <a:t>Conferences </a:t>
                      </a:r>
                      <a:endParaRPr lang="en-US" sz="1600" b="0" kern="1200" dirty="0">
                        <a:solidFill>
                          <a:srgbClr val="002855"/>
                        </a:solidFill>
                        <a:effectLst/>
                      </a:endParaRPr>
                    </a:p>
                    <a:p>
                      <a:pPr marL="182880"/>
                      <a:r>
                        <a:rPr lang="en-US" sz="1400" b="0" kern="1200" dirty="0">
                          <a:solidFill>
                            <a:srgbClr val="002855"/>
                          </a:solidFill>
                          <a:effectLst/>
                        </a:rPr>
                        <a:t>Attend conferences to connect with other like-minded professionals. </a:t>
                      </a:r>
                      <a:r>
                        <a:rPr lang="en-US" sz="1400" b="1" kern="1200" dirty="0">
                          <a:solidFill>
                            <a:srgbClr val="002855"/>
                          </a:solidFill>
                          <a:effectLst/>
                        </a:rPr>
                        <a:t>($)</a:t>
                      </a:r>
                      <a:endParaRPr lang="en-US" sz="1400" b="0" i="0" kern="1200" dirty="0">
                        <a:solidFill>
                          <a:srgbClr val="002855"/>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691"/>
                      </a:schemeClr>
                    </a:solidFill>
                  </a:tcPr>
                </a:tc>
                <a:tc>
                  <a:txBody>
                    <a:bodyPr/>
                    <a:lstStyle/>
                    <a:p>
                      <a:pPr marL="182880"/>
                      <a:r>
                        <a:rPr lang="en-US" sz="1600" b="1" kern="1200" dirty="0">
                          <a:solidFill>
                            <a:srgbClr val="002855"/>
                          </a:solidFill>
                          <a:effectLst/>
                        </a:rPr>
                        <a:t>IEEE </a:t>
                      </a:r>
                      <a:r>
                        <a:rPr lang="en-US" sz="1600" b="1" kern="1200" dirty="0" err="1">
                          <a:solidFill>
                            <a:srgbClr val="002855"/>
                          </a:solidFill>
                          <a:effectLst/>
                        </a:rPr>
                        <a:t>Collabratec</a:t>
                      </a:r>
                      <a:r>
                        <a:rPr lang="en-US" sz="1600" b="1" kern="1200" dirty="0">
                          <a:solidFill>
                            <a:srgbClr val="002855"/>
                          </a:solidFill>
                          <a:effectLst/>
                        </a:rPr>
                        <a:t>®</a:t>
                      </a:r>
                      <a:endParaRPr lang="en-US" sz="1600" b="0" kern="1200" dirty="0">
                        <a:solidFill>
                          <a:srgbClr val="002855"/>
                        </a:solidFill>
                        <a:effectLst/>
                      </a:endParaRPr>
                    </a:p>
                    <a:p>
                      <a:pPr marL="182880"/>
                      <a:r>
                        <a:rPr lang="en-US" sz="1400" b="0" kern="1200" dirty="0">
                          <a:solidFill>
                            <a:srgbClr val="002855"/>
                          </a:solidFill>
                          <a:effectLst/>
                        </a:rPr>
                        <a:t>Connect and collaborate with other IEEE members in IEEE's online networking platform.</a:t>
                      </a:r>
                      <a:endParaRPr lang="en-US" sz="1400" b="0" i="0" kern="1200" dirty="0">
                        <a:solidFill>
                          <a:srgbClr val="002855"/>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691"/>
                      </a:schemeClr>
                    </a:solidFill>
                  </a:tcPr>
                </a:tc>
                <a:tc>
                  <a:txBody>
                    <a:bodyPr/>
                    <a:lstStyle/>
                    <a:p>
                      <a:pPr marL="182880"/>
                      <a:r>
                        <a:rPr lang="en-US" sz="1600" b="1" kern="1200" dirty="0">
                          <a:solidFill>
                            <a:srgbClr val="002855"/>
                          </a:solidFill>
                          <a:effectLst/>
                        </a:rPr>
                        <a:t>Volunteering opportunities</a:t>
                      </a:r>
                      <a:endParaRPr lang="en-US" sz="1600" b="0" kern="1200" dirty="0">
                        <a:solidFill>
                          <a:srgbClr val="002855"/>
                        </a:solidFill>
                        <a:effectLst/>
                      </a:endParaRPr>
                    </a:p>
                    <a:p>
                      <a:pPr marL="182880"/>
                      <a:r>
                        <a:rPr lang="en-US" sz="1400" b="0" kern="1200" dirty="0">
                          <a:solidFill>
                            <a:srgbClr val="002855"/>
                          </a:solidFill>
                          <a:effectLst/>
                        </a:rPr>
                        <a:t>Get involved in IEEE activities at a local and global level and give back to your profession.</a:t>
                      </a:r>
                      <a:endParaRPr lang="en-US" sz="1400" b="0" i="0" kern="1200" dirty="0">
                        <a:solidFill>
                          <a:srgbClr val="002855"/>
                        </a:solidFill>
                        <a:effectLst/>
                        <a:latin typeface="+mn-lt"/>
                        <a:ea typeface="+mn-ea"/>
                        <a:cs typeface="+mn-cs"/>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691"/>
                      </a:schemeClr>
                    </a:solidFill>
                  </a:tcPr>
                </a:tc>
                <a:extLst>
                  <a:ext uri="{0D108BD9-81ED-4DB2-BD59-A6C34878D82A}">
                    <a16:rowId xmlns:a16="http://schemas.microsoft.com/office/drawing/2014/main" val="2313749842"/>
                  </a:ext>
                </a:extLst>
              </a:tr>
              <a:tr h="1343535">
                <a:tc>
                  <a:txBody>
                    <a:bodyPr/>
                    <a:lstStyle/>
                    <a:p>
                      <a:pPr marL="182880"/>
                      <a:r>
                        <a:rPr lang="en-US" sz="1600" b="1" kern="1200" dirty="0">
                          <a:solidFill>
                            <a:srgbClr val="002855"/>
                          </a:solidFill>
                          <a:effectLst/>
                        </a:rPr>
                        <a:t>Local meetings and events</a:t>
                      </a:r>
                      <a:endParaRPr lang="en-US" sz="1600" b="0" kern="1200" dirty="0">
                        <a:solidFill>
                          <a:srgbClr val="002855"/>
                        </a:solidFill>
                        <a:effectLst/>
                      </a:endParaRPr>
                    </a:p>
                    <a:p>
                      <a:pPr marL="182880"/>
                      <a:r>
                        <a:rPr lang="en-US" sz="1400" b="0" kern="1200" dirty="0">
                          <a:solidFill>
                            <a:srgbClr val="002855"/>
                          </a:solidFill>
                          <a:effectLst/>
                        </a:rPr>
                        <a:t>Meet and socialize with members and volunteers in your Section.</a:t>
                      </a:r>
                      <a:endParaRPr lang="en-US" sz="1400" b="0" i="0" kern="1200" dirty="0">
                        <a:solidFill>
                          <a:srgbClr val="002855"/>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691"/>
                      </a:schemeClr>
                    </a:solidFill>
                  </a:tcPr>
                </a:tc>
                <a:tc>
                  <a:txBody>
                    <a:bodyPr/>
                    <a:lstStyle/>
                    <a:p>
                      <a:pPr marL="182880"/>
                      <a:r>
                        <a:rPr lang="en-US" sz="1600" b="1" kern="1200" dirty="0">
                          <a:solidFill>
                            <a:srgbClr val="002855"/>
                          </a:solidFill>
                          <a:effectLst/>
                        </a:rPr>
                        <a:t>IEEE Societies and Technical Councils</a:t>
                      </a:r>
                      <a:endParaRPr lang="en-US" sz="1600" b="0" kern="1200" dirty="0">
                        <a:solidFill>
                          <a:srgbClr val="002855"/>
                        </a:solidFill>
                        <a:effectLst/>
                      </a:endParaRPr>
                    </a:p>
                    <a:p>
                      <a:pPr marL="182880"/>
                      <a:r>
                        <a:rPr lang="en-US" sz="1400" b="0" kern="1200" dirty="0">
                          <a:solidFill>
                            <a:srgbClr val="002855"/>
                          </a:solidFill>
                          <a:effectLst/>
                        </a:rPr>
                        <a:t>Join specialized communities matched by your technical interest. </a:t>
                      </a:r>
                      <a:r>
                        <a:rPr lang="en-US" sz="1400" b="1" kern="1200" dirty="0">
                          <a:solidFill>
                            <a:srgbClr val="002855"/>
                          </a:solidFill>
                          <a:effectLst/>
                        </a:rPr>
                        <a:t>($)</a:t>
                      </a:r>
                      <a:endParaRPr lang="en-US" sz="1400" b="0" i="0" kern="1200" dirty="0">
                        <a:solidFill>
                          <a:srgbClr val="002855"/>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691"/>
                      </a:schemeClr>
                    </a:solidFill>
                  </a:tcPr>
                </a:tc>
                <a:tc>
                  <a:txBody>
                    <a:bodyPr/>
                    <a:lstStyle/>
                    <a:p>
                      <a:pPr marL="182880"/>
                      <a:r>
                        <a:rPr lang="en-US" sz="1600" b="1" kern="1200" dirty="0">
                          <a:solidFill>
                            <a:srgbClr val="002855"/>
                          </a:solidFill>
                          <a:effectLst/>
                        </a:rPr>
                        <a:t>Women in Engineering (WIE)</a:t>
                      </a:r>
                      <a:endParaRPr lang="en-US" sz="1600" b="0" kern="1200" dirty="0">
                        <a:solidFill>
                          <a:srgbClr val="002855"/>
                        </a:solidFill>
                        <a:effectLst/>
                      </a:endParaRPr>
                    </a:p>
                    <a:p>
                      <a:pPr marL="182880"/>
                      <a:r>
                        <a:rPr lang="en-US" sz="1400" b="0" kern="1200" dirty="0">
                          <a:solidFill>
                            <a:srgbClr val="002855"/>
                          </a:solidFill>
                          <a:effectLst/>
                        </a:rPr>
                        <a:t>Become a part of the </a:t>
                      </a:r>
                      <a:r>
                        <a:rPr lang="en-US" sz="1400" b="0" kern="1200" dirty="0" err="1">
                          <a:solidFill>
                            <a:srgbClr val="002855"/>
                          </a:solidFill>
                          <a:effectLst/>
                        </a:rPr>
                        <a:t>influencial</a:t>
                      </a:r>
                      <a:r>
                        <a:rPr lang="en-US" sz="1400" b="0" kern="1200" dirty="0">
                          <a:solidFill>
                            <a:srgbClr val="002855"/>
                          </a:solidFill>
                          <a:effectLst/>
                        </a:rPr>
                        <a:t> IEEE member group promoting women engineers and scientists. </a:t>
                      </a:r>
                      <a:r>
                        <a:rPr lang="en-US" sz="1400" b="1" kern="1200" dirty="0">
                          <a:solidFill>
                            <a:srgbClr val="002855"/>
                          </a:solidFill>
                          <a:effectLst/>
                        </a:rPr>
                        <a:t>(+)</a:t>
                      </a:r>
                      <a:endParaRPr lang="en-US" sz="1400" b="0" i="0" kern="1200" dirty="0">
                        <a:solidFill>
                          <a:srgbClr val="002855"/>
                        </a:solidFill>
                        <a:effectLst/>
                        <a:latin typeface="+mn-lt"/>
                        <a:ea typeface="+mn-ea"/>
                        <a:cs typeface="+mn-cs"/>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691"/>
                      </a:schemeClr>
                    </a:solidFill>
                  </a:tcPr>
                </a:tc>
                <a:extLst>
                  <a:ext uri="{0D108BD9-81ED-4DB2-BD59-A6C34878D82A}">
                    <a16:rowId xmlns:a16="http://schemas.microsoft.com/office/drawing/2014/main" val="1595045534"/>
                  </a:ext>
                </a:extLst>
              </a:tr>
              <a:tr h="1484172">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rgbClr val="002855"/>
                          </a:solidFill>
                          <a:effectLst/>
                        </a:rPr>
                        <a:t>Young Professionals</a:t>
                      </a:r>
                      <a:endParaRPr lang="en-US" sz="1600" b="0" kern="1200">
                        <a:solidFill>
                          <a:srgbClr val="002855"/>
                        </a:solidFill>
                        <a:effectLst/>
                      </a:endParaRPr>
                    </a:p>
                    <a:p>
                      <a:pPr marL="182880" marR="0" lvl="0" indent="0" algn="l" defTabSz="914400" rtl="0" eaLnBrk="1" fontAlgn="auto" latinLnBrk="0" hangingPunct="1">
                        <a:lnSpc>
                          <a:spcPct val="100000"/>
                        </a:lnSpc>
                        <a:spcBef>
                          <a:spcPts val="0"/>
                        </a:spcBef>
                        <a:spcAft>
                          <a:spcPts val="0"/>
                        </a:spcAft>
                        <a:buClrTx/>
                        <a:buSzTx/>
                        <a:buFontTx/>
                        <a:buNone/>
                        <a:tabLst/>
                        <a:defRPr/>
                      </a:pPr>
                      <a:r>
                        <a:rPr lang="en-US" sz="1400" b="0" kern="1200">
                          <a:solidFill>
                            <a:srgbClr val="002855"/>
                          </a:solidFill>
                          <a:effectLst/>
                        </a:rPr>
                        <a:t>Connect with recent graduates interested in expanding their global network, connecting with peers locally, and giving back to their communities.</a:t>
                      </a:r>
                      <a:endParaRPr lang="en-US" sz="1400" b="0" i="0" kern="1200">
                        <a:solidFill>
                          <a:srgbClr val="002855"/>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691"/>
                      </a:schemeClr>
                    </a:solidFill>
                  </a:tcPr>
                </a:tc>
                <a:tc>
                  <a:txBody>
                    <a:bodyPr/>
                    <a:lstStyle/>
                    <a:p>
                      <a:pPr marL="182880"/>
                      <a:endParaRPr lang="en-US" dirty="0">
                        <a:solidFill>
                          <a:srgbClr val="002855"/>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691"/>
                      </a:schemeClr>
                    </a:solidFill>
                  </a:tcPr>
                </a:tc>
                <a:tc>
                  <a:txBody>
                    <a:bodyPr/>
                    <a:lstStyle/>
                    <a:p>
                      <a:pPr marL="182880"/>
                      <a:endParaRPr lang="en-US" dirty="0">
                        <a:solidFill>
                          <a:srgbClr val="002855"/>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7691"/>
                      </a:schemeClr>
                    </a:solidFill>
                  </a:tcPr>
                </a:tc>
                <a:extLst>
                  <a:ext uri="{0D108BD9-81ED-4DB2-BD59-A6C34878D82A}">
                    <a16:rowId xmlns:a16="http://schemas.microsoft.com/office/drawing/2014/main" val="1510062331"/>
                  </a:ext>
                </a:extLst>
              </a:tr>
            </a:tbl>
          </a:graphicData>
        </a:graphic>
      </p:graphicFrame>
      <p:sp>
        <p:nvSpPr>
          <p:cNvPr id="11" name="TextBox 10">
            <a:extLst>
              <a:ext uri="{FF2B5EF4-FFF2-40B4-BE49-F238E27FC236}">
                <a16:creationId xmlns:a16="http://schemas.microsoft.com/office/drawing/2014/main" id="{411683EB-97BD-DA4D-B502-506AB36CA133}"/>
              </a:ext>
            </a:extLst>
          </p:cNvPr>
          <p:cNvSpPr txBox="1"/>
          <p:nvPr/>
        </p:nvSpPr>
        <p:spPr>
          <a:xfrm>
            <a:off x="452078" y="5684747"/>
            <a:ext cx="2291379" cy="677108"/>
          </a:xfrm>
          <a:prstGeom prst="rect">
            <a:avLst/>
          </a:prstGeom>
          <a:noFill/>
        </p:spPr>
        <p:txBody>
          <a:bodyPr wrap="square" rtlCol="0">
            <a:spAutoFit/>
          </a:bodyPr>
          <a:lstStyle/>
          <a:p>
            <a:r>
              <a:rPr lang="en-US" sz="1000" b="1"/>
              <a:t>$</a:t>
            </a:r>
            <a:r>
              <a:rPr lang="en-US" sz="1000"/>
              <a:t> - Discounted price for IEEE members</a:t>
            </a:r>
          </a:p>
          <a:p>
            <a:r>
              <a:rPr lang="en-US" sz="1000" b="1"/>
              <a:t>+</a:t>
            </a:r>
            <a:r>
              <a:rPr lang="en-US" sz="1000"/>
              <a:t> - Additional fee</a:t>
            </a:r>
          </a:p>
          <a:p>
            <a:endParaRPr lang="en-US"/>
          </a:p>
        </p:txBody>
      </p:sp>
      <p:sp>
        <p:nvSpPr>
          <p:cNvPr id="12" name="Rectangle 11">
            <a:extLst>
              <a:ext uri="{FF2B5EF4-FFF2-40B4-BE49-F238E27FC236}">
                <a16:creationId xmlns:a16="http://schemas.microsoft.com/office/drawing/2014/main" id="{C0BF5590-8AE7-F94D-BD65-F83D573E102D}"/>
              </a:ext>
            </a:extLst>
          </p:cNvPr>
          <p:cNvSpPr/>
          <p:nvPr/>
        </p:nvSpPr>
        <p:spPr>
          <a:xfrm>
            <a:off x="1725905" y="6234765"/>
            <a:ext cx="2433167"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ieee.org/start</a:t>
            </a:r>
            <a:endParaRPr lang="en-US" sz="1600" b="1" dirty="0">
              <a:solidFill>
                <a:srgbClr val="00629B"/>
              </a:solidFill>
            </a:endParaRPr>
          </a:p>
        </p:txBody>
      </p:sp>
      <p:sp>
        <p:nvSpPr>
          <p:cNvPr id="15" name="Right Triangle 14">
            <a:extLst>
              <a:ext uri="{FF2B5EF4-FFF2-40B4-BE49-F238E27FC236}">
                <a16:creationId xmlns:a16="http://schemas.microsoft.com/office/drawing/2014/main" id="{2442EB25-E374-0249-822C-853696B7A11A}"/>
              </a:ext>
            </a:extLst>
          </p:cNvPr>
          <p:cNvSpPr/>
          <p:nvPr/>
        </p:nvSpPr>
        <p:spPr>
          <a:xfrm rot="10800000">
            <a:off x="11324370" y="1412387"/>
            <a:ext cx="342729" cy="34272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074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person, person, window&#10;&#10;Description automatically generated">
            <a:extLst>
              <a:ext uri="{FF2B5EF4-FFF2-40B4-BE49-F238E27FC236}">
                <a16:creationId xmlns:a16="http://schemas.microsoft.com/office/drawing/2014/main" id="{CDF58D54-0948-0A4F-AE5D-81131C23499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546651" y="1412387"/>
            <a:ext cx="11120448" cy="4272360"/>
          </a:xfrm>
          <a:prstGeom prst="rect">
            <a:avLst/>
          </a:prstGeom>
        </p:spPr>
      </p:pic>
      <p:sp>
        <p:nvSpPr>
          <p:cNvPr id="2" name="Title 1">
            <a:extLst>
              <a:ext uri="{FF2B5EF4-FFF2-40B4-BE49-F238E27FC236}">
                <a16:creationId xmlns:a16="http://schemas.microsoft.com/office/drawing/2014/main" id="{15B1B8BF-0AD0-7649-9273-BEACD85A7D62}"/>
              </a:ext>
            </a:extLst>
          </p:cNvPr>
          <p:cNvSpPr>
            <a:spLocks noGrp="1"/>
          </p:cNvSpPr>
          <p:nvPr>
            <p:ph type="title"/>
          </p:nvPr>
        </p:nvSpPr>
        <p:spPr/>
        <p:txBody>
          <a:bodyPr>
            <a:noAutofit/>
          </a:bodyPr>
          <a:lstStyle/>
          <a:p>
            <a:r>
              <a:rPr lang="en-US"/>
              <a:t>Member Resources: Education &amp; Career</a:t>
            </a:r>
          </a:p>
        </p:txBody>
      </p:sp>
      <p:sp>
        <p:nvSpPr>
          <p:cNvPr id="5" name="Text Placeholder 4">
            <a:extLst>
              <a:ext uri="{FF2B5EF4-FFF2-40B4-BE49-F238E27FC236}">
                <a16:creationId xmlns:a16="http://schemas.microsoft.com/office/drawing/2014/main" id="{8133A0FC-F886-DD43-9BF7-6F8948D31BE8}"/>
              </a:ext>
            </a:extLst>
          </p:cNvPr>
          <p:cNvSpPr>
            <a:spLocks noGrp="1"/>
          </p:cNvSpPr>
          <p:nvPr>
            <p:ph type="body" sz="quarter" idx="15"/>
          </p:nvPr>
        </p:nvSpPr>
        <p:spPr/>
        <p:txBody>
          <a:bodyPr/>
          <a:lstStyle/>
          <a:p>
            <a:r>
              <a:rPr lang="en-US"/>
              <a:t>Expand your learning and find the right career path </a:t>
            </a:r>
          </a:p>
        </p:txBody>
      </p:sp>
      <p:sp>
        <p:nvSpPr>
          <p:cNvPr id="4" name="Slide Number Placeholder 3">
            <a:extLst>
              <a:ext uri="{FF2B5EF4-FFF2-40B4-BE49-F238E27FC236}">
                <a16:creationId xmlns:a16="http://schemas.microsoft.com/office/drawing/2014/main" id="{5B2AF4CA-A0C5-BB4F-9C8F-FAAC9A8CCAF9}"/>
              </a:ext>
            </a:extLst>
          </p:cNvPr>
          <p:cNvSpPr>
            <a:spLocks noGrp="1"/>
          </p:cNvSpPr>
          <p:nvPr>
            <p:ph type="sldNum" sz="quarter" idx="4"/>
          </p:nvPr>
        </p:nvSpPr>
        <p:spPr/>
        <p:txBody>
          <a:bodyPr/>
          <a:lstStyle/>
          <a:p>
            <a:fld id="{109D57CF-4CD8-6948-8A66-A1C7ACFCFC42}" type="slidenum">
              <a:rPr lang="en-US" smtClean="0"/>
              <a:pPr/>
              <a:t>19</a:t>
            </a:fld>
            <a:endParaRPr lang="en-US"/>
          </a:p>
        </p:txBody>
      </p:sp>
      <p:graphicFrame>
        <p:nvGraphicFramePr>
          <p:cNvPr id="6" name="Table 10">
            <a:extLst>
              <a:ext uri="{FF2B5EF4-FFF2-40B4-BE49-F238E27FC236}">
                <a16:creationId xmlns:a16="http://schemas.microsoft.com/office/drawing/2014/main" id="{2E88B601-EBEB-AA4A-8811-16974F0CA01A}"/>
              </a:ext>
            </a:extLst>
          </p:cNvPr>
          <p:cNvGraphicFramePr>
            <a:graphicFrameLocks noGrp="1"/>
          </p:cNvGraphicFramePr>
          <p:nvPr>
            <p:extLst>
              <p:ext uri="{D42A27DB-BD31-4B8C-83A1-F6EECF244321}">
                <p14:modId xmlns:p14="http://schemas.microsoft.com/office/powerpoint/2010/main" val="3925406091"/>
              </p:ext>
            </p:extLst>
          </p:nvPr>
        </p:nvGraphicFramePr>
        <p:xfrm>
          <a:off x="524901" y="1392523"/>
          <a:ext cx="11142198" cy="4292224"/>
        </p:xfrm>
        <a:graphic>
          <a:graphicData uri="http://schemas.openxmlformats.org/drawingml/2006/table">
            <a:tbl>
              <a:tblPr bandRow="1">
                <a:tableStyleId>{91EBBBCC-DAD2-459C-BE2E-F6DE35CF9A28}</a:tableStyleId>
              </a:tblPr>
              <a:tblGrid>
                <a:gridCol w="3714066">
                  <a:extLst>
                    <a:ext uri="{9D8B030D-6E8A-4147-A177-3AD203B41FA5}">
                      <a16:colId xmlns:a16="http://schemas.microsoft.com/office/drawing/2014/main" val="1814376440"/>
                    </a:ext>
                  </a:extLst>
                </a:gridCol>
                <a:gridCol w="3714066">
                  <a:extLst>
                    <a:ext uri="{9D8B030D-6E8A-4147-A177-3AD203B41FA5}">
                      <a16:colId xmlns:a16="http://schemas.microsoft.com/office/drawing/2014/main" val="270042599"/>
                    </a:ext>
                  </a:extLst>
                </a:gridCol>
                <a:gridCol w="3714066">
                  <a:extLst>
                    <a:ext uri="{9D8B030D-6E8A-4147-A177-3AD203B41FA5}">
                      <a16:colId xmlns:a16="http://schemas.microsoft.com/office/drawing/2014/main" val="3572702117"/>
                    </a:ext>
                  </a:extLst>
                </a:gridCol>
              </a:tblGrid>
              <a:tr h="1668507">
                <a:tc>
                  <a:txBody>
                    <a:bodyPr/>
                    <a:lstStyle/>
                    <a:p>
                      <a:pPr marL="182880"/>
                      <a:endParaRPr lang="en-US" sz="1600" b="1" kern="1200" dirty="0">
                        <a:solidFill>
                          <a:srgbClr val="002855"/>
                        </a:solidFill>
                        <a:effectLst/>
                      </a:endParaRPr>
                    </a:p>
                    <a:p>
                      <a:pPr marL="182880"/>
                      <a:r>
                        <a:rPr lang="en-US" sz="1600" b="1" kern="1200" dirty="0">
                          <a:solidFill>
                            <a:srgbClr val="002855"/>
                          </a:solidFill>
                          <a:effectLst/>
                        </a:rPr>
                        <a:t>IEEE Credentialing Program</a:t>
                      </a:r>
                      <a:endParaRPr lang="en-US" sz="1600" b="0" kern="1200" dirty="0">
                        <a:solidFill>
                          <a:srgbClr val="002855"/>
                        </a:solidFill>
                        <a:effectLst/>
                      </a:endParaRPr>
                    </a:p>
                    <a:p>
                      <a:pPr marL="182880"/>
                      <a:r>
                        <a:rPr lang="en-US" sz="1400" b="0" kern="1200" dirty="0">
                          <a:solidFill>
                            <a:srgbClr val="002855"/>
                          </a:solidFill>
                          <a:effectLst/>
                        </a:rPr>
                        <a:t>Guarantee that your education program offers the relevant content that engineers need to stay ahead in their fields. </a:t>
                      </a:r>
                      <a:r>
                        <a:rPr lang="en-US" sz="1400" b="1" kern="1200" dirty="0">
                          <a:solidFill>
                            <a:srgbClr val="002855"/>
                          </a:solidFill>
                          <a:effectLst/>
                        </a:rPr>
                        <a:t>(+)</a:t>
                      </a:r>
                      <a:endParaRPr lang="en-US" sz="1400" b="0" kern="1200" dirty="0">
                        <a:solidFill>
                          <a:srgbClr val="002855"/>
                        </a:solidFill>
                        <a:effectLst/>
                      </a:endParaRPr>
                    </a:p>
                    <a:p>
                      <a:pPr marL="182880"/>
                      <a:endParaRPr lang="en-US" sz="1400" b="0" i="0" kern="1200" dirty="0">
                        <a:solidFill>
                          <a:srgbClr val="002855"/>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9824"/>
                      </a:schemeClr>
                    </a:solidFill>
                  </a:tcPr>
                </a:tc>
                <a:tc>
                  <a:txBody>
                    <a:bodyPr/>
                    <a:lstStyle/>
                    <a:p>
                      <a:pPr marL="182880"/>
                      <a:r>
                        <a:rPr lang="en-US" sz="1600" b="1" kern="1200" dirty="0">
                          <a:solidFill>
                            <a:srgbClr val="002855"/>
                          </a:solidFill>
                          <a:effectLst/>
                        </a:rPr>
                        <a:t>IEEE Learning Network (ILN)</a:t>
                      </a:r>
                      <a:endParaRPr lang="en-US" sz="1600" b="0" kern="1200" dirty="0">
                        <a:solidFill>
                          <a:srgbClr val="002855"/>
                        </a:solidFill>
                        <a:effectLst/>
                      </a:endParaRPr>
                    </a:p>
                    <a:p>
                      <a:pPr marL="182880"/>
                      <a:r>
                        <a:rPr lang="en-US" sz="1400" b="0" kern="1200" dirty="0">
                          <a:solidFill>
                            <a:srgbClr val="002855"/>
                          </a:solidFill>
                          <a:effectLst/>
                        </a:rPr>
                        <a:t>ILN provides hundreds of hours of educational content from across IEEE on a variety of topics, all in one place.</a:t>
                      </a:r>
                      <a:r>
                        <a:rPr lang="en-US" sz="1400" b="1" kern="1200" dirty="0">
                          <a:solidFill>
                            <a:srgbClr val="002855"/>
                          </a:solidFill>
                          <a:effectLst/>
                        </a:rPr>
                        <a:t> ($)</a:t>
                      </a:r>
                      <a:endParaRPr lang="en-US" sz="1400" b="0" i="0" kern="1200" dirty="0">
                        <a:solidFill>
                          <a:srgbClr val="002855"/>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9824"/>
                      </a:schemeClr>
                    </a:solidFill>
                  </a:tcPr>
                </a:tc>
                <a:tc>
                  <a:txBody>
                    <a:bodyPr/>
                    <a:lstStyle/>
                    <a:p>
                      <a:pPr marL="182880"/>
                      <a:r>
                        <a:rPr lang="en-US" sz="1600" b="1" kern="1200" dirty="0">
                          <a:solidFill>
                            <a:srgbClr val="002855"/>
                          </a:solidFill>
                          <a:effectLst/>
                        </a:rPr>
                        <a:t>IEEE Job Site</a:t>
                      </a:r>
                      <a:endParaRPr lang="en-US" sz="1600" b="0" kern="1200" dirty="0">
                        <a:solidFill>
                          <a:srgbClr val="002855"/>
                        </a:solidFill>
                        <a:effectLst/>
                      </a:endParaRPr>
                    </a:p>
                    <a:p>
                      <a:pPr marL="182880"/>
                      <a:r>
                        <a:rPr lang="en-US" sz="1400" b="0" kern="1200" dirty="0">
                          <a:solidFill>
                            <a:srgbClr val="002855"/>
                          </a:solidFill>
                          <a:effectLst/>
                        </a:rPr>
                        <a:t>Find job postings by more than 4,000 leading corporations and organizations.</a:t>
                      </a:r>
                      <a:endParaRPr lang="en-US" sz="1400" b="0" i="0" kern="1200" dirty="0">
                        <a:solidFill>
                          <a:srgbClr val="002855"/>
                        </a:solidFill>
                        <a:effectLst/>
                        <a:latin typeface="+mn-lt"/>
                        <a:ea typeface="+mn-ea"/>
                        <a:cs typeface="+mn-cs"/>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9824"/>
                      </a:schemeClr>
                    </a:solidFill>
                  </a:tcPr>
                </a:tc>
                <a:extLst>
                  <a:ext uri="{0D108BD9-81ED-4DB2-BD59-A6C34878D82A}">
                    <a16:rowId xmlns:a16="http://schemas.microsoft.com/office/drawing/2014/main" val="2313749842"/>
                  </a:ext>
                </a:extLst>
              </a:tr>
              <a:tr h="1187215">
                <a:tc>
                  <a:txBody>
                    <a:bodyPr/>
                    <a:lstStyle/>
                    <a:p>
                      <a:pPr marL="182880"/>
                      <a:r>
                        <a:rPr lang="en-US" sz="1600" b="1" kern="1200">
                          <a:solidFill>
                            <a:srgbClr val="002855"/>
                          </a:solidFill>
                          <a:effectLst/>
                        </a:rPr>
                        <a:t>IEEE Mentoring Program</a:t>
                      </a:r>
                      <a:endParaRPr lang="en-US" sz="1600" b="0" kern="1200">
                        <a:solidFill>
                          <a:srgbClr val="002855"/>
                        </a:solidFill>
                        <a:effectLst/>
                      </a:endParaRPr>
                    </a:p>
                    <a:p>
                      <a:pPr marL="182880"/>
                      <a:r>
                        <a:rPr lang="en-US" sz="1400" b="0" kern="1200">
                          <a:solidFill>
                            <a:srgbClr val="002855"/>
                          </a:solidFill>
                          <a:effectLst/>
                        </a:rPr>
                        <a:t>An online program that facilitates the matching of IEEE members for the purpose of establishing a mentoring partnership.</a:t>
                      </a:r>
                      <a:endParaRPr lang="en-US" sz="1400" b="0" i="0" kern="1200">
                        <a:solidFill>
                          <a:srgbClr val="002855"/>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9824"/>
                      </a:schemeClr>
                    </a:solidFill>
                  </a:tcPr>
                </a:tc>
                <a:tc>
                  <a:txBody>
                    <a:bodyPr/>
                    <a:lstStyle/>
                    <a:p>
                      <a:pPr marL="182880"/>
                      <a:r>
                        <a:rPr lang="en-US" sz="1600" b="1" kern="1200" dirty="0" err="1">
                          <a:solidFill>
                            <a:srgbClr val="002855"/>
                          </a:solidFill>
                          <a:effectLst/>
                        </a:rPr>
                        <a:t>IEEE.tv</a:t>
                      </a:r>
                      <a:endParaRPr lang="en-US" sz="1600" b="0" kern="1200" dirty="0">
                        <a:solidFill>
                          <a:srgbClr val="002855"/>
                        </a:solidFill>
                        <a:effectLst/>
                      </a:endParaRPr>
                    </a:p>
                    <a:p>
                      <a:pPr marL="182880"/>
                      <a:r>
                        <a:rPr lang="en-US" sz="1400" b="0" kern="1200" dirty="0">
                          <a:solidFill>
                            <a:srgbClr val="002855"/>
                          </a:solidFill>
                          <a:effectLst/>
                        </a:rPr>
                        <a:t>Access on-demand programs on technical topics including conference coverage and live streaming events.</a:t>
                      </a:r>
                      <a:endParaRPr lang="en-US" sz="1400" b="0" i="0" kern="1200" dirty="0">
                        <a:solidFill>
                          <a:srgbClr val="002855"/>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9824"/>
                      </a:schemeClr>
                    </a:solidFill>
                  </a:tcPr>
                </a:tc>
                <a:tc>
                  <a:txBody>
                    <a:bodyPr/>
                    <a:lstStyle/>
                    <a:p>
                      <a:pPr marL="182880"/>
                      <a:r>
                        <a:rPr lang="en-US" sz="1600" b="1" kern="1200" dirty="0">
                          <a:solidFill>
                            <a:srgbClr val="002855"/>
                          </a:solidFill>
                          <a:effectLst/>
                        </a:rPr>
                        <a:t>Career webinars</a:t>
                      </a:r>
                      <a:endParaRPr lang="en-US" sz="1600" b="0" kern="1200" dirty="0">
                        <a:solidFill>
                          <a:srgbClr val="002855"/>
                        </a:solidFill>
                        <a:effectLst/>
                      </a:endParaRPr>
                    </a:p>
                    <a:p>
                      <a:pPr marL="182880"/>
                      <a:r>
                        <a:rPr lang="en-US" sz="1400" b="0" kern="1200" dirty="0">
                          <a:solidFill>
                            <a:srgbClr val="002855"/>
                          </a:solidFill>
                          <a:effectLst/>
                        </a:rPr>
                        <a:t>Choose from more than 180 archived webinars and download supporting slides and documents where available.</a:t>
                      </a:r>
                      <a:endParaRPr lang="en-US" sz="1400" b="0" i="0" kern="1200" dirty="0">
                        <a:solidFill>
                          <a:srgbClr val="002855"/>
                        </a:solidFill>
                        <a:effectLst/>
                        <a:latin typeface="+mn-lt"/>
                        <a:ea typeface="+mn-ea"/>
                        <a:cs typeface="+mn-cs"/>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9824"/>
                      </a:schemeClr>
                    </a:solidFill>
                  </a:tcPr>
                </a:tc>
                <a:extLst>
                  <a:ext uri="{0D108BD9-81ED-4DB2-BD59-A6C34878D82A}">
                    <a16:rowId xmlns:a16="http://schemas.microsoft.com/office/drawing/2014/main" val="1595045534"/>
                  </a:ext>
                </a:extLst>
              </a:tr>
              <a:tr h="1436502">
                <a:tc>
                  <a:txBody>
                    <a:bodyPr/>
                    <a:lstStyle/>
                    <a:p>
                      <a:pPr marL="182880"/>
                      <a:r>
                        <a:rPr lang="en-US" sz="1600" b="1" kern="1200">
                          <a:solidFill>
                            <a:srgbClr val="002855"/>
                          </a:solidFill>
                          <a:effectLst/>
                        </a:rPr>
                        <a:t>IEEE-USA</a:t>
                      </a:r>
                      <a:endParaRPr lang="en-US" sz="1600" b="0" kern="1200">
                        <a:solidFill>
                          <a:srgbClr val="002855"/>
                        </a:solidFill>
                        <a:effectLst/>
                      </a:endParaRPr>
                    </a:p>
                    <a:p>
                      <a:pPr marL="182880"/>
                      <a:r>
                        <a:rPr lang="en-US" sz="1400" b="0" kern="1200">
                          <a:solidFill>
                            <a:srgbClr val="002855"/>
                          </a:solidFill>
                          <a:effectLst/>
                        </a:rPr>
                        <a:t>The career and public policy interest group for IEEE members in the USA providing career tools, resources, and government relations programs.  </a:t>
                      </a:r>
                      <a:endParaRPr lang="en-US" sz="1400" b="0" i="0" kern="1200">
                        <a:solidFill>
                          <a:srgbClr val="002855"/>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9824"/>
                      </a:schemeClr>
                    </a:solidFill>
                  </a:tcPr>
                </a:tc>
                <a:tc>
                  <a:txBody>
                    <a:bodyPr/>
                    <a:lstStyle/>
                    <a:p>
                      <a:pPr marL="182880"/>
                      <a:r>
                        <a:rPr lang="en-US" sz="1600" b="1" kern="1200">
                          <a:solidFill>
                            <a:srgbClr val="002855"/>
                          </a:solidFill>
                          <a:effectLst/>
                        </a:rPr>
                        <a:t>IEEE Consultants Network</a:t>
                      </a:r>
                      <a:endParaRPr lang="en-US" sz="1600" b="0" kern="1200">
                        <a:solidFill>
                          <a:srgbClr val="002855"/>
                        </a:solidFill>
                        <a:effectLst/>
                      </a:endParaRPr>
                    </a:p>
                    <a:p>
                      <a:pPr marL="182880"/>
                      <a:r>
                        <a:rPr lang="en-US" sz="1400" b="0" kern="1200">
                          <a:solidFill>
                            <a:srgbClr val="002855"/>
                          </a:solidFill>
                          <a:effectLst/>
                        </a:rPr>
                        <a:t>Connect to a global consultant’s network by creating a profile or searching for a consultant. </a:t>
                      </a:r>
                      <a:r>
                        <a:rPr lang="en-US" sz="1400" b="1" kern="1200">
                          <a:solidFill>
                            <a:srgbClr val="002855"/>
                          </a:solidFill>
                          <a:effectLst/>
                        </a:rPr>
                        <a:t>(+)</a:t>
                      </a:r>
                      <a:endParaRPr lang="en-US" sz="1400" b="0" i="0" kern="1200">
                        <a:solidFill>
                          <a:srgbClr val="002855"/>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9824"/>
                      </a:schemeClr>
                    </a:solidFill>
                  </a:tcPr>
                </a:tc>
                <a:tc>
                  <a:txBody>
                    <a:bodyPr/>
                    <a:lstStyle/>
                    <a:p>
                      <a:pPr marL="182880"/>
                      <a:r>
                        <a:rPr lang="en-US" sz="1600" b="1" kern="1200" dirty="0">
                          <a:solidFill>
                            <a:srgbClr val="002855"/>
                          </a:solidFill>
                          <a:effectLst/>
                        </a:rPr>
                        <a:t>IEEE Innovation at Work</a:t>
                      </a:r>
                      <a:endParaRPr lang="en-US" sz="1600" b="0" kern="1200" dirty="0">
                        <a:solidFill>
                          <a:srgbClr val="002855"/>
                        </a:solidFill>
                        <a:effectLst/>
                      </a:endParaRPr>
                    </a:p>
                    <a:p>
                      <a:pPr marL="182880"/>
                      <a:r>
                        <a:rPr lang="en-US" sz="1400" b="0" kern="1200" dirty="0">
                          <a:solidFill>
                            <a:srgbClr val="002855"/>
                          </a:solidFill>
                          <a:effectLst/>
                        </a:rPr>
                        <a:t>Access articles and free virtual events on cutting edge technical topics. </a:t>
                      </a:r>
                      <a:endParaRPr lang="en-US" sz="1400" b="0" i="0" kern="1200" dirty="0">
                        <a:solidFill>
                          <a:srgbClr val="002855"/>
                        </a:solidFill>
                        <a:effectLst/>
                        <a:latin typeface="+mn-lt"/>
                        <a:ea typeface="+mn-ea"/>
                        <a:cs typeface="+mn-cs"/>
                      </a:endParaRPr>
                    </a:p>
                    <a:p>
                      <a:pPr marL="182880"/>
                      <a:endParaRPr lang="en-US" dirty="0">
                        <a:solidFill>
                          <a:srgbClr val="002855"/>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9824"/>
                      </a:schemeClr>
                    </a:solidFill>
                  </a:tcPr>
                </a:tc>
                <a:extLst>
                  <a:ext uri="{0D108BD9-81ED-4DB2-BD59-A6C34878D82A}">
                    <a16:rowId xmlns:a16="http://schemas.microsoft.com/office/drawing/2014/main" val="1510062331"/>
                  </a:ext>
                </a:extLst>
              </a:tr>
            </a:tbl>
          </a:graphicData>
        </a:graphic>
      </p:graphicFrame>
      <p:sp>
        <p:nvSpPr>
          <p:cNvPr id="11" name="TextBox 10">
            <a:extLst>
              <a:ext uri="{FF2B5EF4-FFF2-40B4-BE49-F238E27FC236}">
                <a16:creationId xmlns:a16="http://schemas.microsoft.com/office/drawing/2014/main" id="{3CA9EDA1-A702-8543-993B-D8AE4929C29C}"/>
              </a:ext>
            </a:extLst>
          </p:cNvPr>
          <p:cNvSpPr txBox="1"/>
          <p:nvPr/>
        </p:nvSpPr>
        <p:spPr>
          <a:xfrm>
            <a:off x="452078" y="5684747"/>
            <a:ext cx="2291379" cy="677108"/>
          </a:xfrm>
          <a:prstGeom prst="rect">
            <a:avLst/>
          </a:prstGeom>
          <a:noFill/>
        </p:spPr>
        <p:txBody>
          <a:bodyPr wrap="square" rtlCol="0">
            <a:spAutoFit/>
          </a:bodyPr>
          <a:lstStyle/>
          <a:p>
            <a:r>
              <a:rPr lang="en-US" sz="1000" b="1"/>
              <a:t>$</a:t>
            </a:r>
            <a:r>
              <a:rPr lang="en-US" sz="1000"/>
              <a:t> - Discounted price for IEEE members</a:t>
            </a:r>
          </a:p>
          <a:p>
            <a:r>
              <a:rPr lang="en-US" sz="1000" b="1"/>
              <a:t>+</a:t>
            </a:r>
            <a:r>
              <a:rPr lang="en-US" sz="1000"/>
              <a:t> - Additional fee</a:t>
            </a:r>
          </a:p>
          <a:p>
            <a:endParaRPr lang="en-US"/>
          </a:p>
        </p:txBody>
      </p:sp>
      <p:sp>
        <p:nvSpPr>
          <p:cNvPr id="12" name="Rectangle 11">
            <a:extLst>
              <a:ext uri="{FF2B5EF4-FFF2-40B4-BE49-F238E27FC236}">
                <a16:creationId xmlns:a16="http://schemas.microsoft.com/office/drawing/2014/main" id="{9777AD33-5E66-FD46-8297-3A559FFD46AE}"/>
              </a:ext>
            </a:extLst>
          </p:cNvPr>
          <p:cNvSpPr/>
          <p:nvPr/>
        </p:nvSpPr>
        <p:spPr>
          <a:xfrm>
            <a:off x="1725905" y="6234765"/>
            <a:ext cx="2433167"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4">
                  <a:extLst>
                    <a:ext uri="{A12FA001-AC4F-418D-AE19-62706E023703}">
                      <ahyp:hlinkClr xmlns:ahyp="http://schemas.microsoft.com/office/drawing/2018/hyperlinkcolor" val="tx"/>
                    </a:ext>
                  </a:extLst>
                </a:hlinkClick>
              </a:rPr>
              <a:t>ieee.org/start</a:t>
            </a:r>
            <a:endParaRPr lang="en-US" sz="1600" b="1" dirty="0">
              <a:solidFill>
                <a:srgbClr val="00629B"/>
              </a:solidFill>
            </a:endParaRPr>
          </a:p>
        </p:txBody>
      </p:sp>
      <p:sp>
        <p:nvSpPr>
          <p:cNvPr id="15" name="Right Triangle 14">
            <a:extLst>
              <a:ext uri="{FF2B5EF4-FFF2-40B4-BE49-F238E27FC236}">
                <a16:creationId xmlns:a16="http://schemas.microsoft.com/office/drawing/2014/main" id="{7C9F7F01-C1A8-C549-BF4E-D334DCCA7874}"/>
              </a:ext>
            </a:extLst>
          </p:cNvPr>
          <p:cNvSpPr/>
          <p:nvPr/>
        </p:nvSpPr>
        <p:spPr>
          <a:xfrm rot="10800000">
            <a:off x="11324370" y="1387673"/>
            <a:ext cx="342729" cy="34272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800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9D2F3-8855-AE47-87E8-6426AD2C7B2C}"/>
              </a:ext>
            </a:extLst>
          </p:cNvPr>
          <p:cNvSpPr>
            <a:spLocks noGrp="1"/>
          </p:cNvSpPr>
          <p:nvPr>
            <p:ph type="title"/>
          </p:nvPr>
        </p:nvSpPr>
        <p:spPr/>
        <p:txBody>
          <a:bodyPr/>
          <a:lstStyle/>
          <a:p>
            <a:r>
              <a:rPr lang="en-US" dirty="0"/>
              <a:t>What + If = IEEE</a:t>
            </a:r>
            <a:br>
              <a:rPr lang="en-US" dirty="0"/>
            </a:br>
            <a:endParaRPr lang="en-US" dirty="0"/>
          </a:p>
        </p:txBody>
      </p:sp>
      <p:sp>
        <p:nvSpPr>
          <p:cNvPr id="5" name="Slide Number Placeholder 4">
            <a:extLst>
              <a:ext uri="{FF2B5EF4-FFF2-40B4-BE49-F238E27FC236}">
                <a16:creationId xmlns:a16="http://schemas.microsoft.com/office/drawing/2014/main" id="{47F29CD1-7C69-BB47-9DFE-3EDBA7BC1FC7}"/>
              </a:ext>
            </a:extLst>
          </p:cNvPr>
          <p:cNvSpPr>
            <a:spLocks noGrp="1"/>
          </p:cNvSpPr>
          <p:nvPr>
            <p:ph type="sldNum" sz="quarter" idx="4"/>
          </p:nvPr>
        </p:nvSpPr>
        <p:spPr/>
        <p:txBody>
          <a:bodyPr/>
          <a:lstStyle/>
          <a:p>
            <a:fld id="{4CBC1898-768D-6640-8D80-B671286758A9}" type="slidenum">
              <a:rPr lang="en-US" smtClean="0"/>
              <a:pPr/>
              <a:t>2</a:t>
            </a:fld>
            <a:endParaRPr lang="en-US" dirty="0"/>
          </a:p>
        </p:txBody>
      </p:sp>
      <p:sp>
        <p:nvSpPr>
          <p:cNvPr id="3" name="Content Placeholder 2">
            <a:extLst>
              <a:ext uri="{FF2B5EF4-FFF2-40B4-BE49-F238E27FC236}">
                <a16:creationId xmlns:a16="http://schemas.microsoft.com/office/drawing/2014/main" id="{5C1F02AC-8F64-D44C-8931-62FED058EDBC}"/>
              </a:ext>
            </a:extLst>
          </p:cNvPr>
          <p:cNvSpPr>
            <a:spLocks noGrp="1"/>
          </p:cNvSpPr>
          <p:nvPr>
            <p:ph sz="quarter" idx="10"/>
          </p:nvPr>
        </p:nvSpPr>
        <p:spPr/>
        <p:txBody>
          <a:bodyPr/>
          <a:lstStyle/>
          <a:p>
            <a:r>
              <a:rPr lang="en-US" dirty="0"/>
              <a:t>Inventive minds utilize IEEE intellectual resources to improve what matters most in our lives.</a:t>
            </a:r>
          </a:p>
          <a:p>
            <a:endParaRPr lang="en-US" dirty="0"/>
          </a:p>
        </p:txBody>
      </p:sp>
      <p:sp>
        <p:nvSpPr>
          <p:cNvPr id="4" name="Text Placeholder 3">
            <a:extLst>
              <a:ext uri="{FF2B5EF4-FFF2-40B4-BE49-F238E27FC236}">
                <a16:creationId xmlns:a16="http://schemas.microsoft.com/office/drawing/2014/main" id="{B7509027-4433-6644-9661-4D20B6CEC831}"/>
              </a:ext>
            </a:extLst>
          </p:cNvPr>
          <p:cNvSpPr>
            <a:spLocks noGrp="1"/>
          </p:cNvSpPr>
          <p:nvPr>
            <p:ph type="body" sz="quarter" idx="11"/>
          </p:nvPr>
        </p:nvSpPr>
        <p:spPr/>
        <p:txBody>
          <a:bodyPr/>
          <a:lstStyle/>
          <a:p>
            <a:r>
              <a:rPr lang="en-US" dirty="0"/>
              <a:t>Membership</a:t>
            </a:r>
          </a:p>
          <a:p>
            <a:r>
              <a:rPr lang="en-US" dirty="0"/>
              <a:t>Communities</a:t>
            </a:r>
          </a:p>
          <a:p>
            <a:r>
              <a:rPr lang="en-US" dirty="0"/>
              <a:t>Conferences</a:t>
            </a:r>
          </a:p>
          <a:p>
            <a:r>
              <a:rPr lang="en-US" dirty="0"/>
              <a:t>Publications</a:t>
            </a:r>
          </a:p>
          <a:p>
            <a:r>
              <a:rPr lang="en-US" dirty="0"/>
              <a:t>Standards </a:t>
            </a:r>
          </a:p>
          <a:p>
            <a:r>
              <a:rPr lang="en-US" dirty="0"/>
              <a:t>Education </a:t>
            </a:r>
          </a:p>
          <a:p>
            <a:r>
              <a:rPr lang="en-US" dirty="0"/>
              <a:t>Career Resources</a:t>
            </a:r>
          </a:p>
          <a:p>
            <a:pPr>
              <a:lnSpc>
                <a:spcPct val="100000"/>
              </a:lnSpc>
            </a:pPr>
            <a:r>
              <a:rPr lang="en-US" dirty="0"/>
              <a:t>Humanitarian and Philanthropic Goals</a:t>
            </a:r>
          </a:p>
          <a:p>
            <a:r>
              <a:rPr lang="en-US" dirty="0"/>
              <a:t>Awards</a:t>
            </a:r>
          </a:p>
          <a:p>
            <a:r>
              <a:rPr lang="en-US" dirty="0"/>
              <a:t>Industry</a:t>
            </a:r>
          </a:p>
        </p:txBody>
      </p:sp>
    </p:spTree>
    <p:extLst>
      <p:ext uri="{BB962C8B-B14F-4D97-AF65-F5344CB8AC3E}">
        <p14:creationId xmlns:p14="http://schemas.microsoft.com/office/powerpoint/2010/main" val="803498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light, clear&#10;&#10;Description automatically generated">
            <a:extLst>
              <a:ext uri="{FF2B5EF4-FFF2-40B4-BE49-F238E27FC236}">
                <a16:creationId xmlns:a16="http://schemas.microsoft.com/office/drawing/2014/main" id="{76133014-3340-47D4-B9D7-4AAB4AEEFD5D}"/>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75353" y="1392523"/>
            <a:ext cx="10746768" cy="3979926"/>
          </a:xfrm>
          <a:prstGeom prst="rect">
            <a:avLst/>
          </a:prstGeom>
        </p:spPr>
      </p:pic>
      <p:sp>
        <p:nvSpPr>
          <p:cNvPr id="2" name="Title 1">
            <a:extLst>
              <a:ext uri="{FF2B5EF4-FFF2-40B4-BE49-F238E27FC236}">
                <a16:creationId xmlns:a16="http://schemas.microsoft.com/office/drawing/2014/main" id="{540E1903-044F-8743-8499-3E564B9F1F41}"/>
              </a:ext>
            </a:extLst>
          </p:cNvPr>
          <p:cNvSpPr>
            <a:spLocks noGrp="1"/>
          </p:cNvSpPr>
          <p:nvPr>
            <p:ph type="title"/>
          </p:nvPr>
        </p:nvSpPr>
        <p:spPr/>
        <p:txBody>
          <a:bodyPr>
            <a:noAutofit/>
          </a:bodyPr>
          <a:lstStyle/>
          <a:p>
            <a:r>
              <a:rPr lang="en-US"/>
              <a:t>Member Resources: Local Activities</a:t>
            </a:r>
          </a:p>
        </p:txBody>
      </p:sp>
      <p:sp>
        <p:nvSpPr>
          <p:cNvPr id="5" name="Text Placeholder 4">
            <a:extLst>
              <a:ext uri="{FF2B5EF4-FFF2-40B4-BE49-F238E27FC236}">
                <a16:creationId xmlns:a16="http://schemas.microsoft.com/office/drawing/2014/main" id="{265B524A-459C-EF47-915D-C9AAFEB6D9BE}"/>
              </a:ext>
            </a:extLst>
          </p:cNvPr>
          <p:cNvSpPr>
            <a:spLocks noGrp="1"/>
          </p:cNvSpPr>
          <p:nvPr>
            <p:ph type="body" sz="quarter" idx="15"/>
          </p:nvPr>
        </p:nvSpPr>
        <p:spPr/>
        <p:txBody>
          <a:bodyPr/>
          <a:lstStyle/>
          <a:p>
            <a:r>
              <a:rPr lang="en-US"/>
              <a:t>Find local resources and activities </a:t>
            </a:r>
          </a:p>
        </p:txBody>
      </p:sp>
      <p:sp>
        <p:nvSpPr>
          <p:cNvPr id="4" name="Slide Number Placeholder 3">
            <a:extLst>
              <a:ext uri="{FF2B5EF4-FFF2-40B4-BE49-F238E27FC236}">
                <a16:creationId xmlns:a16="http://schemas.microsoft.com/office/drawing/2014/main" id="{27DC27A5-094A-7E44-ABAB-4E2C6D705F93}"/>
              </a:ext>
            </a:extLst>
          </p:cNvPr>
          <p:cNvSpPr>
            <a:spLocks noGrp="1"/>
          </p:cNvSpPr>
          <p:nvPr>
            <p:ph type="sldNum" sz="quarter" idx="4"/>
          </p:nvPr>
        </p:nvSpPr>
        <p:spPr/>
        <p:txBody>
          <a:bodyPr/>
          <a:lstStyle/>
          <a:p>
            <a:fld id="{109D57CF-4CD8-6948-8A66-A1C7ACFCFC42}" type="slidenum">
              <a:rPr lang="en-US" smtClean="0"/>
              <a:pPr/>
              <a:t>20</a:t>
            </a:fld>
            <a:endParaRPr lang="en-US"/>
          </a:p>
        </p:txBody>
      </p:sp>
      <p:graphicFrame>
        <p:nvGraphicFramePr>
          <p:cNvPr id="8" name="Table 8">
            <a:extLst>
              <a:ext uri="{FF2B5EF4-FFF2-40B4-BE49-F238E27FC236}">
                <a16:creationId xmlns:a16="http://schemas.microsoft.com/office/drawing/2014/main" id="{A8742D4C-9A9E-414B-A162-E2B6F567C81D}"/>
              </a:ext>
            </a:extLst>
          </p:cNvPr>
          <p:cNvGraphicFramePr>
            <a:graphicFrameLocks noGrp="1"/>
          </p:cNvGraphicFramePr>
          <p:nvPr>
            <p:extLst>
              <p:ext uri="{D42A27DB-BD31-4B8C-83A1-F6EECF244321}">
                <p14:modId xmlns:p14="http://schemas.microsoft.com/office/powerpoint/2010/main" val="668745017"/>
              </p:ext>
            </p:extLst>
          </p:nvPr>
        </p:nvGraphicFramePr>
        <p:xfrm>
          <a:off x="575351" y="1392523"/>
          <a:ext cx="10746768" cy="3979926"/>
        </p:xfrm>
        <a:graphic>
          <a:graphicData uri="http://schemas.openxmlformats.org/drawingml/2006/table">
            <a:tbl>
              <a:tblPr bandRow="1">
                <a:tableStyleId>{91EBBBCC-DAD2-459C-BE2E-F6DE35CF9A28}</a:tableStyleId>
              </a:tblPr>
              <a:tblGrid>
                <a:gridCol w="3582256">
                  <a:extLst>
                    <a:ext uri="{9D8B030D-6E8A-4147-A177-3AD203B41FA5}">
                      <a16:colId xmlns:a16="http://schemas.microsoft.com/office/drawing/2014/main" val="932789670"/>
                    </a:ext>
                  </a:extLst>
                </a:gridCol>
                <a:gridCol w="3582256">
                  <a:extLst>
                    <a:ext uri="{9D8B030D-6E8A-4147-A177-3AD203B41FA5}">
                      <a16:colId xmlns:a16="http://schemas.microsoft.com/office/drawing/2014/main" val="4084020277"/>
                    </a:ext>
                  </a:extLst>
                </a:gridCol>
                <a:gridCol w="3582256">
                  <a:extLst>
                    <a:ext uri="{9D8B030D-6E8A-4147-A177-3AD203B41FA5}">
                      <a16:colId xmlns:a16="http://schemas.microsoft.com/office/drawing/2014/main" val="196816122"/>
                    </a:ext>
                  </a:extLst>
                </a:gridCol>
              </a:tblGrid>
              <a:tr h="3979926">
                <a:tc>
                  <a:txBody>
                    <a:bodyPr/>
                    <a:lstStyle/>
                    <a:p>
                      <a:pPr marL="182880"/>
                      <a:endParaRPr lang="en-US" sz="1600" b="1" kern="1200" dirty="0">
                        <a:solidFill>
                          <a:srgbClr val="002855"/>
                        </a:solidFill>
                        <a:effectLst/>
                      </a:endParaRPr>
                    </a:p>
                    <a:p>
                      <a:pPr marL="182880"/>
                      <a:r>
                        <a:rPr lang="en-US" sz="1600" b="1" kern="1200" dirty="0">
                          <a:solidFill>
                            <a:srgbClr val="002855"/>
                          </a:solidFill>
                          <a:effectLst/>
                        </a:rPr>
                        <a:t>Through your Region and Section</a:t>
                      </a:r>
                      <a:endParaRPr lang="en-US" sz="1600" b="0" kern="1200" dirty="0">
                        <a:solidFill>
                          <a:srgbClr val="002855"/>
                        </a:solidFill>
                        <a:effectLst/>
                      </a:endParaRPr>
                    </a:p>
                    <a:p>
                      <a:pPr marL="182880"/>
                      <a:r>
                        <a:rPr lang="en-US" sz="1400" b="0" kern="1200" dirty="0">
                          <a:solidFill>
                            <a:srgbClr val="002855"/>
                          </a:solidFill>
                          <a:effectLst/>
                        </a:rPr>
                        <a:t>Upon joining, you were assigned to a local IEEE group based on your geographic location. This information can be found in your IEEE Account, in IEEE </a:t>
                      </a:r>
                      <a:r>
                        <a:rPr lang="en-US" sz="1400" b="0" kern="1200" dirty="0" err="1">
                          <a:solidFill>
                            <a:srgbClr val="002855"/>
                          </a:solidFill>
                          <a:effectLst/>
                        </a:rPr>
                        <a:t>Collabratec</a:t>
                      </a:r>
                      <a:r>
                        <a:rPr lang="en-US" sz="1400" b="0" kern="1200" dirty="0">
                          <a:solidFill>
                            <a:srgbClr val="002855"/>
                          </a:solidFill>
                          <a:effectLst/>
                        </a:rPr>
                        <a:t>, or on your IEEE membership card.</a:t>
                      </a:r>
                      <a:endParaRPr lang="en-US" sz="1400" b="0" i="0" kern="1200" dirty="0">
                        <a:solidFill>
                          <a:srgbClr val="002855"/>
                        </a:solidFill>
                        <a:effectLst/>
                        <a:latin typeface="+mn-lt"/>
                        <a:ea typeface="+mn-ea"/>
                        <a:cs typeface="+mn-cs"/>
                      </a:endParaRPr>
                    </a:p>
                  </a:txBody>
                  <a:tcPr marL="83991" marR="83991" marT="41996" marB="4199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alpha val="88668"/>
                      </a:schemeClr>
                    </a:solid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dirty="0">
                        <a:solidFill>
                          <a:srgbClr val="002855"/>
                        </a:solidFill>
                        <a:effectLst/>
                      </a:endParaRPr>
                    </a:p>
                    <a:p>
                      <a:pPr marL="18288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002855"/>
                          </a:solidFill>
                          <a:effectLst/>
                        </a:rPr>
                        <a:t>Access your local volunteers in IEEE </a:t>
                      </a:r>
                      <a:r>
                        <a:rPr lang="en-US" sz="1600" b="1" kern="1200" dirty="0" err="1">
                          <a:solidFill>
                            <a:srgbClr val="002855"/>
                          </a:solidFill>
                          <a:effectLst/>
                        </a:rPr>
                        <a:t>Collabratec</a:t>
                      </a:r>
                      <a:r>
                        <a:rPr lang="en-US" sz="1600" b="1" kern="1200" dirty="0">
                          <a:solidFill>
                            <a:srgbClr val="002855"/>
                          </a:solidFill>
                          <a:effectLst/>
                        </a:rPr>
                        <a:t>®</a:t>
                      </a:r>
                      <a:endParaRPr lang="en-US" sz="1600" b="0" kern="1200" dirty="0">
                        <a:solidFill>
                          <a:srgbClr val="002855"/>
                        </a:solidFill>
                        <a:effectLst/>
                      </a:endParaRPr>
                    </a:p>
                    <a:p>
                      <a:pPr marL="182880"/>
                      <a:r>
                        <a:rPr lang="en-US" sz="1400" b="0" kern="1200" dirty="0">
                          <a:solidFill>
                            <a:srgbClr val="002855"/>
                          </a:solidFill>
                          <a:effectLst/>
                        </a:rPr>
                        <a:t>Contact IEEE volunteers in your Section to find out about events near you.</a:t>
                      </a:r>
                    </a:p>
                    <a:p>
                      <a:pPr marL="182880"/>
                      <a:endParaRPr lang="en-US" sz="1800" dirty="0">
                        <a:solidFill>
                          <a:srgbClr val="002855"/>
                        </a:solidFill>
                      </a:endParaRPr>
                    </a:p>
                  </a:txBody>
                  <a:tcPr marL="83991" marR="83991" marT="41996" marB="4199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alpha val="88668"/>
                      </a:schemeClr>
                    </a:solidFill>
                  </a:tcPr>
                </a:tc>
                <a:tc>
                  <a:txBody>
                    <a:bodyPr/>
                    <a:lstStyle/>
                    <a:p>
                      <a:pPr marL="182880"/>
                      <a:endParaRPr lang="en-US" sz="1600" b="1" kern="1200" dirty="0">
                        <a:solidFill>
                          <a:srgbClr val="002855"/>
                        </a:solidFill>
                        <a:effectLst/>
                      </a:endParaRPr>
                    </a:p>
                    <a:p>
                      <a:pPr marL="182880"/>
                      <a:r>
                        <a:rPr lang="en-US" sz="1600" b="1" kern="1200" dirty="0">
                          <a:solidFill>
                            <a:srgbClr val="002855"/>
                          </a:solidFill>
                          <a:effectLst/>
                        </a:rPr>
                        <a:t>Search for local events</a:t>
                      </a:r>
                      <a:endParaRPr lang="en-US" sz="1600" b="0" kern="1200" dirty="0">
                        <a:solidFill>
                          <a:srgbClr val="002855"/>
                        </a:solidFill>
                        <a:effectLst/>
                      </a:endParaRPr>
                    </a:p>
                    <a:p>
                      <a:pPr marL="182880"/>
                      <a:r>
                        <a:rPr lang="en-US" sz="1400" b="0" kern="1200" dirty="0">
                          <a:solidFill>
                            <a:srgbClr val="002855"/>
                          </a:solidFill>
                          <a:effectLst/>
                        </a:rPr>
                        <a:t>Use the IEEE event finder to discover meetings and events hosted both locally and globally. </a:t>
                      </a:r>
                    </a:p>
                    <a:p>
                      <a:pPr marL="182880"/>
                      <a:endParaRPr lang="en-US" sz="1400" dirty="0">
                        <a:solidFill>
                          <a:srgbClr val="002855"/>
                        </a:solidFill>
                      </a:endParaRPr>
                    </a:p>
                  </a:txBody>
                  <a:tcPr marL="83991" marR="83991" marT="41996" marB="4199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alpha val="88668"/>
                      </a:schemeClr>
                    </a:solidFill>
                  </a:tcPr>
                </a:tc>
                <a:extLst>
                  <a:ext uri="{0D108BD9-81ED-4DB2-BD59-A6C34878D82A}">
                    <a16:rowId xmlns:a16="http://schemas.microsoft.com/office/drawing/2014/main" val="2870807527"/>
                  </a:ext>
                </a:extLst>
              </a:tr>
            </a:tbl>
          </a:graphicData>
        </a:graphic>
      </p:graphicFrame>
      <p:sp>
        <p:nvSpPr>
          <p:cNvPr id="10" name="Rectangle 9">
            <a:extLst>
              <a:ext uri="{FF2B5EF4-FFF2-40B4-BE49-F238E27FC236}">
                <a16:creationId xmlns:a16="http://schemas.microsoft.com/office/drawing/2014/main" id="{035CE1C1-79DB-4F40-B900-FBF13E951642}"/>
              </a:ext>
            </a:extLst>
          </p:cNvPr>
          <p:cNvSpPr/>
          <p:nvPr/>
        </p:nvSpPr>
        <p:spPr>
          <a:xfrm>
            <a:off x="1725905" y="6234765"/>
            <a:ext cx="2433167"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ieee.org/start</a:t>
            </a:r>
            <a:endParaRPr lang="en-US" sz="1600" b="1" dirty="0">
              <a:solidFill>
                <a:srgbClr val="00629B"/>
              </a:solidFill>
            </a:endParaRPr>
          </a:p>
        </p:txBody>
      </p:sp>
      <p:sp>
        <p:nvSpPr>
          <p:cNvPr id="13" name="Right Triangle 12">
            <a:extLst>
              <a:ext uri="{FF2B5EF4-FFF2-40B4-BE49-F238E27FC236}">
                <a16:creationId xmlns:a16="http://schemas.microsoft.com/office/drawing/2014/main" id="{52113A86-3464-C143-9E49-8628457F234A}"/>
              </a:ext>
            </a:extLst>
          </p:cNvPr>
          <p:cNvSpPr/>
          <p:nvPr/>
        </p:nvSpPr>
        <p:spPr>
          <a:xfrm rot="10800000">
            <a:off x="10979390" y="1412368"/>
            <a:ext cx="342729" cy="34272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C830E3A9-3944-D348-95F8-6E4B4684D795}"/>
              </a:ext>
            </a:extLst>
          </p:cNvPr>
          <p:cNvSpPr/>
          <p:nvPr/>
        </p:nvSpPr>
        <p:spPr>
          <a:xfrm rot="10800000">
            <a:off x="11324370" y="1387673"/>
            <a:ext cx="342729" cy="34272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725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indoor, electronics, keyboard&#10;&#10;Description automatically generated">
            <a:extLst>
              <a:ext uri="{FF2B5EF4-FFF2-40B4-BE49-F238E27FC236}">
                <a16:creationId xmlns:a16="http://schemas.microsoft.com/office/drawing/2014/main" id="{D0868FD0-D3CD-A545-AB25-67E5404EAFC2}"/>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595583" y="1444625"/>
            <a:ext cx="11000833" cy="4097131"/>
          </a:xfrm>
          <a:prstGeom prst="rect">
            <a:avLst/>
          </a:prstGeom>
        </p:spPr>
      </p:pic>
      <p:sp>
        <p:nvSpPr>
          <p:cNvPr id="2" name="Title 1">
            <a:extLst>
              <a:ext uri="{FF2B5EF4-FFF2-40B4-BE49-F238E27FC236}">
                <a16:creationId xmlns:a16="http://schemas.microsoft.com/office/drawing/2014/main" id="{C9DCEE91-7C75-B940-9D89-292DD5CE3077}"/>
              </a:ext>
            </a:extLst>
          </p:cNvPr>
          <p:cNvSpPr>
            <a:spLocks noGrp="1"/>
          </p:cNvSpPr>
          <p:nvPr>
            <p:ph type="title"/>
          </p:nvPr>
        </p:nvSpPr>
        <p:spPr/>
        <p:txBody>
          <a:bodyPr>
            <a:noAutofit/>
          </a:bodyPr>
          <a:lstStyle/>
          <a:p>
            <a:r>
              <a:rPr lang="en-US"/>
              <a:t>Member Resources: Discounts</a:t>
            </a:r>
          </a:p>
        </p:txBody>
      </p:sp>
      <p:sp>
        <p:nvSpPr>
          <p:cNvPr id="5" name="Text Placeholder 4">
            <a:extLst>
              <a:ext uri="{FF2B5EF4-FFF2-40B4-BE49-F238E27FC236}">
                <a16:creationId xmlns:a16="http://schemas.microsoft.com/office/drawing/2014/main" id="{8D2D86E3-8308-BE48-8318-1954F95D8455}"/>
              </a:ext>
            </a:extLst>
          </p:cNvPr>
          <p:cNvSpPr>
            <a:spLocks noGrp="1"/>
          </p:cNvSpPr>
          <p:nvPr>
            <p:ph type="body" sz="quarter" idx="15"/>
          </p:nvPr>
        </p:nvSpPr>
        <p:spPr/>
        <p:txBody>
          <a:bodyPr/>
          <a:lstStyle/>
          <a:p>
            <a:r>
              <a:rPr lang="en-US"/>
              <a:t>Take advantage of exclusive IEEE Member discounts</a:t>
            </a:r>
          </a:p>
        </p:txBody>
      </p:sp>
      <p:sp>
        <p:nvSpPr>
          <p:cNvPr id="4" name="Slide Number Placeholder 3">
            <a:extLst>
              <a:ext uri="{FF2B5EF4-FFF2-40B4-BE49-F238E27FC236}">
                <a16:creationId xmlns:a16="http://schemas.microsoft.com/office/drawing/2014/main" id="{5E5C5CCF-540A-0D45-9C8B-4FB4F7B726AE}"/>
              </a:ext>
            </a:extLst>
          </p:cNvPr>
          <p:cNvSpPr>
            <a:spLocks noGrp="1"/>
          </p:cNvSpPr>
          <p:nvPr>
            <p:ph type="sldNum" sz="quarter" idx="4"/>
          </p:nvPr>
        </p:nvSpPr>
        <p:spPr/>
        <p:txBody>
          <a:bodyPr/>
          <a:lstStyle/>
          <a:p>
            <a:fld id="{109D57CF-4CD8-6948-8A66-A1C7ACFCFC42}" type="slidenum">
              <a:rPr lang="en-US" smtClean="0"/>
              <a:pPr/>
              <a:t>21</a:t>
            </a:fld>
            <a:endParaRPr lang="en-US"/>
          </a:p>
        </p:txBody>
      </p:sp>
      <p:graphicFrame>
        <p:nvGraphicFramePr>
          <p:cNvPr id="8" name="Table 10">
            <a:extLst>
              <a:ext uri="{FF2B5EF4-FFF2-40B4-BE49-F238E27FC236}">
                <a16:creationId xmlns:a16="http://schemas.microsoft.com/office/drawing/2014/main" id="{26279E08-7DB9-A14A-A8E6-1B2F463EBFBE}"/>
              </a:ext>
            </a:extLst>
          </p:cNvPr>
          <p:cNvGraphicFramePr>
            <a:graphicFrameLocks noGrp="1"/>
          </p:cNvGraphicFramePr>
          <p:nvPr>
            <p:extLst>
              <p:ext uri="{D42A27DB-BD31-4B8C-83A1-F6EECF244321}">
                <p14:modId xmlns:p14="http://schemas.microsoft.com/office/powerpoint/2010/main" val="468031019"/>
              </p:ext>
            </p:extLst>
          </p:nvPr>
        </p:nvGraphicFramePr>
        <p:xfrm>
          <a:off x="595583" y="1447669"/>
          <a:ext cx="11020752" cy="4094087"/>
        </p:xfrm>
        <a:graphic>
          <a:graphicData uri="http://schemas.openxmlformats.org/drawingml/2006/table">
            <a:tbl>
              <a:tblPr bandRow="1">
                <a:tableStyleId>{91EBBBCC-DAD2-459C-BE2E-F6DE35CF9A28}</a:tableStyleId>
              </a:tblPr>
              <a:tblGrid>
                <a:gridCol w="3673584">
                  <a:extLst>
                    <a:ext uri="{9D8B030D-6E8A-4147-A177-3AD203B41FA5}">
                      <a16:colId xmlns:a16="http://schemas.microsoft.com/office/drawing/2014/main" val="1814376440"/>
                    </a:ext>
                  </a:extLst>
                </a:gridCol>
                <a:gridCol w="3673584">
                  <a:extLst>
                    <a:ext uri="{9D8B030D-6E8A-4147-A177-3AD203B41FA5}">
                      <a16:colId xmlns:a16="http://schemas.microsoft.com/office/drawing/2014/main" val="270042599"/>
                    </a:ext>
                  </a:extLst>
                </a:gridCol>
                <a:gridCol w="3673584">
                  <a:extLst>
                    <a:ext uri="{9D8B030D-6E8A-4147-A177-3AD203B41FA5}">
                      <a16:colId xmlns:a16="http://schemas.microsoft.com/office/drawing/2014/main" val="3572702117"/>
                    </a:ext>
                  </a:extLst>
                </a:gridCol>
              </a:tblGrid>
              <a:tr h="1343424">
                <a:tc>
                  <a:txBody>
                    <a:bodyPr/>
                    <a:lstStyle/>
                    <a:p>
                      <a:pPr marL="182880"/>
                      <a:r>
                        <a:rPr lang="en-US" sz="1600" b="1" kern="1200">
                          <a:solidFill>
                            <a:srgbClr val="002855"/>
                          </a:solidFill>
                          <a:effectLst/>
                        </a:rPr>
                        <a:t>Conferences  </a:t>
                      </a:r>
                      <a:endParaRPr lang="en-US" sz="1600" b="0" kern="1200">
                        <a:solidFill>
                          <a:srgbClr val="002855"/>
                        </a:solidFill>
                        <a:effectLst/>
                      </a:endParaRPr>
                    </a:p>
                    <a:p>
                      <a:pPr marL="182880"/>
                      <a:r>
                        <a:rPr lang="en-US" sz="1400" b="0" kern="1200">
                          <a:solidFill>
                            <a:srgbClr val="002855"/>
                          </a:solidFill>
                          <a:effectLst/>
                        </a:rPr>
                        <a:t>Save up to 50% on conference registration fees ranging from US$300 to US$1,500. </a:t>
                      </a:r>
                      <a:r>
                        <a:rPr lang="en-US" sz="1400" b="1" kern="1200">
                          <a:solidFill>
                            <a:srgbClr val="002855"/>
                          </a:solidFill>
                          <a:effectLst/>
                        </a:rPr>
                        <a:t>($)</a:t>
                      </a:r>
                      <a:endParaRPr lang="en-US" sz="1400" b="0" kern="1200">
                        <a:solidFill>
                          <a:srgbClr val="002855"/>
                        </a:solidFill>
                        <a:effectLst/>
                      </a:endParaRPr>
                    </a:p>
                    <a:p>
                      <a:pPr marL="182880"/>
                      <a:endParaRPr lang="en-US" sz="1400" b="0" i="0" kern="1200">
                        <a:solidFill>
                          <a:srgbClr val="002855"/>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65000"/>
                      </a:schemeClr>
                    </a:solidFill>
                  </a:tcPr>
                </a:tc>
                <a:tc>
                  <a:txBody>
                    <a:bodyPr/>
                    <a:lstStyle/>
                    <a:p>
                      <a:pPr marL="182880"/>
                      <a:r>
                        <a:rPr lang="en-US" sz="1600" b="1" kern="1200">
                          <a:solidFill>
                            <a:srgbClr val="002855"/>
                          </a:solidFill>
                          <a:effectLst/>
                        </a:rPr>
                        <a:t>IEEE </a:t>
                      </a:r>
                      <a:r>
                        <a:rPr lang="en-US" sz="1600" b="1" i="1" kern="1200">
                          <a:solidFill>
                            <a:srgbClr val="002855"/>
                          </a:solidFill>
                          <a:effectLst/>
                        </a:rPr>
                        <a:t>Xplore</a:t>
                      </a:r>
                      <a:r>
                        <a:rPr lang="en-US" sz="1600" b="1" kern="1200">
                          <a:solidFill>
                            <a:srgbClr val="002855"/>
                          </a:solidFill>
                          <a:effectLst/>
                        </a:rPr>
                        <a:t> articles</a:t>
                      </a:r>
                      <a:endParaRPr lang="en-US" sz="1600" b="0" kern="1200">
                        <a:solidFill>
                          <a:srgbClr val="002855"/>
                        </a:solidFill>
                        <a:effectLst/>
                      </a:endParaRPr>
                    </a:p>
                    <a:p>
                      <a:pPr marL="182880"/>
                      <a:r>
                        <a:rPr lang="en-US" sz="1400" b="0" kern="1200">
                          <a:solidFill>
                            <a:srgbClr val="002855"/>
                          </a:solidFill>
                          <a:effectLst/>
                        </a:rPr>
                        <a:t>Save nearly 50% off single article purchases from IEEE </a:t>
                      </a:r>
                      <a:r>
                        <a:rPr lang="en-US" sz="1400" b="0" i="1" kern="1200">
                          <a:solidFill>
                            <a:srgbClr val="002855"/>
                          </a:solidFill>
                          <a:effectLst/>
                        </a:rPr>
                        <a:t>Xplore</a:t>
                      </a:r>
                      <a:r>
                        <a:rPr lang="en-US" sz="1400" b="0" kern="1200">
                          <a:solidFill>
                            <a:srgbClr val="002855"/>
                          </a:solidFill>
                          <a:effectLst/>
                        </a:rPr>
                        <a:t>, the largest library of electrical engineering, computer science, and electronics literature. </a:t>
                      </a:r>
                      <a:r>
                        <a:rPr lang="en-US" sz="1400" b="1" kern="1200">
                          <a:solidFill>
                            <a:srgbClr val="002855"/>
                          </a:solidFill>
                          <a:effectLst/>
                        </a:rPr>
                        <a:t>($)</a:t>
                      </a:r>
                      <a:endParaRPr lang="en-US" sz="1400" b="0" i="0" kern="1200">
                        <a:solidFill>
                          <a:srgbClr val="002855"/>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65000"/>
                      </a:schemeClr>
                    </a:solidFill>
                  </a:tcPr>
                </a:tc>
                <a:tc>
                  <a:txBody>
                    <a:bodyPr/>
                    <a:lstStyle/>
                    <a:p>
                      <a:pPr marL="182880"/>
                      <a:r>
                        <a:rPr lang="en-US" sz="1600" b="1" kern="1200">
                          <a:solidFill>
                            <a:srgbClr val="002855"/>
                          </a:solidFill>
                          <a:effectLst/>
                        </a:rPr>
                        <a:t>Wiley Books</a:t>
                      </a:r>
                      <a:endParaRPr lang="en-US" sz="1600" b="0" kern="1200">
                        <a:solidFill>
                          <a:srgbClr val="002855"/>
                        </a:solidFill>
                        <a:effectLst/>
                      </a:endParaRPr>
                    </a:p>
                    <a:p>
                      <a:pPr marL="182880"/>
                      <a:r>
                        <a:rPr lang="en-US" sz="1400" b="0" kern="1200">
                          <a:solidFill>
                            <a:srgbClr val="002855"/>
                          </a:solidFill>
                          <a:effectLst/>
                        </a:rPr>
                        <a:t>Receive up to 35% off titles from Wiley-IEEE Press, including bioengineering, power and energy, communication technologies, and other growing areas of research. </a:t>
                      </a:r>
                      <a:r>
                        <a:rPr lang="en-US" sz="1400" b="1" kern="1200">
                          <a:solidFill>
                            <a:srgbClr val="002855"/>
                          </a:solidFill>
                          <a:effectLst/>
                        </a:rPr>
                        <a:t>($)</a:t>
                      </a:r>
                      <a:endParaRPr lang="en-US" sz="1400" b="0" i="0" kern="1200">
                        <a:solidFill>
                          <a:srgbClr val="002855"/>
                        </a:solidFill>
                        <a:effectLst/>
                        <a:latin typeface="+mn-lt"/>
                        <a:ea typeface="+mn-ea"/>
                        <a:cs typeface="+mn-cs"/>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2313749842"/>
                  </a:ext>
                </a:extLst>
              </a:tr>
              <a:tr h="1343424">
                <a:tc>
                  <a:txBody>
                    <a:bodyPr/>
                    <a:lstStyle/>
                    <a:p>
                      <a:pPr marL="182880"/>
                      <a:r>
                        <a:rPr lang="en-US" sz="1600" b="1" kern="1200">
                          <a:solidFill>
                            <a:srgbClr val="002855"/>
                          </a:solidFill>
                          <a:effectLst/>
                        </a:rPr>
                        <a:t>IEEE Societies  </a:t>
                      </a:r>
                      <a:endParaRPr lang="en-US" sz="1600" b="0" kern="1200">
                        <a:solidFill>
                          <a:srgbClr val="002855"/>
                        </a:solidFill>
                        <a:effectLst/>
                      </a:endParaRPr>
                    </a:p>
                    <a:p>
                      <a:pPr marL="182880"/>
                      <a:r>
                        <a:rPr lang="en-US" sz="1400" b="0" kern="1200">
                          <a:solidFill>
                            <a:srgbClr val="002855"/>
                          </a:solidFill>
                          <a:effectLst/>
                        </a:rPr>
                        <a:t>Enjoy reduced pricing and additional fees when joining technical Societies or special interest groups. </a:t>
                      </a:r>
                      <a:r>
                        <a:rPr lang="en-US" sz="1400" b="1" kern="1200">
                          <a:solidFill>
                            <a:srgbClr val="002855"/>
                          </a:solidFill>
                          <a:effectLst/>
                        </a:rPr>
                        <a:t>($)</a:t>
                      </a:r>
                      <a:endParaRPr lang="en-US" sz="1400" b="0" i="0" kern="1200">
                        <a:solidFill>
                          <a:srgbClr val="002855"/>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0000"/>
                      </a:schemeClr>
                    </a:solidFill>
                  </a:tcPr>
                </a:tc>
                <a:tc>
                  <a:txBody>
                    <a:bodyPr/>
                    <a:lstStyle/>
                    <a:p>
                      <a:pPr marL="182880"/>
                      <a:r>
                        <a:rPr lang="en-US" sz="1600" b="1" kern="1200">
                          <a:solidFill>
                            <a:srgbClr val="002855"/>
                          </a:solidFill>
                          <a:effectLst/>
                        </a:rPr>
                        <a:t>Insurance</a:t>
                      </a:r>
                      <a:endParaRPr lang="en-US" sz="1600" b="0" kern="1200">
                        <a:solidFill>
                          <a:srgbClr val="002855"/>
                        </a:solidFill>
                        <a:effectLst/>
                      </a:endParaRPr>
                    </a:p>
                    <a:p>
                      <a:pPr marL="182880"/>
                      <a:r>
                        <a:rPr lang="en-US" sz="1400" b="0" kern="1200">
                          <a:solidFill>
                            <a:srgbClr val="002855"/>
                          </a:solidFill>
                          <a:effectLst/>
                        </a:rPr>
                        <a:t>Participate in insurance programs ranging from term life, other life, health plans, professional liability, and auto and home (available in specified geographic areas). </a:t>
                      </a:r>
                      <a:r>
                        <a:rPr lang="en-US" sz="1400" b="1" kern="1200">
                          <a:solidFill>
                            <a:srgbClr val="002855"/>
                          </a:solidFill>
                          <a:effectLst/>
                        </a:rPr>
                        <a:t>($)</a:t>
                      </a:r>
                      <a:endParaRPr lang="en-US" sz="1400" b="0" i="0" kern="1200">
                        <a:solidFill>
                          <a:srgbClr val="002855"/>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0000"/>
                      </a:schemeClr>
                    </a:solidFill>
                  </a:tcPr>
                </a:tc>
                <a:tc>
                  <a:txBody>
                    <a:bodyPr/>
                    <a:lstStyle/>
                    <a:p>
                      <a:pPr marL="182880"/>
                      <a:r>
                        <a:rPr lang="en-US" sz="1600" b="1" kern="1200">
                          <a:solidFill>
                            <a:srgbClr val="002855"/>
                          </a:solidFill>
                          <a:effectLst/>
                        </a:rPr>
                        <a:t>Member Discounts Marketplace</a:t>
                      </a:r>
                      <a:endParaRPr lang="en-US" sz="1600" b="0" kern="1200">
                        <a:solidFill>
                          <a:srgbClr val="002855"/>
                        </a:solidFill>
                        <a:effectLst/>
                      </a:endParaRPr>
                    </a:p>
                    <a:p>
                      <a:pPr marL="182880"/>
                      <a:r>
                        <a:rPr lang="en-US" sz="1400" b="0" kern="1200">
                          <a:solidFill>
                            <a:srgbClr val="002855"/>
                          </a:solidFill>
                          <a:effectLst/>
                        </a:rPr>
                        <a:t>Access a changing variety of time-sensitive, exclusive discounts on products and services.</a:t>
                      </a:r>
                      <a:r>
                        <a:rPr lang="en-US" sz="1400" b="1" kern="1200">
                          <a:solidFill>
                            <a:srgbClr val="002855"/>
                          </a:solidFill>
                          <a:effectLst/>
                        </a:rPr>
                        <a:t> ($)</a:t>
                      </a:r>
                      <a:endParaRPr lang="en-US" sz="1400" b="0" i="0" kern="1200">
                        <a:solidFill>
                          <a:srgbClr val="002855"/>
                        </a:solidFill>
                        <a:effectLst/>
                        <a:latin typeface="+mn-lt"/>
                        <a:ea typeface="+mn-ea"/>
                        <a:cs typeface="+mn-cs"/>
                      </a:endParaRPr>
                    </a:p>
                  </a:txBody>
                  <a:tcPr marL="73158" marR="73158" marT="36578" marB="3657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80000"/>
                      </a:schemeClr>
                    </a:solidFill>
                  </a:tcPr>
                </a:tc>
                <a:extLst>
                  <a:ext uri="{0D108BD9-81ED-4DB2-BD59-A6C34878D82A}">
                    <a16:rowId xmlns:a16="http://schemas.microsoft.com/office/drawing/2014/main" val="1595045534"/>
                  </a:ext>
                </a:extLst>
              </a:tr>
              <a:tr h="1407239">
                <a:tc>
                  <a:txBody>
                    <a:bodyPr/>
                    <a:lstStyle/>
                    <a:p>
                      <a:pPr marL="182880"/>
                      <a:r>
                        <a:rPr lang="en-US" sz="1600" b="1" kern="1200">
                          <a:solidFill>
                            <a:srgbClr val="002855"/>
                          </a:solidFill>
                          <a:effectLst/>
                        </a:rPr>
                        <a:t>IEEE Product Discounts</a:t>
                      </a:r>
                      <a:endParaRPr lang="en-US" sz="1600" b="0" kern="1200">
                        <a:solidFill>
                          <a:srgbClr val="002855"/>
                        </a:solidFill>
                        <a:effectLst/>
                      </a:endParaRPr>
                    </a:p>
                    <a:p>
                      <a:pPr marL="182880"/>
                      <a:r>
                        <a:rPr lang="en-US" sz="1400" b="0" kern="1200">
                          <a:solidFill>
                            <a:srgbClr val="002855"/>
                          </a:solidFill>
                          <a:effectLst/>
                        </a:rPr>
                        <a:t>Get group pricing on highly-rated products and services to support members at home and in their professional lives. </a:t>
                      </a:r>
                      <a:r>
                        <a:rPr lang="en-US" sz="1400" b="1" kern="1200">
                          <a:solidFill>
                            <a:srgbClr val="002855"/>
                          </a:solidFill>
                          <a:effectLst/>
                        </a:rPr>
                        <a:t>($)</a:t>
                      </a:r>
                      <a:endParaRPr lang="en-US" sz="1400" b="0" i="0" kern="1200">
                        <a:solidFill>
                          <a:srgbClr val="002855"/>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65000"/>
                      </a:schemeClr>
                    </a:solidFill>
                  </a:tcPr>
                </a:tc>
                <a:tc>
                  <a:txBody>
                    <a:bodyPr/>
                    <a:lstStyle/>
                    <a:p>
                      <a:pPr marL="182880"/>
                      <a:r>
                        <a:rPr lang="en-US" sz="1600" b="1" kern="1200">
                          <a:solidFill>
                            <a:srgbClr val="002855"/>
                          </a:solidFill>
                          <a:effectLst/>
                        </a:rPr>
                        <a:t>IEEE Learning Network  </a:t>
                      </a:r>
                      <a:endParaRPr lang="en-US" sz="1600" b="0" kern="1200">
                        <a:solidFill>
                          <a:srgbClr val="002855"/>
                        </a:solidFill>
                        <a:effectLst/>
                      </a:endParaRPr>
                    </a:p>
                    <a:p>
                      <a:pPr marL="182880"/>
                      <a:r>
                        <a:rPr lang="en-US" sz="1400" b="0" kern="1200">
                          <a:solidFill>
                            <a:srgbClr val="002855"/>
                          </a:solidFill>
                          <a:effectLst/>
                        </a:rPr>
                        <a:t>Enjoy discounted pricing on a wide range of relevant courses. </a:t>
                      </a:r>
                      <a:r>
                        <a:rPr lang="en-US" sz="1400" b="1" kern="1200">
                          <a:solidFill>
                            <a:srgbClr val="002855"/>
                          </a:solidFill>
                          <a:effectLst/>
                        </a:rPr>
                        <a:t>($)</a:t>
                      </a:r>
                      <a:endParaRPr lang="en-US" sz="1400" b="0" kern="1200">
                        <a:solidFill>
                          <a:srgbClr val="002855"/>
                        </a:solidFill>
                        <a:effectLs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65000"/>
                      </a:schemeClr>
                    </a:solidFill>
                  </a:tcPr>
                </a:tc>
                <a:tc>
                  <a:txBody>
                    <a:bodyPr/>
                    <a:lstStyle/>
                    <a:p>
                      <a:pPr marL="182880"/>
                      <a:endParaRPr lang="en-US" dirty="0">
                        <a:solidFill>
                          <a:srgbClr val="002855"/>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1510062331"/>
                  </a:ext>
                </a:extLst>
              </a:tr>
            </a:tbl>
          </a:graphicData>
        </a:graphic>
      </p:graphicFrame>
      <p:sp>
        <p:nvSpPr>
          <p:cNvPr id="12" name="TextBox 11">
            <a:extLst>
              <a:ext uri="{FF2B5EF4-FFF2-40B4-BE49-F238E27FC236}">
                <a16:creationId xmlns:a16="http://schemas.microsoft.com/office/drawing/2014/main" id="{59BB9C5B-0B59-684C-B662-BE4658DA665B}"/>
              </a:ext>
            </a:extLst>
          </p:cNvPr>
          <p:cNvSpPr txBox="1"/>
          <p:nvPr/>
        </p:nvSpPr>
        <p:spPr>
          <a:xfrm>
            <a:off x="452078" y="5684747"/>
            <a:ext cx="2291379" cy="523220"/>
          </a:xfrm>
          <a:prstGeom prst="rect">
            <a:avLst/>
          </a:prstGeom>
          <a:noFill/>
        </p:spPr>
        <p:txBody>
          <a:bodyPr wrap="square" rtlCol="0">
            <a:spAutoFit/>
          </a:bodyPr>
          <a:lstStyle/>
          <a:p>
            <a:r>
              <a:rPr lang="en-US" sz="1000" b="1"/>
              <a:t>$</a:t>
            </a:r>
            <a:r>
              <a:rPr lang="en-US" sz="1000"/>
              <a:t> - Discounted price for IEEE members</a:t>
            </a:r>
          </a:p>
          <a:p>
            <a:endParaRPr lang="en-US"/>
          </a:p>
        </p:txBody>
      </p:sp>
      <p:sp>
        <p:nvSpPr>
          <p:cNvPr id="15" name="Rectangle 14">
            <a:extLst>
              <a:ext uri="{FF2B5EF4-FFF2-40B4-BE49-F238E27FC236}">
                <a16:creationId xmlns:a16="http://schemas.microsoft.com/office/drawing/2014/main" id="{1943DA52-89CF-A543-92A8-5AA0BA51A4BF}"/>
              </a:ext>
            </a:extLst>
          </p:cNvPr>
          <p:cNvSpPr/>
          <p:nvPr/>
        </p:nvSpPr>
        <p:spPr>
          <a:xfrm>
            <a:off x="1725905" y="6234765"/>
            <a:ext cx="2433167"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4">
                  <a:extLst>
                    <a:ext uri="{A12FA001-AC4F-418D-AE19-62706E023703}">
                      <ahyp:hlinkClr xmlns:ahyp="http://schemas.microsoft.com/office/drawing/2018/hyperlinkcolor" val="tx"/>
                    </a:ext>
                  </a:extLst>
                </a:hlinkClick>
              </a:rPr>
              <a:t>ieee.org/start</a:t>
            </a:r>
            <a:endParaRPr lang="en-US" sz="1600" b="1" dirty="0">
              <a:solidFill>
                <a:srgbClr val="00629B"/>
              </a:solidFill>
            </a:endParaRPr>
          </a:p>
        </p:txBody>
      </p:sp>
      <p:sp>
        <p:nvSpPr>
          <p:cNvPr id="16" name="Right Triangle 15">
            <a:extLst>
              <a:ext uri="{FF2B5EF4-FFF2-40B4-BE49-F238E27FC236}">
                <a16:creationId xmlns:a16="http://schemas.microsoft.com/office/drawing/2014/main" id="{0E13AAB5-75FE-D443-A50C-493A08049CB2}"/>
              </a:ext>
            </a:extLst>
          </p:cNvPr>
          <p:cNvSpPr/>
          <p:nvPr/>
        </p:nvSpPr>
        <p:spPr>
          <a:xfrm rot="10800000">
            <a:off x="11297476" y="1425834"/>
            <a:ext cx="342729" cy="34272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884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and holding a small plant&#10;&#10;Description automatically generated with medium confidence">
            <a:extLst>
              <a:ext uri="{FF2B5EF4-FFF2-40B4-BE49-F238E27FC236}">
                <a16:creationId xmlns:a16="http://schemas.microsoft.com/office/drawing/2014/main" id="{ED0D2B22-1BE8-45EF-B44F-2F5449A9FAA3}"/>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528300" y="1444623"/>
            <a:ext cx="7661543" cy="4498976"/>
          </a:xfrm>
          <a:prstGeom prst="rect">
            <a:avLst/>
          </a:prstGeom>
        </p:spPr>
      </p:pic>
      <p:sp>
        <p:nvSpPr>
          <p:cNvPr id="2" name="Title 1">
            <a:extLst>
              <a:ext uri="{FF2B5EF4-FFF2-40B4-BE49-F238E27FC236}">
                <a16:creationId xmlns:a16="http://schemas.microsoft.com/office/drawing/2014/main" id="{3A523944-C55F-0C45-92EE-52101E512E64}"/>
              </a:ext>
            </a:extLst>
          </p:cNvPr>
          <p:cNvSpPr>
            <a:spLocks noGrp="1"/>
          </p:cNvSpPr>
          <p:nvPr>
            <p:ph type="title"/>
          </p:nvPr>
        </p:nvSpPr>
        <p:spPr/>
        <p:txBody>
          <a:bodyPr>
            <a:noAutofit/>
          </a:bodyPr>
          <a:lstStyle/>
          <a:p>
            <a:r>
              <a:rPr lang="en-US"/>
              <a:t>Member Resources: Contribute to the Community</a:t>
            </a:r>
          </a:p>
        </p:txBody>
      </p:sp>
      <p:sp>
        <p:nvSpPr>
          <p:cNvPr id="5" name="Text Placeholder 4">
            <a:extLst>
              <a:ext uri="{FF2B5EF4-FFF2-40B4-BE49-F238E27FC236}">
                <a16:creationId xmlns:a16="http://schemas.microsoft.com/office/drawing/2014/main" id="{4A82CEC4-2735-FB49-90E9-D9CFCE7C16FF}"/>
              </a:ext>
            </a:extLst>
          </p:cNvPr>
          <p:cNvSpPr>
            <a:spLocks noGrp="1"/>
          </p:cNvSpPr>
          <p:nvPr>
            <p:ph type="body" sz="quarter" idx="15"/>
          </p:nvPr>
        </p:nvSpPr>
        <p:spPr/>
        <p:txBody>
          <a:bodyPr/>
          <a:lstStyle/>
          <a:p>
            <a:r>
              <a:rPr lang="en-US"/>
              <a:t>Give back to the global or local community:</a:t>
            </a:r>
          </a:p>
        </p:txBody>
      </p:sp>
      <p:sp>
        <p:nvSpPr>
          <p:cNvPr id="4" name="Slide Number Placeholder 3">
            <a:extLst>
              <a:ext uri="{FF2B5EF4-FFF2-40B4-BE49-F238E27FC236}">
                <a16:creationId xmlns:a16="http://schemas.microsoft.com/office/drawing/2014/main" id="{796393F9-C9D0-8C4F-86FE-CC0B4132C2A2}"/>
              </a:ext>
            </a:extLst>
          </p:cNvPr>
          <p:cNvSpPr>
            <a:spLocks noGrp="1"/>
          </p:cNvSpPr>
          <p:nvPr>
            <p:ph type="sldNum" sz="quarter" idx="4"/>
          </p:nvPr>
        </p:nvSpPr>
        <p:spPr/>
        <p:txBody>
          <a:bodyPr/>
          <a:lstStyle/>
          <a:p>
            <a:fld id="{109D57CF-4CD8-6948-8A66-A1C7ACFCFC42}" type="slidenum">
              <a:rPr lang="en-US" smtClean="0"/>
              <a:pPr/>
              <a:t>22</a:t>
            </a:fld>
            <a:endParaRPr lang="en-US"/>
          </a:p>
        </p:txBody>
      </p:sp>
      <p:graphicFrame>
        <p:nvGraphicFramePr>
          <p:cNvPr id="8" name="Table 8">
            <a:extLst>
              <a:ext uri="{FF2B5EF4-FFF2-40B4-BE49-F238E27FC236}">
                <a16:creationId xmlns:a16="http://schemas.microsoft.com/office/drawing/2014/main" id="{9A2550C3-266C-5244-BDA6-48D8321B9E4C}"/>
              </a:ext>
            </a:extLst>
          </p:cNvPr>
          <p:cNvGraphicFramePr>
            <a:graphicFrameLocks noGrp="1"/>
          </p:cNvGraphicFramePr>
          <p:nvPr>
            <p:extLst>
              <p:ext uri="{D42A27DB-BD31-4B8C-83A1-F6EECF244321}">
                <p14:modId xmlns:p14="http://schemas.microsoft.com/office/powerpoint/2010/main" val="740806804"/>
              </p:ext>
            </p:extLst>
          </p:nvPr>
        </p:nvGraphicFramePr>
        <p:xfrm>
          <a:off x="528300" y="1479270"/>
          <a:ext cx="7661544" cy="4498976"/>
        </p:xfrm>
        <a:graphic>
          <a:graphicData uri="http://schemas.openxmlformats.org/drawingml/2006/table">
            <a:tbl>
              <a:tblPr bandRow="1">
                <a:tableStyleId>{91EBBBCC-DAD2-459C-BE2E-F6DE35CF9A28}</a:tableStyleId>
              </a:tblPr>
              <a:tblGrid>
                <a:gridCol w="2373785">
                  <a:extLst>
                    <a:ext uri="{9D8B030D-6E8A-4147-A177-3AD203B41FA5}">
                      <a16:colId xmlns:a16="http://schemas.microsoft.com/office/drawing/2014/main" val="2777159229"/>
                    </a:ext>
                  </a:extLst>
                </a:gridCol>
                <a:gridCol w="2373785">
                  <a:extLst>
                    <a:ext uri="{9D8B030D-6E8A-4147-A177-3AD203B41FA5}">
                      <a16:colId xmlns:a16="http://schemas.microsoft.com/office/drawing/2014/main" val="1243850407"/>
                    </a:ext>
                  </a:extLst>
                </a:gridCol>
                <a:gridCol w="2913974">
                  <a:extLst>
                    <a:ext uri="{9D8B030D-6E8A-4147-A177-3AD203B41FA5}">
                      <a16:colId xmlns:a16="http://schemas.microsoft.com/office/drawing/2014/main" val="4209693102"/>
                    </a:ext>
                  </a:extLst>
                </a:gridCol>
              </a:tblGrid>
              <a:tr h="2249488">
                <a:tc>
                  <a:txBody>
                    <a:bodyPr/>
                    <a:lstStyle/>
                    <a:p>
                      <a:pPr marL="182880"/>
                      <a:r>
                        <a:rPr lang="en-US" sz="1400" b="1" kern="1200" dirty="0">
                          <a:solidFill>
                            <a:srgbClr val="002855"/>
                          </a:solidFill>
                          <a:effectLst/>
                        </a:rPr>
                        <a:t>IEEE Foundation</a:t>
                      </a:r>
                      <a:endParaRPr lang="en-US" sz="1400" b="0" kern="1200" dirty="0">
                        <a:solidFill>
                          <a:srgbClr val="002855"/>
                        </a:solidFill>
                        <a:effectLst/>
                      </a:endParaRPr>
                    </a:p>
                    <a:p>
                      <a:pPr marL="182880"/>
                      <a:r>
                        <a:rPr lang="en-US" sz="1400" b="0" kern="1200" dirty="0">
                          <a:solidFill>
                            <a:srgbClr val="002855"/>
                          </a:solidFill>
                          <a:effectLst/>
                        </a:rPr>
                        <a:t>Support IEEE programs that improve access to technology, enhance technological literacy and technical education, and the benefit IEEE professional community. </a:t>
                      </a:r>
                      <a:endParaRPr lang="en-US" sz="1400" b="0" i="0" kern="1200" dirty="0">
                        <a:solidFill>
                          <a:srgbClr val="002855"/>
                        </a:solidFill>
                        <a:effectLst/>
                        <a:latin typeface="+mn-lt"/>
                        <a:ea typeface="+mn-ea"/>
                        <a:cs typeface="+mn-cs"/>
                      </a:endParaRPr>
                    </a:p>
                  </a:txBody>
                  <a:tcPr anchor="ctr">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alpha val="65000"/>
                      </a:schemeClr>
                    </a:solidFill>
                  </a:tcPr>
                </a:tc>
                <a:tc>
                  <a:txBody>
                    <a:bodyPr/>
                    <a:lstStyle/>
                    <a:p>
                      <a:pPr marL="182880"/>
                      <a:r>
                        <a:rPr lang="en-US" sz="1400" b="1" kern="1200" dirty="0">
                          <a:solidFill>
                            <a:srgbClr val="002855"/>
                          </a:solidFill>
                          <a:effectLst/>
                        </a:rPr>
                        <a:t>IEEE Smart Village</a:t>
                      </a:r>
                      <a:endParaRPr lang="en-US" sz="1400" b="0" kern="1200" dirty="0">
                        <a:solidFill>
                          <a:srgbClr val="002855"/>
                        </a:solidFill>
                        <a:effectLst/>
                      </a:endParaRPr>
                    </a:p>
                    <a:p>
                      <a:pPr marL="182880"/>
                      <a:r>
                        <a:rPr lang="en-US" sz="1400" b="0" kern="1200" dirty="0">
                          <a:solidFill>
                            <a:srgbClr val="002855"/>
                          </a:solidFill>
                          <a:effectLst/>
                        </a:rPr>
                        <a:t>Be a part of the initiative that provides access to electricity, creates opportunity, and improves lives in remote communities around the world.</a:t>
                      </a:r>
                    </a:p>
                    <a:p>
                      <a:pPr marL="182880"/>
                      <a:endParaRPr lang="en-US" sz="1400" dirty="0">
                        <a:solidFill>
                          <a:srgbClr val="002855"/>
                        </a:solidFill>
                      </a:endParaRPr>
                    </a:p>
                  </a:txBody>
                  <a:tcPr anchor="ctr">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alpha val="65000"/>
                      </a:schemeClr>
                    </a:solidFill>
                  </a:tcPr>
                </a:tc>
                <a:tc>
                  <a:txBody>
                    <a:bodyPr/>
                    <a:lstStyle/>
                    <a:p>
                      <a:pPr marL="182880"/>
                      <a:r>
                        <a:rPr lang="en-US" sz="1400" b="1" kern="1200" dirty="0">
                          <a:solidFill>
                            <a:srgbClr val="002855"/>
                          </a:solidFill>
                          <a:effectLst/>
                        </a:rPr>
                        <a:t>IEEE SIGHT</a:t>
                      </a:r>
                      <a:endParaRPr lang="en-US" sz="1400" b="0" kern="1200" dirty="0">
                        <a:solidFill>
                          <a:srgbClr val="002855"/>
                        </a:solidFill>
                        <a:effectLst/>
                      </a:endParaRPr>
                    </a:p>
                    <a:p>
                      <a:pPr marL="182880"/>
                      <a:r>
                        <a:rPr lang="en-US" sz="1400" b="0" kern="1200" dirty="0">
                          <a:solidFill>
                            <a:srgbClr val="002855"/>
                          </a:solidFill>
                          <a:effectLst/>
                        </a:rPr>
                        <a:t>Join the Special Interest Group on Humanitarian Technology (SIGHT) program, where IEEE volunteers around the globe partner with underserved communities to leverage technology for sustainable development.</a:t>
                      </a:r>
                    </a:p>
                    <a:p>
                      <a:pPr marL="182880"/>
                      <a:endParaRPr lang="en-US" sz="1400" dirty="0">
                        <a:solidFill>
                          <a:srgbClr val="002855"/>
                        </a:solidFill>
                      </a:endParaRPr>
                    </a:p>
                  </a:txBody>
                  <a:tcPr anchor="ctr">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alpha val="65000"/>
                      </a:schemeClr>
                    </a:solidFill>
                  </a:tcPr>
                </a:tc>
                <a:extLst>
                  <a:ext uri="{0D108BD9-81ED-4DB2-BD59-A6C34878D82A}">
                    <a16:rowId xmlns:a16="http://schemas.microsoft.com/office/drawing/2014/main" val="3059275421"/>
                  </a:ext>
                </a:extLst>
              </a:tr>
              <a:tr h="2249488">
                <a:tc>
                  <a:txBody>
                    <a:bodyPr/>
                    <a:lstStyle/>
                    <a:p>
                      <a:pPr marL="182880"/>
                      <a:r>
                        <a:rPr lang="en-US" sz="1400" b="1" kern="1200">
                          <a:solidFill>
                            <a:srgbClr val="002855"/>
                          </a:solidFill>
                          <a:effectLst/>
                        </a:rPr>
                        <a:t>EPICS in IEEE</a:t>
                      </a:r>
                      <a:endParaRPr lang="en-US" sz="1400" b="0" kern="1200">
                        <a:solidFill>
                          <a:srgbClr val="002855"/>
                        </a:solidFill>
                        <a:effectLst/>
                      </a:endParaRPr>
                    </a:p>
                    <a:p>
                      <a:pPr marL="182880"/>
                      <a:r>
                        <a:rPr lang="en-US" sz="1400" b="0" kern="1200">
                          <a:solidFill>
                            <a:srgbClr val="002855"/>
                          </a:solidFill>
                          <a:effectLst/>
                        </a:rPr>
                        <a:t>Help empower students to work with local service organizations and apply technical knowledge to implement solutions for a community’s unique challenges.</a:t>
                      </a:r>
                      <a:endParaRPr lang="en-US" sz="1400" b="0" i="0" kern="1200">
                        <a:solidFill>
                          <a:srgbClr val="002855"/>
                        </a:solidFill>
                        <a:effectLst/>
                        <a:latin typeface="+mn-lt"/>
                        <a:ea typeface="+mn-ea"/>
                        <a:cs typeface="+mn-cs"/>
                      </a:endParaRPr>
                    </a:p>
                  </a:txBody>
                  <a:tcPr anchor="ctr">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alpha val="80000"/>
                      </a:schemeClr>
                    </a:solidFill>
                  </a:tcPr>
                </a:tc>
                <a:tc>
                  <a:txBody>
                    <a:bodyPr/>
                    <a:lstStyle/>
                    <a:p>
                      <a:pPr marL="182880"/>
                      <a:r>
                        <a:rPr lang="en-US" sz="1400" b="1" kern="1200" dirty="0">
                          <a:solidFill>
                            <a:srgbClr val="002855"/>
                          </a:solidFill>
                          <a:effectLst/>
                        </a:rPr>
                        <a:t>IEEE Eta Kappa Nu</a:t>
                      </a:r>
                      <a:endParaRPr lang="en-US" sz="1400" b="0" kern="1200" dirty="0">
                        <a:solidFill>
                          <a:srgbClr val="002855"/>
                        </a:solidFill>
                        <a:effectLst/>
                      </a:endParaRPr>
                    </a:p>
                    <a:p>
                      <a:pPr marL="182880"/>
                      <a:r>
                        <a:rPr lang="en-US" sz="1400" b="0" kern="1200" dirty="0">
                          <a:solidFill>
                            <a:srgbClr val="002855"/>
                          </a:solidFill>
                          <a:effectLst/>
                        </a:rPr>
                        <a:t>The honor society of IEEE, Eta Kappa Nu promotes excellence in the profession and in education with ideals of Scholarship, Character, and Attitude.</a:t>
                      </a:r>
                    </a:p>
                    <a:p>
                      <a:pPr marL="182880"/>
                      <a:endParaRPr lang="en-US" sz="1400" dirty="0">
                        <a:solidFill>
                          <a:srgbClr val="002855"/>
                        </a:solidFill>
                      </a:endParaRPr>
                    </a:p>
                  </a:txBody>
                  <a:tcPr anchor="ctr">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alpha val="80000"/>
                      </a:schemeClr>
                    </a:solidFill>
                  </a:tcPr>
                </a:tc>
                <a:tc>
                  <a:txBody>
                    <a:bodyPr/>
                    <a:lstStyle/>
                    <a:p>
                      <a:pPr marL="182880"/>
                      <a:endParaRPr lang="en-US" sz="1400" b="0" i="0" kern="1200" dirty="0">
                        <a:solidFill>
                          <a:srgbClr val="002855"/>
                        </a:solidFill>
                        <a:effectLst/>
                        <a:latin typeface="+mn-lt"/>
                        <a:ea typeface="+mn-ea"/>
                        <a:cs typeface="+mn-cs"/>
                      </a:endParaRPr>
                    </a:p>
                  </a:txBody>
                  <a:tcPr anchor="ctr">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alpha val="80000"/>
                      </a:schemeClr>
                    </a:solidFill>
                  </a:tcPr>
                </a:tc>
                <a:extLst>
                  <a:ext uri="{0D108BD9-81ED-4DB2-BD59-A6C34878D82A}">
                    <a16:rowId xmlns:a16="http://schemas.microsoft.com/office/drawing/2014/main" val="626816822"/>
                  </a:ext>
                </a:extLst>
              </a:tr>
            </a:tbl>
          </a:graphicData>
        </a:graphic>
      </p:graphicFrame>
      <p:sp>
        <p:nvSpPr>
          <p:cNvPr id="11" name="Rectangle 10">
            <a:extLst>
              <a:ext uri="{FF2B5EF4-FFF2-40B4-BE49-F238E27FC236}">
                <a16:creationId xmlns:a16="http://schemas.microsoft.com/office/drawing/2014/main" id="{D99370FA-2ED2-FE4C-8073-3EA4AE42CBF6}"/>
              </a:ext>
            </a:extLst>
          </p:cNvPr>
          <p:cNvSpPr/>
          <p:nvPr/>
        </p:nvSpPr>
        <p:spPr>
          <a:xfrm>
            <a:off x="1725905" y="6234765"/>
            <a:ext cx="2433167"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ieee.org/start</a:t>
            </a:r>
            <a:endParaRPr lang="en-US" sz="1600" b="1" dirty="0">
              <a:solidFill>
                <a:srgbClr val="00629B"/>
              </a:solidFill>
            </a:endParaRPr>
          </a:p>
        </p:txBody>
      </p:sp>
      <p:sp>
        <p:nvSpPr>
          <p:cNvPr id="14" name="Right Triangle 13">
            <a:extLst>
              <a:ext uri="{FF2B5EF4-FFF2-40B4-BE49-F238E27FC236}">
                <a16:creationId xmlns:a16="http://schemas.microsoft.com/office/drawing/2014/main" id="{42A85AA7-9686-114F-9826-80BA74C24EFE}"/>
              </a:ext>
            </a:extLst>
          </p:cNvPr>
          <p:cNvSpPr/>
          <p:nvPr/>
        </p:nvSpPr>
        <p:spPr>
          <a:xfrm rot="10800000">
            <a:off x="11320971" y="1412387"/>
            <a:ext cx="342729" cy="34272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CB5FF145-FB51-44FC-B759-4BA276E0EA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89843" y="1444624"/>
            <a:ext cx="3473857" cy="4498975"/>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8150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E0155-92C0-5845-A8DA-7004E5515E7E}"/>
              </a:ext>
            </a:extLst>
          </p:cNvPr>
          <p:cNvSpPr>
            <a:spLocks noGrp="1"/>
          </p:cNvSpPr>
          <p:nvPr>
            <p:ph type="title"/>
          </p:nvPr>
        </p:nvSpPr>
        <p:spPr/>
        <p:txBody>
          <a:bodyPr/>
          <a:lstStyle/>
          <a:p>
            <a:r>
              <a:rPr lang="en-US"/>
              <a:t>Member Resources: IEEE App</a:t>
            </a:r>
          </a:p>
        </p:txBody>
      </p:sp>
      <p:sp>
        <p:nvSpPr>
          <p:cNvPr id="4" name="Slide Number Placeholder 3">
            <a:extLst>
              <a:ext uri="{FF2B5EF4-FFF2-40B4-BE49-F238E27FC236}">
                <a16:creationId xmlns:a16="http://schemas.microsoft.com/office/drawing/2014/main" id="{3CFFA56C-EC4B-4447-93D1-621CB432A436}"/>
              </a:ext>
            </a:extLst>
          </p:cNvPr>
          <p:cNvSpPr>
            <a:spLocks noGrp="1"/>
          </p:cNvSpPr>
          <p:nvPr>
            <p:ph type="sldNum" sz="quarter" idx="4"/>
          </p:nvPr>
        </p:nvSpPr>
        <p:spPr/>
        <p:txBody>
          <a:bodyPr/>
          <a:lstStyle/>
          <a:p>
            <a:fld id="{109D57CF-4CD8-6948-8A66-A1C7ACFCFC42}" type="slidenum">
              <a:rPr lang="en-US" smtClean="0"/>
              <a:pPr/>
              <a:t>23</a:t>
            </a:fld>
            <a:endParaRPr lang="en-US"/>
          </a:p>
        </p:txBody>
      </p:sp>
      <p:pic>
        <p:nvPicPr>
          <p:cNvPr id="9" name="Google Shape;112;p28">
            <a:extLst>
              <a:ext uri="{FF2B5EF4-FFF2-40B4-BE49-F238E27FC236}">
                <a16:creationId xmlns:a16="http://schemas.microsoft.com/office/drawing/2014/main" id="{D13A372B-775D-7543-88B6-8E222E445535}"/>
              </a:ext>
            </a:extLst>
          </p:cNvPr>
          <p:cNvPicPr preferRelativeResize="0"/>
          <p:nvPr/>
        </p:nvPicPr>
        <p:blipFill>
          <a:blip r:embed="rId2" cstate="screen">
            <a:extLst>
              <a:ext uri="{28A0092B-C50C-407E-A947-70E740481C1C}">
                <a14:useLocalDpi xmlns:a14="http://schemas.microsoft.com/office/drawing/2010/main"/>
              </a:ext>
            </a:extLst>
          </a:blip>
          <a:srcRect/>
          <a:stretch/>
        </p:blipFill>
        <p:spPr>
          <a:xfrm>
            <a:off x="2047583" y="1168201"/>
            <a:ext cx="8096833" cy="4521597"/>
          </a:xfrm>
          <a:prstGeom prst="rect">
            <a:avLst/>
          </a:prstGeom>
          <a:noFill/>
          <a:ln>
            <a:noFill/>
          </a:ln>
        </p:spPr>
      </p:pic>
      <p:sp>
        <p:nvSpPr>
          <p:cNvPr id="6" name="Rectangle 5">
            <a:extLst>
              <a:ext uri="{FF2B5EF4-FFF2-40B4-BE49-F238E27FC236}">
                <a16:creationId xmlns:a16="http://schemas.microsoft.com/office/drawing/2014/main" id="{F313D61D-A67D-D448-957F-94A9DEAD8C7A}"/>
              </a:ext>
            </a:extLst>
          </p:cNvPr>
          <p:cNvSpPr/>
          <p:nvPr/>
        </p:nvSpPr>
        <p:spPr>
          <a:xfrm>
            <a:off x="1725905" y="6234765"/>
            <a:ext cx="2327945"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app.ieee.org</a:t>
            </a:r>
            <a:endParaRPr lang="en-US" sz="1600" b="1" dirty="0">
              <a:solidFill>
                <a:srgbClr val="00629B"/>
              </a:solidFill>
            </a:endParaRPr>
          </a:p>
        </p:txBody>
      </p:sp>
    </p:spTree>
    <p:extLst>
      <p:ext uri="{BB962C8B-B14F-4D97-AF65-F5344CB8AC3E}">
        <p14:creationId xmlns:p14="http://schemas.microsoft.com/office/powerpoint/2010/main" val="225416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0D97E-AB54-9C4F-A981-C21CC1755B17}"/>
              </a:ext>
            </a:extLst>
          </p:cNvPr>
          <p:cNvSpPr>
            <a:spLocks noGrp="1"/>
          </p:cNvSpPr>
          <p:nvPr>
            <p:ph type="title"/>
          </p:nvPr>
        </p:nvSpPr>
        <p:spPr/>
        <p:txBody>
          <a:bodyPr/>
          <a:lstStyle/>
          <a:p>
            <a:r>
              <a:rPr lang="en-US"/>
              <a:t>Communities</a:t>
            </a:r>
          </a:p>
        </p:txBody>
      </p:sp>
      <p:sp>
        <p:nvSpPr>
          <p:cNvPr id="2" name="Content Placeholder 1">
            <a:extLst>
              <a:ext uri="{FF2B5EF4-FFF2-40B4-BE49-F238E27FC236}">
                <a16:creationId xmlns:a16="http://schemas.microsoft.com/office/drawing/2014/main" id="{2FEBFC90-2E69-1A41-B5CC-7D9B9FE4227A}"/>
              </a:ext>
            </a:extLst>
          </p:cNvPr>
          <p:cNvSpPr>
            <a:spLocks noGrp="1"/>
          </p:cNvSpPr>
          <p:nvPr>
            <p:ph sz="quarter" idx="10"/>
          </p:nvPr>
        </p:nvSpPr>
        <p:spPr>
          <a:xfrm>
            <a:off x="3116263" y="2940050"/>
            <a:ext cx="9075737" cy="1101725"/>
          </a:xfrm>
        </p:spPr>
        <p:txBody>
          <a:bodyPr>
            <a:noAutofit/>
          </a:bodyPr>
          <a:lstStyle/>
          <a:p>
            <a:r>
              <a:rPr lang="en-US" sz="2200"/>
              <a:t>Information sharing is a cornerstone of productive collaboration. </a:t>
            </a:r>
            <a:br>
              <a:rPr lang="en-US" sz="2200"/>
            </a:br>
            <a:r>
              <a:rPr lang="en-US" sz="2200"/>
              <a:t>IEEE believes that even small ideas can develop into towering solutions.</a:t>
            </a:r>
          </a:p>
        </p:txBody>
      </p:sp>
      <p:sp>
        <p:nvSpPr>
          <p:cNvPr id="5" name="Text Placeholder 4">
            <a:extLst>
              <a:ext uri="{FF2B5EF4-FFF2-40B4-BE49-F238E27FC236}">
                <a16:creationId xmlns:a16="http://schemas.microsoft.com/office/drawing/2014/main" id="{C1F166B0-5343-4847-A835-F4E4DE67C71F}"/>
              </a:ext>
            </a:extLst>
          </p:cNvPr>
          <p:cNvSpPr>
            <a:spLocks noGrp="1"/>
          </p:cNvSpPr>
          <p:nvPr>
            <p:ph type="body" sz="quarter" idx="11"/>
          </p:nvPr>
        </p:nvSpPr>
        <p:spPr/>
        <p:txBody>
          <a:bodyPr/>
          <a:lstStyle/>
          <a:p>
            <a:r>
              <a:rPr lang="en-US" dirty="0"/>
              <a:t>Membership</a:t>
            </a:r>
          </a:p>
          <a:p>
            <a:r>
              <a:rPr lang="en-US" b="1" dirty="0">
                <a:solidFill>
                  <a:srgbClr val="FFA400"/>
                </a:solidFill>
              </a:rPr>
              <a:t>Communities</a:t>
            </a:r>
          </a:p>
          <a:p>
            <a:r>
              <a:rPr lang="en-US" dirty="0"/>
              <a:t>Conferences</a:t>
            </a:r>
          </a:p>
          <a:p>
            <a:r>
              <a:rPr lang="en-US" dirty="0"/>
              <a:t>Publications</a:t>
            </a:r>
          </a:p>
          <a:p>
            <a:r>
              <a:rPr lang="en-US" dirty="0"/>
              <a:t>Standards </a:t>
            </a:r>
          </a:p>
          <a:p>
            <a:r>
              <a:rPr lang="en-US" dirty="0"/>
              <a:t>Education </a:t>
            </a:r>
          </a:p>
          <a:p>
            <a:r>
              <a:rPr lang="en-US" dirty="0"/>
              <a:t>Career Resources</a:t>
            </a:r>
          </a:p>
          <a:p>
            <a:pPr>
              <a:lnSpc>
                <a:spcPct val="100000"/>
              </a:lnSpc>
            </a:pPr>
            <a:r>
              <a:rPr lang="en-US" dirty="0"/>
              <a:t>Humanitarian and Philanthropic Goals</a:t>
            </a:r>
          </a:p>
          <a:p>
            <a:r>
              <a:rPr lang="en-US" dirty="0"/>
              <a:t>Awards</a:t>
            </a:r>
          </a:p>
          <a:p>
            <a:r>
              <a:rPr lang="en-US" dirty="0"/>
              <a:t>Industry</a:t>
            </a:r>
          </a:p>
        </p:txBody>
      </p:sp>
      <p:sp>
        <p:nvSpPr>
          <p:cNvPr id="7" name="Snip Diagonal Corner Rectangle 6">
            <a:extLst>
              <a:ext uri="{FF2B5EF4-FFF2-40B4-BE49-F238E27FC236}">
                <a16:creationId xmlns:a16="http://schemas.microsoft.com/office/drawing/2014/main" id="{D3A3841A-11BF-1D4C-9EE9-25CC8EEEACD6}"/>
              </a:ext>
            </a:extLst>
          </p:cNvPr>
          <p:cNvSpPr/>
          <p:nvPr/>
        </p:nvSpPr>
        <p:spPr>
          <a:xfrm>
            <a:off x="223520" y="772815"/>
            <a:ext cx="2113280" cy="392841"/>
          </a:xfrm>
          <a:prstGeom prst="snip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1A47627-BA2E-8749-95BD-1FE3D087528D}"/>
              </a:ext>
            </a:extLst>
          </p:cNvPr>
          <p:cNvSpPr>
            <a:spLocks noGrp="1"/>
          </p:cNvSpPr>
          <p:nvPr>
            <p:ph type="sldNum" sz="quarter" idx="4"/>
          </p:nvPr>
        </p:nvSpPr>
        <p:spPr/>
        <p:txBody>
          <a:bodyPr/>
          <a:lstStyle/>
          <a:p>
            <a:fld id="{4CBC1898-768D-6640-8D80-B671286758A9}" type="slidenum">
              <a:rPr lang="en-US" smtClean="0"/>
              <a:pPr/>
              <a:t>24</a:t>
            </a:fld>
            <a:endParaRPr lang="en-US"/>
          </a:p>
        </p:txBody>
      </p:sp>
    </p:spTree>
    <p:extLst>
      <p:ext uri="{BB962C8B-B14F-4D97-AF65-F5344CB8AC3E}">
        <p14:creationId xmlns:p14="http://schemas.microsoft.com/office/powerpoint/2010/main" val="1784860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Interaction is Key at IEEE</a:t>
            </a:r>
          </a:p>
        </p:txBody>
      </p:sp>
      <p:sp>
        <p:nvSpPr>
          <p:cNvPr id="13" name="Content Placeholder 12"/>
          <p:cNvSpPr>
            <a:spLocks noGrp="1"/>
          </p:cNvSpPr>
          <p:nvPr>
            <p:ph idx="1"/>
          </p:nvPr>
        </p:nvSpPr>
        <p:spPr>
          <a:xfrm>
            <a:off x="452282" y="2168830"/>
            <a:ext cx="5804680" cy="3804460"/>
          </a:xfrm>
        </p:spPr>
        <p:txBody>
          <a:bodyPr>
            <a:normAutofit lnSpcReduction="10000"/>
          </a:bodyPr>
          <a:lstStyle/>
          <a:p>
            <a:pPr>
              <a:lnSpc>
                <a:spcPct val="100000"/>
              </a:lnSpc>
              <a:spcBef>
                <a:spcPts val="0"/>
              </a:spcBef>
              <a:spcAft>
                <a:spcPts val="600"/>
              </a:spcAft>
              <a:buClr>
                <a:schemeClr val="tx1"/>
              </a:buClr>
            </a:pPr>
            <a:r>
              <a:rPr lang="en-US" sz="1800" b="1" dirty="0">
                <a:solidFill>
                  <a:srgbClr val="0066A1"/>
                </a:solidFill>
                <a:latin typeface="Calibri" panose="020F0502020204030204" pitchFamily="34" charset="0"/>
                <a:cs typeface="Calibri" panose="020F0502020204030204" pitchFamily="34" charset="0"/>
              </a:rPr>
              <a:t>2,562</a:t>
            </a:r>
            <a:r>
              <a:rPr lang="en-US" sz="1800" dirty="0">
                <a:latin typeface="Calibri" panose="020F0502020204030204" pitchFamily="34" charset="0"/>
                <a:cs typeface="Calibri" panose="020F0502020204030204" pitchFamily="34" charset="0"/>
              </a:rPr>
              <a:t> P</a:t>
            </a:r>
            <a:r>
              <a:rPr lang="en-US" sz="1800" dirty="0"/>
              <a:t>rofessional </a:t>
            </a:r>
            <a:r>
              <a:rPr lang="en-US" sz="1800" dirty="0">
                <a:latin typeface="Calibri" panose="020F0502020204030204" pitchFamily="34" charset="0"/>
                <a:cs typeface="Calibri" panose="020F0502020204030204" pitchFamily="34" charset="0"/>
              </a:rPr>
              <a:t>Chapters that unite local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members with similar technical interests</a:t>
            </a:r>
          </a:p>
          <a:p>
            <a:pPr>
              <a:lnSpc>
                <a:spcPct val="100000"/>
              </a:lnSpc>
              <a:spcBef>
                <a:spcPts val="0"/>
              </a:spcBef>
              <a:spcAft>
                <a:spcPts val="600"/>
              </a:spcAft>
              <a:buClr>
                <a:schemeClr val="tx1"/>
              </a:buClr>
            </a:pPr>
            <a:r>
              <a:rPr lang="en-US" sz="1800" b="1" dirty="0">
                <a:solidFill>
                  <a:srgbClr val="0066A1"/>
                </a:solidFill>
                <a:latin typeface="Calibri" panose="020F0502020204030204" pitchFamily="34" charset="0"/>
                <a:cs typeface="Calibri" panose="020F0502020204030204" pitchFamily="34" charset="0"/>
              </a:rPr>
              <a:t>39</a:t>
            </a:r>
            <a:r>
              <a:rPr lang="en-US" sz="1800" dirty="0">
                <a:latin typeface="Calibri" panose="020F0502020204030204" pitchFamily="34" charset="0"/>
                <a:cs typeface="Calibri" panose="020F0502020204030204" pitchFamily="34" charset="0"/>
              </a:rPr>
              <a:t> Technical Societies</a:t>
            </a:r>
          </a:p>
          <a:p>
            <a:pPr>
              <a:lnSpc>
                <a:spcPct val="100000"/>
              </a:lnSpc>
              <a:spcBef>
                <a:spcPts val="0"/>
              </a:spcBef>
              <a:spcAft>
                <a:spcPts val="600"/>
              </a:spcAft>
              <a:buClr>
                <a:schemeClr val="tx1"/>
              </a:buClr>
            </a:pPr>
            <a:r>
              <a:rPr lang="en-US" sz="1800" dirty="0">
                <a:latin typeface="Calibri" panose="020F0502020204030204" pitchFamily="34" charset="0"/>
                <a:cs typeface="Calibri" panose="020F0502020204030204" pitchFamily="34" charset="0"/>
              </a:rPr>
              <a:t>More than </a:t>
            </a:r>
            <a:r>
              <a:rPr lang="en-US" sz="1800" b="1" dirty="0">
                <a:solidFill>
                  <a:srgbClr val="0066A1"/>
                </a:solidFill>
                <a:latin typeface="Calibri" panose="020F0502020204030204" pitchFamily="34" charset="0"/>
                <a:cs typeface="Calibri" panose="020F0502020204030204" pitchFamily="34" charset="0"/>
              </a:rPr>
              <a:t>107,000</a:t>
            </a:r>
            <a:r>
              <a:rPr lang="en-US" sz="1800" dirty="0">
                <a:latin typeface="Calibri" panose="020F0502020204030204" pitchFamily="34" charset="0"/>
                <a:cs typeface="Calibri" panose="020F0502020204030204" pitchFamily="34" charset="0"/>
              </a:rPr>
              <a:t> Student members </a:t>
            </a:r>
          </a:p>
          <a:p>
            <a:pPr>
              <a:lnSpc>
                <a:spcPct val="100000"/>
              </a:lnSpc>
              <a:spcBef>
                <a:spcPts val="0"/>
              </a:spcBef>
              <a:spcAft>
                <a:spcPts val="600"/>
              </a:spcAft>
              <a:buClr>
                <a:schemeClr val="tx1"/>
              </a:buClr>
            </a:pPr>
            <a:r>
              <a:rPr lang="en-US" sz="1800" b="1" dirty="0">
                <a:solidFill>
                  <a:srgbClr val="0066A1"/>
                </a:solidFill>
                <a:latin typeface="Calibri" panose="020F0502020204030204" pitchFamily="34" charset="0"/>
                <a:cs typeface="Calibri" panose="020F0502020204030204" pitchFamily="34" charset="0"/>
              </a:rPr>
              <a:t>3,485</a:t>
            </a:r>
            <a:r>
              <a:rPr lang="en-US" sz="1800" dirty="0">
                <a:latin typeface="Calibri" panose="020F0502020204030204" pitchFamily="34" charset="0"/>
                <a:cs typeface="Calibri" panose="020F0502020204030204" pitchFamily="34" charset="0"/>
              </a:rPr>
              <a:t> Student Branches at colleges and</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universities in </a:t>
            </a:r>
            <a:r>
              <a:rPr lang="en-US" sz="1800" b="1" dirty="0">
                <a:solidFill>
                  <a:srgbClr val="0066A1"/>
                </a:solidFill>
                <a:latin typeface="Calibri" panose="020F0502020204030204" pitchFamily="34" charset="0"/>
                <a:cs typeface="Calibri" panose="020F0502020204030204" pitchFamily="34" charset="0"/>
              </a:rPr>
              <a:t>100</a:t>
            </a:r>
            <a:r>
              <a:rPr lang="en-US" sz="1800" dirty="0">
                <a:latin typeface="Calibri" panose="020F0502020204030204" pitchFamily="34" charset="0"/>
                <a:cs typeface="Calibri" panose="020F0502020204030204" pitchFamily="34" charset="0"/>
              </a:rPr>
              <a:t> countries</a:t>
            </a:r>
          </a:p>
          <a:p>
            <a:pPr>
              <a:lnSpc>
                <a:spcPct val="100000"/>
              </a:lnSpc>
              <a:spcBef>
                <a:spcPts val="0"/>
              </a:spcBef>
              <a:spcAft>
                <a:spcPts val="600"/>
              </a:spcAft>
              <a:buClr>
                <a:schemeClr val="tx1"/>
              </a:buClr>
            </a:pPr>
            <a:r>
              <a:rPr lang="en-US" sz="1800" b="1" dirty="0">
                <a:solidFill>
                  <a:srgbClr val="0066A1"/>
                </a:solidFill>
                <a:latin typeface="Calibri" panose="020F0502020204030204" pitchFamily="34" charset="0"/>
                <a:cs typeface="Calibri" panose="020F0502020204030204" pitchFamily="34" charset="0"/>
              </a:rPr>
              <a:t>2,877</a:t>
            </a:r>
            <a:r>
              <a:rPr lang="en-US" sz="1800" dirty="0">
                <a:latin typeface="Calibri" panose="020F0502020204030204" pitchFamily="34" charset="0"/>
                <a:cs typeface="Calibri" panose="020F0502020204030204" pitchFamily="34" charset="0"/>
              </a:rPr>
              <a:t> Student Branch Chapters of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IEEE Technical Societies</a:t>
            </a:r>
            <a:endParaRPr lang="en-US" sz="1800" dirty="0"/>
          </a:p>
          <a:p>
            <a:pPr>
              <a:lnSpc>
                <a:spcPct val="100000"/>
              </a:lnSpc>
              <a:spcBef>
                <a:spcPts val="0"/>
              </a:spcBef>
              <a:spcAft>
                <a:spcPts val="600"/>
              </a:spcAft>
              <a:buClr>
                <a:schemeClr val="tx1"/>
              </a:buClr>
            </a:pPr>
            <a:r>
              <a:rPr lang="en-US" sz="1800" b="1" dirty="0">
                <a:solidFill>
                  <a:srgbClr val="0066A1"/>
                </a:solidFill>
                <a:latin typeface="Calibri" panose="020F0502020204030204" pitchFamily="34" charset="0"/>
                <a:cs typeface="Calibri" panose="020F0502020204030204" pitchFamily="34" charset="0"/>
              </a:rPr>
              <a:t>580</a:t>
            </a:r>
            <a:r>
              <a:rPr lang="en-US" sz="1800" dirty="0">
                <a:latin typeface="Calibri" panose="020F0502020204030204" pitchFamily="34" charset="0"/>
                <a:cs typeface="Calibri" panose="020F0502020204030204" pitchFamily="34" charset="0"/>
              </a:rPr>
              <a:t> affinity groups and growing, including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IEEE Young Professionals (YP), IEEE-USA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Consultant’s Network, IEEE Life Members (LM),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IEEE Entrepreneurship, and IEEE Women in Engineering (WIE</a:t>
            </a:r>
            <a:r>
              <a:rPr lang="en-US" sz="1600" dirty="0">
                <a:latin typeface="Calibri" panose="020F0502020204030204" pitchFamily="34" charset="0"/>
                <a:cs typeface="Calibri" panose="020F0502020204030204" pitchFamily="34" charset="0"/>
              </a:rPr>
              <a:t>)</a:t>
            </a:r>
          </a:p>
        </p:txBody>
      </p:sp>
      <p:sp>
        <p:nvSpPr>
          <p:cNvPr id="12" name="Text Placeholder 11"/>
          <p:cNvSpPr>
            <a:spLocks noGrp="1"/>
          </p:cNvSpPr>
          <p:nvPr>
            <p:ph type="body" sz="quarter" idx="15"/>
          </p:nvPr>
        </p:nvSpPr>
        <p:spPr/>
        <p:txBody>
          <a:bodyPr/>
          <a:lstStyle/>
          <a:p>
            <a:r>
              <a:rPr lang="en-US" b="1">
                <a:latin typeface="Calibri" panose="020F0502020204030204" pitchFamily="34" charset="0"/>
                <a:cs typeface="Calibri" panose="020F0502020204030204" pitchFamily="34" charset="0"/>
              </a:rPr>
              <a:t>342 Sections in TEN geographic Regions worldwide</a:t>
            </a:r>
            <a:r>
              <a:rPr lang="en-US" sz="2133" b="1">
                <a:latin typeface="Calibri" panose="020F0502020204030204" pitchFamily="34" charset="0"/>
                <a:cs typeface="Calibri" panose="020F0502020204030204" pitchFamily="34" charset="0"/>
              </a:rPr>
              <a:t> </a:t>
            </a:r>
          </a:p>
        </p:txBody>
      </p:sp>
      <p:sp>
        <p:nvSpPr>
          <p:cNvPr id="5" name="Text Placeholder 4">
            <a:extLst>
              <a:ext uri="{FF2B5EF4-FFF2-40B4-BE49-F238E27FC236}">
                <a16:creationId xmlns:a16="http://schemas.microsoft.com/office/drawing/2014/main" id="{48C20F46-0257-0248-BC56-3F5ECBC3C128}"/>
              </a:ext>
            </a:extLst>
          </p:cNvPr>
          <p:cNvSpPr>
            <a:spLocks noGrp="1"/>
          </p:cNvSpPr>
          <p:nvPr>
            <p:ph type="body" sz="quarter" idx="16"/>
          </p:nvPr>
        </p:nvSpPr>
        <p:spPr>
          <a:xfrm>
            <a:off x="452385" y="1477551"/>
            <a:ext cx="11307456" cy="681037"/>
          </a:xfrm>
        </p:spPr>
        <p:txBody>
          <a:bodyPr/>
          <a:lstStyle/>
          <a:p>
            <a:r>
              <a:rPr lang="en-US"/>
              <a:t>Self-organizing communities:</a:t>
            </a:r>
            <a:br>
              <a:rPr lang="en-US"/>
            </a:br>
            <a:r>
              <a:rPr lang="en-US"/>
              <a:t>cross- and inter-disciplinary networking via </a:t>
            </a:r>
          </a:p>
          <a:p>
            <a:endParaRPr lang="en-US"/>
          </a:p>
        </p:txBody>
      </p:sp>
      <p:sp>
        <p:nvSpPr>
          <p:cNvPr id="4" name="Slide Number Placeholder 3"/>
          <p:cNvSpPr>
            <a:spLocks noGrp="1"/>
          </p:cNvSpPr>
          <p:nvPr>
            <p:ph type="sldNum" sz="quarter" idx="4"/>
          </p:nvPr>
        </p:nvSpPr>
        <p:spPr/>
        <p:txBody>
          <a:bodyPr/>
          <a:lstStyle/>
          <a:p>
            <a:fld id="{109D57CF-4CD8-6948-8A66-A1C7ACFCFC42}" type="slidenum">
              <a:rPr lang="en-US" smtClean="0"/>
              <a:pPr/>
              <a:t>25</a:t>
            </a:fld>
            <a:endParaRPr lang="en-US"/>
          </a:p>
        </p:txBody>
      </p:sp>
      <p:sp>
        <p:nvSpPr>
          <p:cNvPr id="15" name="Rectangle 14">
            <a:extLst>
              <a:ext uri="{FF2B5EF4-FFF2-40B4-BE49-F238E27FC236}">
                <a16:creationId xmlns:a16="http://schemas.microsoft.com/office/drawing/2014/main" id="{D8A0E24D-0334-1046-AED4-633FB866D6FF}"/>
              </a:ext>
            </a:extLst>
          </p:cNvPr>
          <p:cNvSpPr/>
          <p:nvPr/>
        </p:nvSpPr>
        <p:spPr>
          <a:xfrm>
            <a:off x="1725905" y="6234765"/>
            <a:ext cx="4015908"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ieee.org/about/at-a-glance.html</a:t>
            </a:r>
            <a:endParaRPr lang="en-US" sz="1600" b="1" dirty="0">
              <a:solidFill>
                <a:srgbClr val="00629B"/>
              </a:solidFill>
            </a:endParaRPr>
          </a:p>
        </p:txBody>
      </p:sp>
      <p:sp>
        <p:nvSpPr>
          <p:cNvPr id="6" name="Rectangle 5">
            <a:extLst>
              <a:ext uri="{FF2B5EF4-FFF2-40B4-BE49-F238E27FC236}">
                <a16:creationId xmlns:a16="http://schemas.microsoft.com/office/drawing/2014/main" id="{01465A1D-385F-6A4C-A0D0-C7B5EBE854B5}"/>
              </a:ext>
            </a:extLst>
          </p:cNvPr>
          <p:cNvSpPr/>
          <p:nvPr/>
        </p:nvSpPr>
        <p:spPr>
          <a:xfrm>
            <a:off x="8376156" y="5973290"/>
            <a:ext cx="2176533" cy="830997"/>
          </a:xfrm>
          <a:prstGeom prst="rect">
            <a:avLst/>
          </a:prstGeom>
        </p:spPr>
        <p:txBody>
          <a:bodyPr wrap="square">
            <a:spAutoFit/>
          </a:bodyPr>
          <a:lstStyle/>
          <a:p>
            <a:r>
              <a:rPr lang="en-US" sz="1200" dirty="0"/>
              <a:t>Data current as of June 2021</a:t>
            </a:r>
          </a:p>
          <a:p>
            <a:br>
              <a:rPr lang="en-US" dirty="0"/>
            </a:br>
            <a:endParaRPr lang="en-US" dirty="0"/>
          </a:p>
        </p:txBody>
      </p:sp>
      <p:pic>
        <p:nvPicPr>
          <p:cNvPr id="8" name="Picture 7">
            <a:extLst>
              <a:ext uri="{FF2B5EF4-FFF2-40B4-BE49-F238E27FC236}">
                <a16:creationId xmlns:a16="http://schemas.microsoft.com/office/drawing/2014/main" id="{A3500EA6-DEFA-43DA-8404-DAE242F064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86961" y="1612416"/>
            <a:ext cx="5052654" cy="4096806"/>
          </a:xfrm>
          <a:prstGeom prst="snip2DiagRect">
            <a:avLst/>
          </a:prstGeom>
          <a:ln w="25400" cap="sq">
            <a:noFill/>
            <a:miter lim="800000"/>
          </a:ln>
          <a:effectLst/>
        </p:spPr>
      </p:pic>
    </p:spTree>
    <p:extLst>
      <p:ext uri="{BB962C8B-B14F-4D97-AF65-F5344CB8AC3E}">
        <p14:creationId xmlns:p14="http://schemas.microsoft.com/office/powerpoint/2010/main" val="3062241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mputer on a table&#10;&#10;Description automatically generated with medium confidence">
            <a:extLst>
              <a:ext uri="{FF2B5EF4-FFF2-40B4-BE49-F238E27FC236}">
                <a16:creationId xmlns:a16="http://schemas.microsoft.com/office/drawing/2014/main" id="{A09E37FF-C4C3-CB4B-8C8A-19045205F966}"/>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r="-1"/>
          <a:stretch/>
        </p:blipFill>
        <p:spPr>
          <a:xfrm>
            <a:off x="452076" y="1872246"/>
            <a:ext cx="11540285" cy="3832099"/>
          </a:xfrm>
          <a:prstGeom prst="rect">
            <a:avLst/>
          </a:prstGeom>
        </p:spPr>
      </p:pic>
      <p:graphicFrame>
        <p:nvGraphicFramePr>
          <p:cNvPr id="7" name="Table 8">
            <a:extLst>
              <a:ext uri="{FF2B5EF4-FFF2-40B4-BE49-F238E27FC236}">
                <a16:creationId xmlns:a16="http://schemas.microsoft.com/office/drawing/2014/main" id="{9597A3D0-66BC-B344-997A-3C8FBFB4179D}"/>
              </a:ext>
            </a:extLst>
          </p:cNvPr>
          <p:cNvGraphicFramePr>
            <a:graphicFrameLocks noGrp="1"/>
          </p:cNvGraphicFramePr>
          <p:nvPr>
            <p:extLst>
              <p:ext uri="{D42A27DB-BD31-4B8C-83A1-F6EECF244321}">
                <p14:modId xmlns:p14="http://schemas.microsoft.com/office/powerpoint/2010/main" val="2872841737"/>
              </p:ext>
            </p:extLst>
          </p:nvPr>
        </p:nvGraphicFramePr>
        <p:xfrm>
          <a:off x="452078" y="1872247"/>
          <a:ext cx="11540285" cy="3832098"/>
        </p:xfrm>
        <a:graphic>
          <a:graphicData uri="http://schemas.openxmlformats.org/drawingml/2006/table">
            <a:tbl>
              <a:tblPr bandRow="1">
                <a:tableStyleId>{91EBBBCC-DAD2-459C-BE2E-F6DE35CF9A28}</a:tableStyleId>
              </a:tblPr>
              <a:tblGrid>
                <a:gridCol w="3777920">
                  <a:extLst>
                    <a:ext uri="{9D8B030D-6E8A-4147-A177-3AD203B41FA5}">
                      <a16:colId xmlns:a16="http://schemas.microsoft.com/office/drawing/2014/main" val="2777159229"/>
                    </a:ext>
                  </a:extLst>
                </a:gridCol>
                <a:gridCol w="3797359">
                  <a:extLst>
                    <a:ext uri="{9D8B030D-6E8A-4147-A177-3AD203B41FA5}">
                      <a16:colId xmlns:a16="http://schemas.microsoft.com/office/drawing/2014/main" val="1243850407"/>
                    </a:ext>
                  </a:extLst>
                </a:gridCol>
                <a:gridCol w="3965006">
                  <a:extLst>
                    <a:ext uri="{9D8B030D-6E8A-4147-A177-3AD203B41FA5}">
                      <a16:colId xmlns:a16="http://schemas.microsoft.com/office/drawing/2014/main" val="4209693102"/>
                    </a:ext>
                  </a:extLst>
                </a:gridCol>
              </a:tblGrid>
              <a:tr h="3776200">
                <a:tc>
                  <a:txBody>
                    <a:bodyPr/>
                    <a:lstStyle/>
                    <a:p>
                      <a:pPr marL="91440" indent="0">
                        <a:lnSpc>
                          <a:spcPct val="114000"/>
                        </a:lnSpc>
                        <a:buNone/>
                      </a:pPr>
                      <a:endParaRPr lang="en-US" sz="1200" dirty="0">
                        <a:solidFill>
                          <a:schemeClr val="bg1"/>
                        </a:solidFill>
                      </a:endParaRPr>
                    </a:p>
                    <a:p>
                      <a:pPr marL="91440" indent="0">
                        <a:lnSpc>
                          <a:spcPct val="114000"/>
                        </a:lnSpc>
                        <a:buNone/>
                      </a:pPr>
                      <a:r>
                        <a:rPr lang="en-US" sz="1200" dirty="0">
                          <a:solidFill>
                            <a:schemeClr val="bg1"/>
                          </a:solidFill>
                        </a:rPr>
                        <a:t>IEEE Aerospace and Electronic Systems Society (AESS)</a:t>
                      </a:r>
                    </a:p>
                    <a:p>
                      <a:pPr marL="91440" indent="0">
                        <a:lnSpc>
                          <a:spcPct val="114000"/>
                        </a:lnSpc>
                        <a:buNone/>
                      </a:pPr>
                      <a:r>
                        <a:rPr lang="en-US" sz="1200" dirty="0">
                          <a:solidFill>
                            <a:schemeClr val="bg1"/>
                          </a:solidFill>
                        </a:rPr>
                        <a:t>IEEE Antennas and Propagation Society (APS)</a:t>
                      </a:r>
                    </a:p>
                    <a:p>
                      <a:pPr marL="91440" indent="0">
                        <a:lnSpc>
                          <a:spcPct val="114000"/>
                        </a:lnSpc>
                        <a:buNone/>
                      </a:pPr>
                      <a:r>
                        <a:rPr lang="en-US" sz="1200" dirty="0">
                          <a:solidFill>
                            <a:schemeClr val="bg1"/>
                          </a:solidFill>
                        </a:rPr>
                        <a:t>IEEE Broadcast Technology Society (BTS)</a:t>
                      </a:r>
                    </a:p>
                    <a:p>
                      <a:pPr marL="91440" indent="0">
                        <a:lnSpc>
                          <a:spcPct val="114000"/>
                        </a:lnSpc>
                        <a:buNone/>
                      </a:pPr>
                      <a:r>
                        <a:rPr lang="en-US" sz="1200" dirty="0">
                          <a:solidFill>
                            <a:schemeClr val="bg1"/>
                          </a:solidFill>
                        </a:rPr>
                        <a:t>IEEE Circuits and Systems Society (CAS)</a:t>
                      </a:r>
                    </a:p>
                    <a:p>
                      <a:pPr marL="91440" indent="0">
                        <a:lnSpc>
                          <a:spcPct val="114000"/>
                        </a:lnSpc>
                        <a:buNone/>
                      </a:pPr>
                      <a:r>
                        <a:rPr lang="en-US" sz="1200" dirty="0">
                          <a:solidFill>
                            <a:schemeClr val="bg1"/>
                          </a:solidFill>
                        </a:rPr>
                        <a:t>IEEE Communications Society (</a:t>
                      </a:r>
                      <a:r>
                        <a:rPr lang="en-US" sz="1200" dirty="0" err="1">
                          <a:solidFill>
                            <a:schemeClr val="bg1"/>
                          </a:solidFill>
                        </a:rPr>
                        <a:t>ComSoc</a:t>
                      </a:r>
                      <a:r>
                        <a:rPr lang="en-US" sz="1200" dirty="0">
                          <a:solidFill>
                            <a:schemeClr val="bg1"/>
                          </a:solidFill>
                        </a:rPr>
                        <a:t>)</a:t>
                      </a:r>
                    </a:p>
                    <a:p>
                      <a:pPr marL="91440" indent="0">
                        <a:lnSpc>
                          <a:spcPct val="114000"/>
                        </a:lnSpc>
                        <a:buNone/>
                      </a:pPr>
                      <a:r>
                        <a:rPr lang="en-US" sz="1200" dirty="0">
                          <a:solidFill>
                            <a:schemeClr val="bg1"/>
                          </a:solidFill>
                        </a:rPr>
                        <a:t>IEEE Computational Intelligence Society (CIS)</a:t>
                      </a:r>
                    </a:p>
                    <a:p>
                      <a:pPr marL="91440" indent="0">
                        <a:lnSpc>
                          <a:spcPct val="114000"/>
                        </a:lnSpc>
                        <a:buNone/>
                      </a:pPr>
                      <a:r>
                        <a:rPr lang="en-US" sz="1200" dirty="0">
                          <a:solidFill>
                            <a:schemeClr val="bg1"/>
                          </a:solidFill>
                        </a:rPr>
                        <a:t>IEEE Computer Society (CS)</a:t>
                      </a:r>
                    </a:p>
                    <a:p>
                      <a:pPr marL="91440" indent="0">
                        <a:lnSpc>
                          <a:spcPct val="114000"/>
                        </a:lnSpc>
                        <a:buNone/>
                      </a:pPr>
                      <a:r>
                        <a:rPr lang="en-US" sz="1200" dirty="0">
                          <a:solidFill>
                            <a:schemeClr val="bg1"/>
                          </a:solidFill>
                        </a:rPr>
                        <a:t>IEEE Consumer Technology Society (</a:t>
                      </a:r>
                      <a:r>
                        <a:rPr lang="en-US" sz="1200" dirty="0" err="1">
                          <a:solidFill>
                            <a:schemeClr val="bg1"/>
                          </a:solidFill>
                        </a:rPr>
                        <a:t>CTSoc</a:t>
                      </a:r>
                      <a:r>
                        <a:rPr lang="en-US" sz="1200" dirty="0">
                          <a:solidFill>
                            <a:schemeClr val="bg1"/>
                          </a:solidFill>
                        </a:rPr>
                        <a:t>)</a:t>
                      </a:r>
                    </a:p>
                    <a:p>
                      <a:pPr marL="91440" indent="0">
                        <a:lnSpc>
                          <a:spcPct val="114000"/>
                        </a:lnSpc>
                        <a:buNone/>
                      </a:pPr>
                      <a:r>
                        <a:rPr lang="en-US" sz="1200" dirty="0">
                          <a:solidFill>
                            <a:schemeClr val="bg1"/>
                          </a:solidFill>
                        </a:rPr>
                        <a:t>IEEE Control Systems Society (CSS)</a:t>
                      </a:r>
                    </a:p>
                    <a:p>
                      <a:pPr marL="91440" indent="0">
                        <a:lnSpc>
                          <a:spcPct val="114000"/>
                        </a:lnSpc>
                        <a:buNone/>
                      </a:pPr>
                      <a:r>
                        <a:rPr lang="en-US" sz="1200" dirty="0">
                          <a:solidFill>
                            <a:schemeClr val="bg1"/>
                          </a:solidFill>
                        </a:rPr>
                        <a:t>IEEE Dielectrics and Electrical Insulation Society (DEIS)</a:t>
                      </a:r>
                    </a:p>
                    <a:p>
                      <a:pPr marL="91440" indent="0">
                        <a:lnSpc>
                          <a:spcPct val="114000"/>
                        </a:lnSpc>
                        <a:buNone/>
                      </a:pPr>
                      <a:r>
                        <a:rPr lang="en-US" sz="1200" dirty="0">
                          <a:solidFill>
                            <a:schemeClr val="bg1"/>
                          </a:solidFill>
                        </a:rPr>
                        <a:t>IEEE Education Society (</a:t>
                      </a:r>
                      <a:r>
                        <a:rPr lang="en-US" sz="1200" dirty="0" err="1">
                          <a:solidFill>
                            <a:schemeClr val="bg1"/>
                          </a:solidFill>
                        </a:rPr>
                        <a:t>EdSoc</a:t>
                      </a:r>
                      <a:r>
                        <a:rPr lang="en-US" sz="1200" dirty="0">
                          <a:solidFill>
                            <a:schemeClr val="bg1"/>
                          </a:solidFill>
                        </a:rPr>
                        <a:t>)</a:t>
                      </a:r>
                    </a:p>
                    <a:p>
                      <a:pPr marL="91440" indent="0">
                        <a:lnSpc>
                          <a:spcPct val="114000"/>
                        </a:lnSpc>
                        <a:buNone/>
                      </a:pPr>
                      <a:r>
                        <a:rPr lang="en-US" sz="1200" dirty="0">
                          <a:solidFill>
                            <a:schemeClr val="bg1"/>
                          </a:solidFill>
                        </a:rPr>
                        <a:t>IEEE Electromagnetic Compatibility Society (EMC-S)</a:t>
                      </a:r>
                    </a:p>
                    <a:p>
                      <a:pPr marL="91440" indent="0">
                        <a:lnSpc>
                          <a:spcPct val="114000"/>
                        </a:lnSpc>
                        <a:buNone/>
                      </a:pPr>
                      <a:r>
                        <a:rPr lang="en-US" sz="1200" dirty="0">
                          <a:solidFill>
                            <a:schemeClr val="bg1"/>
                          </a:solidFill>
                        </a:rPr>
                        <a:t>IEEE Electron Devices Society (EDS)</a:t>
                      </a:r>
                    </a:p>
                    <a:p>
                      <a:pPr marL="91440" indent="0">
                        <a:lnSpc>
                          <a:spcPct val="114000"/>
                        </a:lnSpc>
                        <a:buNone/>
                      </a:pPr>
                      <a:r>
                        <a:rPr lang="en-US" sz="1200" dirty="0">
                          <a:solidFill>
                            <a:schemeClr val="bg1"/>
                          </a:solidFill>
                        </a:rPr>
                        <a:t>IEEE Electronics Packaging Society (EPS)</a:t>
                      </a:r>
                    </a:p>
                  </a:txBody>
                  <a:tcPr>
                    <a:solidFill>
                      <a:srgbClr val="00629B">
                        <a:alpha val="80000"/>
                      </a:srgbClr>
                    </a:solidFill>
                  </a:tcPr>
                </a:tc>
                <a:tc>
                  <a:txBody>
                    <a:bodyPr/>
                    <a:lstStyle/>
                    <a:p>
                      <a:pPr marL="91440" indent="0">
                        <a:lnSpc>
                          <a:spcPct val="114000"/>
                        </a:lnSpc>
                        <a:buNone/>
                      </a:pPr>
                      <a:endParaRPr lang="en-US" sz="1200" dirty="0">
                        <a:solidFill>
                          <a:schemeClr val="bg1"/>
                        </a:solidFill>
                      </a:endParaRPr>
                    </a:p>
                    <a:p>
                      <a:pPr marL="91440" indent="0">
                        <a:lnSpc>
                          <a:spcPct val="114000"/>
                        </a:lnSpc>
                        <a:buNone/>
                      </a:pPr>
                      <a:r>
                        <a:rPr lang="en-US" sz="1200" dirty="0">
                          <a:solidFill>
                            <a:schemeClr val="bg1"/>
                          </a:solidFill>
                        </a:rPr>
                        <a:t>IEEE Engineering in Medicine and Biology </a:t>
                      </a:r>
                      <a:br>
                        <a:rPr lang="en-US" sz="1200" dirty="0">
                          <a:solidFill>
                            <a:schemeClr val="bg1"/>
                          </a:solidFill>
                        </a:rPr>
                      </a:br>
                      <a:r>
                        <a:rPr lang="en-US" sz="1200" dirty="0">
                          <a:solidFill>
                            <a:schemeClr val="bg1"/>
                          </a:solidFill>
                        </a:rPr>
                        <a:t>        Society (EMBS)</a:t>
                      </a:r>
                    </a:p>
                    <a:p>
                      <a:pPr marL="91440" indent="0">
                        <a:lnSpc>
                          <a:spcPct val="114000"/>
                        </a:lnSpc>
                        <a:buNone/>
                      </a:pPr>
                      <a:r>
                        <a:rPr lang="en-US" sz="1200" dirty="0">
                          <a:solidFill>
                            <a:schemeClr val="bg1"/>
                          </a:solidFill>
                        </a:rPr>
                        <a:t>IEEE Geoscience and Remote Sensing Society (GRSS)</a:t>
                      </a:r>
                    </a:p>
                    <a:p>
                      <a:pPr marL="91440" indent="0">
                        <a:lnSpc>
                          <a:spcPct val="114000"/>
                        </a:lnSpc>
                        <a:buNone/>
                      </a:pPr>
                      <a:r>
                        <a:rPr lang="en-US" sz="1200" dirty="0">
                          <a:solidFill>
                            <a:schemeClr val="bg1"/>
                          </a:solidFill>
                        </a:rPr>
                        <a:t>IEEE Industrial Electronics Society (IES)</a:t>
                      </a:r>
                    </a:p>
                    <a:p>
                      <a:pPr marL="91440" indent="0">
                        <a:lnSpc>
                          <a:spcPct val="114000"/>
                        </a:lnSpc>
                        <a:buNone/>
                      </a:pPr>
                      <a:r>
                        <a:rPr lang="en-US" sz="1200" dirty="0">
                          <a:solidFill>
                            <a:schemeClr val="bg1"/>
                          </a:solidFill>
                        </a:rPr>
                        <a:t>IEEE Industry Applications Society (IAS)</a:t>
                      </a:r>
                    </a:p>
                    <a:p>
                      <a:pPr marL="91440" indent="0">
                        <a:lnSpc>
                          <a:spcPct val="114000"/>
                        </a:lnSpc>
                        <a:buNone/>
                      </a:pPr>
                      <a:r>
                        <a:rPr lang="en-US" sz="1200" dirty="0">
                          <a:solidFill>
                            <a:schemeClr val="bg1"/>
                          </a:solidFill>
                        </a:rPr>
                        <a:t>IEEE Information Theory Society (ITS)</a:t>
                      </a:r>
                    </a:p>
                    <a:p>
                      <a:pPr marL="91440" indent="0">
                        <a:lnSpc>
                          <a:spcPct val="114000"/>
                        </a:lnSpc>
                        <a:buNone/>
                      </a:pPr>
                      <a:r>
                        <a:rPr lang="en-US" sz="1200" dirty="0">
                          <a:solidFill>
                            <a:schemeClr val="bg1"/>
                          </a:solidFill>
                        </a:rPr>
                        <a:t>IEEE Instrumentation and Measurement Society (IMS)</a:t>
                      </a:r>
                    </a:p>
                    <a:p>
                      <a:pPr marL="91440" indent="0">
                        <a:lnSpc>
                          <a:spcPct val="114000"/>
                        </a:lnSpc>
                        <a:buNone/>
                      </a:pPr>
                      <a:r>
                        <a:rPr lang="en-US" sz="1200" dirty="0">
                          <a:solidFill>
                            <a:schemeClr val="bg1"/>
                          </a:solidFill>
                        </a:rPr>
                        <a:t>IEEE Intelligent Transportation Systems Society (ITSS)</a:t>
                      </a:r>
                    </a:p>
                    <a:p>
                      <a:pPr marL="91440" indent="0">
                        <a:lnSpc>
                          <a:spcPct val="114000"/>
                        </a:lnSpc>
                        <a:buNone/>
                      </a:pPr>
                      <a:r>
                        <a:rPr lang="en-US" sz="1200" dirty="0">
                          <a:solidFill>
                            <a:schemeClr val="bg1"/>
                          </a:solidFill>
                        </a:rPr>
                        <a:t>IEEE Magnetics Society</a:t>
                      </a:r>
                    </a:p>
                    <a:p>
                      <a:pPr marL="91440" indent="0">
                        <a:lnSpc>
                          <a:spcPct val="114000"/>
                        </a:lnSpc>
                        <a:buNone/>
                      </a:pPr>
                      <a:r>
                        <a:rPr lang="en-US" sz="1200" dirty="0">
                          <a:solidFill>
                            <a:schemeClr val="bg1"/>
                          </a:solidFill>
                        </a:rPr>
                        <a:t>IEEE Microwave Theory and Techniques </a:t>
                      </a:r>
                    </a:p>
                    <a:p>
                      <a:pPr marL="91440" indent="0">
                        <a:lnSpc>
                          <a:spcPct val="114000"/>
                        </a:lnSpc>
                        <a:buNone/>
                      </a:pPr>
                      <a:r>
                        <a:rPr lang="en-US" sz="1200" dirty="0">
                          <a:solidFill>
                            <a:schemeClr val="bg1"/>
                          </a:solidFill>
                        </a:rPr>
                        <a:t>         Society (MTT-S)</a:t>
                      </a:r>
                    </a:p>
                    <a:p>
                      <a:pPr marL="91440" indent="0">
                        <a:lnSpc>
                          <a:spcPct val="114000"/>
                        </a:lnSpc>
                        <a:buNone/>
                      </a:pPr>
                      <a:r>
                        <a:rPr lang="en-US" sz="1200" dirty="0">
                          <a:solidFill>
                            <a:schemeClr val="bg1"/>
                          </a:solidFill>
                        </a:rPr>
                        <a:t>IEEE Nuclear and Plasma Sciences Society (NPSS)</a:t>
                      </a:r>
                    </a:p>
                    <a:p>
                      <a:pPr marL="91440" indent="0">
                        <a:lnSpc>
                          <a:spcPct val="114000"/>
                        </a:lnSpc>
                        <a:buNone/>
                      </a:pPr>
                      <a:r>
                        <a:rPr lang="en-US" sz="1200" dirty="0">
                          <a:solidFill>
                            <a:schemeClr val="bg1"/>
                          </a:solidFill>
                        </a:rPr>
                        <a:t>IEEE Oceanic Engineering Society (OES)</a:t>
                      </a:r>
                    </a:p>
                    <a:p>
                      <a:pPr marL="91440" indent="0">
                        <a:lnSpc>
                          <a:spcPct val="114000"/>
                        </a:lnSpc>
                        <a:buNone/>
                      </a:pPr>
                      <a:r>
                        <a:rPr lang="en-US" sz="1200" dirty="0">
                          <a:solidFill>
                            <a:schemeClr val="bg1"/>
                          </a:solidFill>
                        </a:rPr>
                        <a:t>IEEE Photonics Society</a:t>
                      </a:r>
                    </a:p>
                    <a:p>
                      <a:pPr marL="91440" indent="0">
                        <a:lnSpc>
                          <a:spcPct val="114000"/>
                        </a:lnSpc>
                        <a:buNone/>
                      </a:pPr>
                      <a:r>
                        <a:rPr lang="en-US" sz="1200" dirty="0">
                          <a:solidFill>
                            <a:schemeClr val="bg1"/>
                          </a:solidFill>
                        </a:rPr>
                        <a:t>IEEE Power Electronics Society (PELS)</a:t>
                      </a:r>
                    </a:p>
                    <a:p>
                      <a:pPr marL="91440" indent="0">
                        <a:lnSpc>
                          <a:spcPct val="114000"/>
                        </a:lnSpc>
                        <a:buNone/>
                      </a:pPr>
                      <a:r>
                        <a:rPr lang="en-US" sz="1200" dirty="0">
                          <a:solidFill>
                            <a:schemeClr val="bg1"/>
                          </a:solidFill>
                        </a:rPr>
                        <a:t>IEEE Power &amp; Energy Society (PES)</a:t>
                      </a:r>
                    </a:p>
                    <a:p>
                      <a:pPr marL="91440">
                        <a:lnSpc>
                          <a:spcPct val="114000"/>
                        </a:lnSpc>
                      </a:pPr>
                      <a:endParaRPr lang="en-US" sz="1200" dirty="0">
                        <a:solidFill>
                          <a:schemeClr val="bg1"/>
                        </a:solidFill>
                      </a:endParaRPr>
                    </a:p>
                  </a:txBody>
                  <a:tcPr>
                    <a:solidFill>
                      <a:srgbClr val="00629B">
                        <a:alpha val="90000"/>
                      </a:srgbClr>
                    </a:solidFill>
                  </a:tcPr>
                </a:tc>
                <a:tc>
                  <a:txBody>
                    <a:bodyPr/>
                    <a:lstStyle/>
                    <a:p>
                      <a:pPr marL="91440" indent="0">
                        <a:lnSpc>
                          <a:spcPct val="114000"/>
                        </a:lnSpc>
                        <a:buNone/>
                      </a:pPr>
                      <a:endParaRPr lang="en-US" sz="1200" dirty="0">
                        <a:solidFill>
                          <a:schemeClr val="bg1"/>
                        </a:solidFill>
                      </a:endParaRPr>
                    </a:p>
                    <a:p>
                      <a:pPr marL="91440" indent="0">
                        <a:lnSpc>
                          <a:spcPct val="114000"/>
                        </a:lnSpc>
                        <a:buNone/>
                      </a:pPr>
                      <a:r>
                        <a:rPr lang="en-US" sz="1200" dirty="0">
                          <a:solidFill>
                            <a:schemeClr val="bg1"/>
                          </a:solidFill>
                        </a:rPr>
                        <a:t>IEEE Product Safety Engineering Society (PSES)</a:t>
                      </a:r>
                    </a:p>
                    <a:p>
                      <a:pPr marL="91440" indent="0">
                        <a:lnSpc>
                          <a:spcPct val="114000"/>
                        </a:lnSpc>
                        <a:buNone/>
                      </a:pPr>
                      <a:r>
                        <a:rPr lang="en-US" sz="1200" dirty="0">
                          <a:solidFill>
                            <a:schemeClr val="bg1"/>
                          </a:solidFill>
                        </a:rPr>
                        <a:t>IEEE Professional Communication Society (PCS)</a:t>
                      </a:r>
                    </a:p>
                    <a:p>
                      <a:pPr marL="91440" indent="0">
                        <a:lnSpc>
                          <a:spcPct val="114000"/>
                        </a:lnSpc>
                        <a:buNone/>
                      </a:pPr>
                      <a:r>
                        <a:rPr lang="en-US" sz="1200" dirty="0">
                          <a:solidFill>
                            <a:schemeClr val="bg1"/>
                          </a:solidFill>
                        </a:rPr>
                        <a:t>IEEE Reliability Society (RS)</a:t>
                      </a:r>
                    </a:p>
                    <a:p>
                      <a:pPr marL="91440" indent="0">
                        <a:lnSpc>
                          <a:spcPct val="114000"/>
                        </a:lnSpc>
                        <a:buNone/>
                      </a:pPr>
                      <a:r>
                        <a:rPr lang="en-US" sz="1200" dirty="0">
                          <a:solidFill>
                            <a:schemeClr val="bg1"/>
                          </a:solidFill>
                        </a:rPr>
                        <a:t>IEEE Robotics and Automation Society (RAS)</a:t>
                      </a:r>
                    </a:p>
                    <a:p>
                      <a:pPr marL="91440" indent="0">
                        <a:lnSpc>
                          <a:spcPct val="114000"/>
                        </a:lnSpc>
                        <a:buNone/>
                      </a:pPr>
                      <a:r>
                        <a:rPr lang="en-US" sz="1200" dirty="0">
                          <a:solidFill>
                            <a:schemeClr val="bg1"/>
                          </a:solidFill>
                        </a:rPr>
                        <a:t>IEEE Signal Processing Society (SPS)</a:t>
                      </a:r>
                    </a:p>
                    <a:p>
                      <a:pPr marL="91440" indent="0">
                        <a:lnSpc>
                          <a:spcPct val="114000"/>
                        </a:lnSpc>
                        <a:buNone/>
                      </a:pPr>
                      <a:r>
                        <a:rPr lang="en-US" sz="1200" dirty="0">
                          <a:solidFill>
                            <a:schemeClr val="bg1"/>
                          </a:solidFill>
                        </a:rPr>
                        <a:t>IEEE Society on Social Implications of Technology (SSIT)</a:t>
                      </a:r>
                    </a:p>
                    <a:p>
                      <a:pPr marL="91440" indent="0">
                        <a:lnSpc>
                          <a:spcPct val="114000"/>
                        </a:lnSpc>
                        <a:buNone/>
                      </a:pPr>
                      <a:r>
                        <a:rPr lang="en-US" sz="1200" dirty="0">
                          <a:solidFill>
                            <a:schemeClr val="bg1"/>
                          </a:solidFill>
                        </a:rPr>
                        <a:t>IEEE Solid-State Circuits Society (SSCS)</a:t>
                      </a:r>
                    </a:p>
                    <a:p>
                      <a:pPr marL="91440" indent="0">
                        <a:lnSpc>
                          <a:spcPct val="114000"/>
                        </a:lnSpc>
                        <a:buNone/>
                      </a:pPr>
                      <a:r>
                        <a:rPr lang="en-US" sz="1200" dirty="0">
                          <a:solidFill>
                            <a:schemeClr val="bg1"/>
                          </a:solidFill>
                        </a:rPr>
                        <a:t>IEEE Systems, Man, and Cybernetics Society (SMC)</a:t>
                      </a:r>
                    </a:p>
                    <a:p>
                      <a:pPr marL="91440" indent="0">
                        <a:lnSpc>
                          <a:spcPct val="114000"/>
                        </a:lnSpc>
                        <a:buNone/>
                      </a:pPr>
                      <a:r>
                        <a:rPr lang="en-US" sz="1200" dirty="0">
                          <a:solidFill>
                            <a:schemeClr val="bg1"/>
                          </a:solidFill>
                        </a:rPr>
                        <a:t>IEEE Technology and Engineering Management </a:t>
                      </a:r>
                      <a:br>
                        <a:rPr lang="en-US" sz="1200" dirty="0">
                          <a:solidFill>
                            <a:schemeClr val="bg1"/>
                          </a:solidFill>
                        </a:rPr>
                      </a:br>
                      <a:r>
                        <a:rPr lang="en-US" sz="1200" dirty="0">
                          <a:solidFill>
                            <a:schemeClr val="bg1"/>
                          </a:solidFill>
                        </a:rPr>
                        <a:t>        Society (TEMS)</a:t>
                      </a:r>
                    </a:p>
                    <a:p>
                      <a:pPr marL="91440" indent="0">
                        <a:lnSpc>
                          <a:spcPct val="114000"/>
                        </a:lnSpc>
                        <a:buNone/>
                      </a:pPr>
                      <a:r>
                        <a:rPr lang="en-US" sz="1200" dirty="0">
                          <a:solidFill>
                            <a:schemeClr val="bg1"/>
                          </a:solidFill>
                        </a:rPr>
                        <a:t>IEEE Ultrasonics, Ferroelectrics, and Frequency Control </a:t>
                      </a:r>
                      <a:br>
                        <a:rPr lang="en-US" sz="1200" dirty="0">
                          <a:solidFill>
                            <a:schemeClr val="bg1"/>
                          </a:solidFill>
                        </a:rPr>
                      </a:br>
                      <a:r>
                        <a:rPr lang="en-US" sz="1200" dirty="0">
                          <a:solidFill>
                            <a:schemeClr val="bg1"/>
                          </a:solidFill>
                        </a:rPr>
                        <a:t>        Society (UFFC)</a:t>
                      </a:r>
                    </a:p>
                    <a:p>
                      <a:pPr marL="91440" indent="0">
                        <a:lnSpc>
                          <a:spcPct val="114000"/>
                        </a:lnSpc>
                        <a:buNone/>
                      </a:pPr>
                      <a:r>
                        <a:rPr lang="en-US" sz="1200" dirty="0">
                          <a:solidFill>
                            <a:schemeClr val="bg1"/>
                          </a:solidFill>
                        </a:rPr>
                        <a:t>IEEE Vehicular Technology Society (VTS)</a:t>
                      </a:r>
                    </a:p>
                    <a:p>
                      <a:pPr marL="91440" indent="0">
                        <a:lnSpc>
                          <a:spcPct val="114000"/>
                        </a:lnSpc>
                        <a:buNone/>
                      </a:pPr>
                      <a:r>
                        <a:rPr lang="en-US" sz="1200" dirty="0">
                          <a:solidFill>
                            <a:schemeClr val="bg1"/>
                          </a:solidFill>
                        </a:rPr>
                        <a:t> </a:t>
                      </a:r>
                    </a:p>
                    <a:p>
                      <a:pPr marL="91440" indent="0">
                        <a:lnSpc>
                          <a:spcPct val="114000"/>
                        </a:lnSpc>
                        <a:buFont typeface="Arial"/>
                        <a:buNone/>
                      </a:pPr>
                      <a:endParaRPr lang="en-US" sz="1200" dirty="0">
                        <a:solidFill>
                          <a:schemeClr val="bg1"/>
                        </a:solidFill>
                      </a:endParaRPr>
                    </a:p>
                    <a:p>
                      <a:pPr marL="91440">
                        <a:lnSpc>
                          <a:spcPct val="114000"/>
                        </a:lnSpc>
                      </a:pPr>
                      <a:endParaRPr lang="en-US" sz="1200" dirty="0">
                        <a:solidFill>
                          <a:schemeClr val="bg1"/>
                        </a:solidFill>
                      </a:endParaRPr>
                    </a:p>
                  </a:txBody>
                  <a:tcPr>
                    <a:solidFill>
                      <a:srgbClr val="00629B">
                        <a:alpha val="80000"/>
                      </a:srgbClr>
                    </a:solidFill>
                  </a:tcPr>
                </a:tc>
                <a:extLst>
                  <a:ext uri="{0D108BD9-81ED-4DB2-BD59-A6C34878D82A}">
                    <a16:rowId xmlns:a16="http://schemas.microsoft.com/office/drawing/2014/main" val="3059275421"/>
                  </a:ext>
                </a:extLst>
              </a:tr>
            </a:tbl>
          </a:graphicData>
        </a:graphic>
      </p:graphicFrame>
      <p:sp>
        <p:nvSpPr>
          <p:cNvPr id="2" name="Title 1">
            <a:extLst>
              <a:ext uri="{FF2B5EF4-FFF2-40B4-BE49-F238E27FC236}">
                <a16:creationId xmlns:a16="http://schemas.microsoft.com/office/drawing/2014/main" id="{63E81CFE-0F21-AB40-B1C0-D1C211A586FF}"/>
              </a:ext>
            </a:extLst>
          </p:cNvPr>
          <p:cNvSpPr>
            <a:spLocks noGrp="1"/>
          </p:cNvSpPr>
          <p:nvPr>
            <p:ph type="title"/>
          </p:nvPr>
        </p:nvSpPr>
        <p:spPr/>
        <p:txBody>
          <a:bodyPr>
            <a:noAutofit/>
          </a:bodyPr>
          <a:lstStyle/>
          <a:p>
            <a:r>
              <a:rPr lang="en-US"/>
              <a:t>IEEE Societies </a:t>
            </a:r>
          </a:p>
        </p:txBody>
      </p:sp>
      <p:sp>
        <p:nvSpPr>
          <p:cNvPr id="5" name="Text Placeholder 4">
            <a:extLst>
              <a:ext uri="{FF2B5EF4-FFF2-40B4-BE49-F238E27FC236}">
                <a16:creationId xmlns:a16="http://schemas.microsoft.com/office/drawing/2014/main" id="{EFFCA1B2-E8C7-F441-9E0C-4A0A7A210A2E}"/>
              </a:ext>
            </a:extLst>
          </p:cNvPr>
          <p:cNvSpPr>
            <a:spLocks noGrp="1"/>
          </p:cNvSpPr>
          <p:nvPr>
            <p:ph type="body" sz="quarter" idx="15"/>
          </p:nvPr>
        </p:nvSpPr>
        <p:spPr>
          <a:xfrm>
            <a:off x="452078" y="914400"/>
            <a:ext cx="11307763" cy="722243"/>
          </a:xfrm>
        </p:spPr>
        <p:txBody>
          <a:bodyPr/>
          <a:lstStyle/>
          <a:p>
            <a:r>
              <a:rPr lang="en-US" dirty="0"/>
              <a:t>IEEE Societies allow members to network with colleagues and collaborate on projects with leading experts—while taking advantage of specialized opportunities.</a:t>
            </a:r>
          </a:p>
          <a:p>
            <a:endParaRPr lang="en-US" dirty="0"/>
          </a:p>
        </p:txBody>
      </p:sp>
      <p:sp>
        <p:nvSpPr>
          <p:cNvPr id="4" name="Slide Number Placeholder 3">
            <a:extLst>
              <a:ext uri="{FF2B5EF4-FFF2-40B4-BE49-F238E27FC236}">
                <a16:creationId xmlns:a16="http://schemas.microsoft.com/office/drawing/2014/main" id="{94557682-1386-7847-94D2-A62C5630F016}"/>
              </a:ext>
            </a:extLst>
          </p:cNvPr>
          <p:cNvSpPr>
            <a:spLocks noGrp="1"/>
          </p:cNvSpPr>
          <p:nvPr>
            <p:ph type="sldNum" sz="quarter" idx="4"/>
          </p:nvPr>
        </p:nvSpPr>
        <p:spPr/>
        <p:txBody>
          <a:bodyPr/>
          <a:lstStyle/>
          <a:p>
            <a:fld id="{109D57CF-4CD8-6948-8A66-A1C7ACFCFC42}" type="slidenum">
              <a:rPr lang="en-US" smtClean="0"/>
              <a:pPr/>
              <a:t>26</a:t>
            </a:fld>
            <a:endParaRPr lang="en-US"/>
          </a:p>
        </p:txBody>
      </p:sp>
      <p:sp>
        <p:nvSpPr>
          <p:cNvPr id="9" name="Rectangle 8">
            <a:extLst>
              <a:ext uri="{FF2B5EF4-FFF2-40B4-BE49-F238E27FC236}">
                <a16:creationId xmlns:a16="http://schemas.microsoft.com/office/drawing/2014/main" id="{72D6676D-8FF0-5B4B-ADE7-1CC87E90B59E}"/>
              </a:ext>
            </a:extLst>
          </p:cNvPr>
          <p:cNvSpPr/>
          <p:nvPr/>
        </p:nvSpPr>
        <p:spPr>
          <a:xfrm>
            <a:off x="1725905" y="6244813"/>
            <a:ext cx="3962495"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4">
                  <a:extLst>
                    <a:ext uri="{A12FA001-AC4F-418D-AE19-62706E023703}">
                      <ahyp:hlinkClr xmlns:ahyp="http://schemas.microsoft.com/office/drawing/2018/hyperlinkcolor" val="tx"/>
                    </a:ext>
                  </a:extLst>
                </a:hlinkClick>
              </a:rPr>
              <a:t>ieee.org/communities/societies</a:t>
            </a:r>
            <a:endParaRPr lang="en-US" sz="1600" b="1" dirty="0">
              <a:solidFill>
                <a:srgbClr val="00629B"/>
              </a:solidFill>
            </a:endParaRPr>
          </a:p>
        </p:txBody>
      </p:sp>
      <p:sp>
        <p:nvSpPr>
          <p:cNvPr id="8" name="Right Triangle 7">
            <a:extLst>
              <a:ext uri="{FF2B5EF4-FFF2-40B4-BE49-F238E27FC236}">
                <a16:creationId xmlns:a16="http://schemas.microsoft.com/office/drawing/2014/main" id="{23F56C8B-FD9C-0343-987F-EB442D731920}"/>
              </a:ext>
            </a:extLst>
          </p:cNvPr>
          <p:cNvSpPr/>
          <p:nvPr/>
        </p:nvSpPr>
        <p:spPr>
          <a:xfrm rot="10800000">
            <a:off x="11671340" y="1872246"/>
            <a:ext cx="364776" cy="39291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1429AFD-D256-AE4D-8B40-19B3B4C39D55}"/>
              </a:ext>
            </a:extLst>
          </p:cNvPr>
          <p:cNvGrpSpPr/>
          <p:nvPr/>
        </p:nvGrpSpPr>
        <p:grpSpPr>
          <a:xfrm>
            <a:off x="452075" y="1797268"/>
            <a:ext cx="11493367" cy="371202"/>
            <a:chOff x="452075" y="1797268"/>
            <a:chExt cx="11493367" cy="371202"/>
          </a:xfrm>
        </p:grpSpPr>
        <p:sp>
          <p:nvSpPr>
            <p:cNvPr id="3" name="Rectangle 2">
              <a:extLst>
                <a:ext uri="{FF2B5EF4-FFF2-40B4-BE49-F238E27FC236}">
                  <a16:creationId xmlns:a16="http://schemas.microsoft.com/office/drawing/2014/main" id="{9663CE41-FC14-F447-820B-F97DD218F001}"/>
                </a:ext>
              </a:extLst>
            </p:cNvPr>
            <p:cNvSpPr/>
            <p:nvPr/>
          </p:nvSpPr>
          <p:spPr>
            <a:xfrm>
              <a:off x="452075" y="1877424"/>
              <a:ext cx="11407536" cy="73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0088B90E-8EDE-FD45-9534-28E1F6A45C65}"/>
                </a:ext>
              </a:extLst>
            </p:cNvPr>
            <p:cNvSpPr/>
            <p:nvPr/>
          </p:nvSpPr>
          <p:spPr>
            <a:xfrm rot="10800000">
              <a:off x="11574240" y="1797268"/>
              <a:ext cx="371202" cy="37120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ight Triangle 11">
            <a:extLst>
              <a:ext uri="{FF2B5EF4-FFF2-40B4-BE49-F238E27FC236}">
                <a16:creationId xmlns:a16="http://schemas.microsoft.com/office/drawing/2014/main" id="{D0792BEE-9BBA-AC42-963B-5956D545677B}"/>
              </a:ext>
            </a:extLst>
          </p:cNvPr>
          <p:cNvSpPr/>
          <p:nvPr/>
        </p:nvSpPr>
        <p:spPr>
          <a:xfrm>
            <a:off x="452074" y="5328428"/>
            <a:ext cx="371202" cy="37120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07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1CFE-0F21-AB40-B1C0-D1C211A586FF}"/>
              </a:ext>
            </a:extLst>
          </p:cNvPr>
          <p:cNvSpPr>
            <a:spLocks noGrp="1"/>
          </p:cNvSpPr>
          <p:nvPr>
            <p:ph type="title"/>
          </p:nvPr>
        </p:nvSpPr>
        <p:spPr/>
        <p:txBody>
          <a:bodyPr>
            <a:noAutofit/>
          </a:bodyPr>
          <a:lstStyle/>
          <a:p>
            <a:r>
              <a:rPr lang="en-US"/>
              <a:t>IEEE Technical Councils</a:t>
            </a:r>
          </a:p>
        </p:txBody>
      </p:sp>
      <p:sp>
        <p:nvSpPr>
          <p:cNvPr id="5" name="Text Placeholder 4">
            <a:extLst>
              <a:ext uri="{FF2B5EF4-FFF2-40B4-BE49-F238E27FC236}">
                <a16:creationId xmlns:a16="http://schemas.microsoft.com/office/drawing/2014/main" id="{EFFCA1B2-E8C7-F441-9E0C-4A0A7A210A2E}"/>
              </a:ext>
            </a:extLst>
          </p:cNvPr>
          <p:cNvSpPr>
            <a:spLocks noGrp="1"/>
          </p:cNvSpPr>
          <p:nvPr>
            <p:ph type="body" sz="quarter" idx="15"/>
          </p:nvPr>
        </p:nvSpPr>
        <p:spPr>
          <a:xfrm>
            <a:off x="452079" y="954741"/>
            <a:ext cx="5034322" cy="1213693"/>
          </a:xfrm>
        </p:spPr>
        <p:txBody>
          <a:bodyPr>
            <a:noAutofit/>
          </a:bodyPr>
          <a:lstStyle/>
          <a:p>
            <a:r>
              <a:rPr lang="en-US"/>
              <a:t>Technical Councils are groups of Societies working together in broad areas of technology. </a:t>
            </a:r>
          </a:p>
        </p:txBody>
      </p:sp>
      <p:sp>
        <p:nvSpPr>
          <p:cNvPr id="4" name="Slide Number Placeholder 3">
            <a:extLst>
              <a:ext uri="{FF2B5EF4-FFF2-40B4-BE49-F238E27FC236}">
                <a16:creationId xmlns:a16="http://schemas.microsoft.com/office/drawing/2014/main" id="{94557682-1386-7847-94D2-A62C5630F016}"/>
              </a:ext>
            </a:extLst>
          </p:cNvPr>
          <p:cNvSpPr>
            <a:spLocks noGrp="1"/>
          </p:cNvSpPr>
          <p:nvPr>
            <p:ph type="sldNum" sz="quarter" idx="4"/>
          </p:nvPr>
        </p:nvSpPr>
        <p:spPr/>
        <p:txBody>
          <a:bodyPr/>
          <a:lstStyle/>
          <a:p>
            <a:fld id="{109D57CF-4CD8-6948-8A66-A1C7ACFCFC42}" type="slidenum">
              <a:rPr lang="en-US" smtClean="0"/>
              <a:pPr/>
              <a:t>27</a:t>
            </a:fld>
            <a:endParaRPr lang="en-US"/>
          </a:p>
        </p:txBody>
      </p:sp>
      <p:sp>
        <p:nvSpPr>
          <p:cNvPr id="15" name="Rectangle 14">
            <a:extLst>
              <a:ext uri="{FF2B5EF4-FFF2-40B4-BE49-F238E27FC236}">
                <a16:creationId xmlns:a16="http://schemas.microsoft.com/office/drawing/2014/main" id="{E282EB2F-213C-6147-8E59-7FA2490F17BA}"/>
              </a:ext>
            </a:extLst>
          </p:cNvPr>
          <p:cNvSpPr/>
          <p:nvPr/>
        </p:nvSpPr>
        <p:spPr>
          <a:xfrm>
            <a:off x="1725905" y="6244813"/>
            <a:ext cx="6720622"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ieee.org/communities/societies/about-technical-councils.html</a:t>
            </a:r>
            <a:endParaRPr lang="en-US" sz="1600" b="1" dirty="0">
              <a:solidFill>
                <a:srgbClr val="00629B"/>
              </a:solidFill>
            </a:endParaRPr>
          </a:p>
        </p:txBody>
      </p:sp>
      <p:sp>
        <p:nvSpPr>
          <p:cNvPr id="3" name="Rectangle 2">
            <a:extLst>
              <a:ext uri="{FF2B5EF4-FFF2-40B4-BE49-F238E27FC236}">
                <a16:creationId xmlns:a16="http://schemas.microsoft.com/office/drawing/2014/main" id="{F580C01A-67EB-1D49-BE34-1AF19F32AE00}"/>
              </a:ext>
            </a:extLst>
          </p:cNvPr>
          <p:cNvSpPr/>
          <p:nvPr/>
        </p:nvSpPr>
        <p:spPr>
          <a:xfrm>
            <a:off x="452079" y="2298404"/>
            <a:ext cx="4602521" cy="2708434"/>
          </a:xfrm>
          <a:prstGeom prst="rect">
            <a:avLst/>
          </a:prstGeom>
        </p:spPr>
        <p:txBody>
          <a:bodyPr wrap="square">
            <a:spAutoFit/>
          </a:bodyPr>
          <a:lstStyle/>
          <a:p>
            <a:r>
              <a:rPr lang="en-US" sz="2000" b="1"/>
              <a:t>IEEE Technical Councils are usually focused on a single technology area and the opportunities stemming from it. </a:t>
            </a:r>
          </a:p>
          <a:p>
            <a:endParaRPr lang="en-US" sz="1000"/>
          </a:p>
          <a:p>
            <a:r>
              <a:rPr lang="en-US" sz="2000"/>
              <a:t>IEEE Societies collaborate on:</a:t>
            </a:r>
          </a:p>
          <a:p>
            <a:pPr marL="342900" indent="-342900">
              <a:buFont typeface="Arial" panose="020B0604020202020204" pitchFamily="34" charset="0"/>
              <a:buChar char="•"/>
            </a:pPr>
            <a:r>
              <a:rPr lang="en-US" sz="2000"/>
              <a:t>technical meetings </a:t>
            </a:r>
          </a:p>
          <a:p>
            <a:pPr marL="342900" indent="-342900">
              <a:buFont typeface="Arial" panose="020B0604020202020204" pitchFamily="34" charset="0"/>
              <a:buChar char="•"/>
            </a:pPr>
            <a:r>
              <a:rPr lang="en-US" sz="2000"/>
              <a:t>publishing research</a:t>
            </a:r>
          </a:p>
          <a:p>
            <a:pPr marL="342900" indent="-342900">
              <a:buFont typeface="Arial" panose="020B0604020202020204" pitchFamily="34" charset="0"/>
              <a:buChar char="•"/>
            </a:pPr>
            <a:r>
              <a:rPr lang="en-US" sz="2000"/>
              <a:t>promoting educational activities</a:t>
            </a:r>
          </a:p>
          <a:p>
            <a:pPr marL="342900" indent="-342900">
              <a:buFont typeface="Arial" panose="020B0604020202020204" pitchFamily="34" charset="0"/>
              <a:buChar char="•"/>
            </a:pPr>
            <a:r>
              <a:rPr lang="en-US" sz="2000"/>
              <a:t>developing standards</a:t>
            </a:r>
          </a:p>
        </p:txBody>
      </p:sp>
      <p:pic>
        <p:nvPicPr>
          <p:cNvPr id="10" name="Picture Placeholder 9">
            <a:extLst>
              <a:ext uri="{FF2B5EF4-FFF2-40B4-BE49-F238E27FC236}">
                <a16:creationId xmlns:a16="http://schemas.microsoft.com/office/drawing/2014/main" id="{12E89E42-9F05-4914-8410-4AD9145C39C7}"/>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6686961" y="1612416"/>
            <a:ext cx="5063355" cy="4096806"/>
          </a:xfrm>
          <a:noFill/>
          <a:ln>
            <a:noFill/>
          </a:ln>
        </p:spPr>
      </p:pic>
    </p:spTree>
    <p:extLst>
      <p:ext uri="{BB962C8B-B14F-4D97-AF65-F5344CB8AC3E}">
        <p14:creationId xmlns:p14="http://schemas.microsoft.com/office/powerpoint/2010/main" val="2545802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1CFE-0F21-AB40-B1C0-D1C211A586FF}"/>
              </a:ext>
            </a:extLst>
          </p:cNvPr>
          <p:cNvSpPr>
            <a:spLocks noGrp="1"/>
          </p:cNvSpPr>
          <p:nvPr>
            <p:ph type="title"/>
          </p:nvPr>
        </p:nvSpPr>
        <p:spPr/>
        <p:txBody>
          <a:bodyPr>
            <a:noAutofit/>
          </a:bodyPr>
          <a:lstStyle/>
          <a:p>
            <a:r>
              <a:rPr lang="en-US"/>
              <a:t>IEEE Future Directions</a:t>
            </a:r>
            <a:endParaRPr lang="en-US" b="0"/>
          </a:p>
        </p:txBody>
      </p:sp>
      <p:sp>
        <p:nvSpPr>
          <p:cNvPr id="4" name="Slide Number Placeholder 3">
            <a:extLst>
              <a:ext uri="{FF2B5EF4-FFF2-40B4-BE49-F238E27FC236}">
                <a16:creationId xmlns:a16="http://schemas.microsoft.com/office/drawing/2014/main" id="{94557682-1386-7847-94D2-A62C5630F016}"/>
              </a:ext>
            </a:extLst>
          </p:cNvPr>
          <p:cNvSpPr>
            <a:spLocks noGrp="1"/>
          </p:cNvSpPr>
          <p:nvPr>
            <p:ph type="sldNum" sz="quarter" idx="4"/>
          </p:nvPr>
        </p:nvSpPr>
        <p:spPr/>
        <p:txBody>
          <a:bodyPr/>
          <a:lstStyle/>
          <a:p>
            <a:fld id="{109D57CF-4CD8-6948-8A66-A1C7ACFCFC42}" type="slidenum">
              <a:rPr lang="en-US" smtClean="0"/>
              <a:pPr/>
              <a:t>28</a:t>
            </a:fld>
            <a:endParaRPr lang="en-US"/>
          </a:p>
        </p:txBody>
      </p:sp>
      <p:sp>
        <p:nvSpPr>
          <p:cNvPr id="36" name="Rectangle 35">
            <a:extLst>
              <a:ext uri="{FF2B5EF4-FFF2-40B4-BE49-F238E27FC236}">
                <a16:creationId xmlns:a16="http://schemas.microsoft.com/office/drawing/2014/main" id="{ABAD1D20-7275-DE40-9601-4ED9A7D4D014}"/>
              </a:ext>
            </a:extLst>
          </p:cNvPr>
          <p:cNvSpPr/>
          <p:nvPr/>
        </p:nvSpPr>
        <p:spPr>
          <a:xfrm>
            <a:off x="1725905" y="6234765"/>
            <a:ext cx="4171206"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ieee.org/about/technologies.html</a:t>
            </a:r>
            <a:endParaRPr lang="en-US" sz="1600" b="1" dirty="0">
              <a:solidFill>
                <a:srgbClr val="00629B"/>
              </a:solidFill>
            </a:endParaRPr>
          </a:p>
        </p:txBody>
      </p:sp>
      <p:sp>
        <p:nvSpPr>
          <p:cNvPr id="35" name="Text Placeholder 4">
            <a:extLst>
              <a:ext uri="{FF2B5EF4-FFF2-40B4-BE49-F238E27FC236}">
                <a16:creationId xmlns:a16="http://schemas.microsoft.com/office/drawing/2014/main" id="{65A1FAE7-9EC2-6147-A9D4-98524DB89F08}"/>
              </a:ext>
            </a:extLst>
          </p:cNvPr>
          <p:cNvSpPr txBox="1">
            <a:spLocks/>
          </p:cNvSpPr>
          <p:nvPr/>
        </p:nvSpPr>
        <p:spPr>
          <a:xfrm>
            <a:off x="452078" y="914400"/>
            <a:ext cx="11307763" cy="9825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a:solidFill>
                  <a:srgbClr val="75787B"/>
                </a:solidFill>
              </a:rPr>
              <a:t>Fostering partnerships among Societies, Councils, and industry to find the best knowledge, resources, and opportunities in emerging technologies within IEEE.</a:t>
            </a:r>
          </a:p>
        </p:txBody>
      </p:sp>
      <p:grpSp>
        <p:nvGrpSpPr>
          <p:cNvPr id="3" name="Group 2">
            <a:extLst>
              <a:ext uri="{FF2B5EF4-FFF2-40B4-BE49-F238E27FC236}">
                <a16:creationId xmlns:a16="http://schemas.microsoft.com/office/drawing/2014/main" id="{E222487F-EEAF-EC4D-854F-EC6704892571}"/>
              </a:ext>
            </a:extLst>
          </p:cNvPr>
          <p:cNvGrpSpPr/>
          <p:nvPr/>
        </p:nvGrpSpPr>
        <p:grpSpPr>
          <a:xfrm>
            <a:off x="452079" y="1294943"/>
            <a:ext cx="11090922" cy="4655143"/>
            <a:chOff x="452079" y="1294943"/>
            <a:chExt cx="11090922" cy="4655143"/>
          </a:xfrm>
        </p:grpSpPr>
        <p:pic>
          <p:nvPicPr>
            <p:cNvPr id="23" name="Picture 12" descr="IEEE Future Directions">
              <a:extLst>
                <a:ext uri="{FF2B5EF4-FFF2-40B4-BE49-F238E27FC236}">
                  <a16:creationId xmlns:a16="http://schemas.microsoft.com/office/drawing/2014/main" id="{16A91219-71A4-D343-89A9-C61E7A96C1D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54157" y="3439824"/>
              <a:ext cx="1588844" cy="10659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6CCCE07-9182-B547-8124-138E595DD2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233503" y="-3406566"/>
              <a:ext cx="1582615" cy="10985634"/>
            </a:xfrm>
            <a:prstGeom prst="rect">
              <a:avLst/>
            </a:prstGeom>
          </p:spPr>
        </p:pic>
        <p:sp>
          <p:nvSpPr>
            <p:cNvPr id="15" name="CasellaDiTesto 12">
              <a:extLst>
                <a:ext uri="{FF2B5EF4-FFF2-40B4-BE49-F238E27FC236}">
                  <a16:creationId xmlns:a16="http://schemas.microsoft.com/office/drawing/2014/main" id="{7B805E5A-C975-8F44-8D62-83BB92F44244}"/>
                </a:ext>
              </a:extLst>
            </p:cNvPr>
            <p:cNvSpPr txBox="1"/>
            <p:nvPr/>
          </p:nvSpPr>
          <p:spPr>
            <a:xfrm>
              <a:off x="5199568" y="1865656"/>
              <a:ext cx="2124016" cy="369332"/>
            </a:xfrm>
            <a:prstGeom prst="rect">
              <a:avLst/>
            </a:prstGeom>
            <a:solidFill>
              <a:srgbClr val="00B0F0"/>
            </a:solidFill>
            <a:ln>
              <a:noFill/>
            </a:ln>
          </p:spPr>
          <p:txBody>
            <a:bodyPr wrap="square" rtlCol="0">
              <a:spAutoFit/>
            </a:bodyPr>
            <a:lstStyle/>
            <a:p>
              <a:pPr algn="ctr" defTabSz="457200" fontAlgn="base">
                <a:spcBef>
                  <a:spcPct val="0"/>
                </a:spcBef>
                <a:spcAft>
                  <a:spcPct val="0"/>
                </a:spcAft>
              </a:pPr>
              <a:r>
                <a:rPr lang="it-IT" b="1">
                  <a:solidFill>
                    <a:schemeClr val="bg1"/>
                  </a:solidFill>
                  <a:ea typeface="ＭＳ Ｐゴシック" charset="0"/>
                </a:rPr>
                <a:t>MATURITY LEVEL</a:t>
              </a:r>
            </a:p>
          </p:txBody>
        </p:sp>
        <p:grpSp>
          <p:nvGrpSpPr>
            <p:cNvPr id="37" name="Group 36">
              <a:extLst>
                <a:ext uri="{FF2B5EF4-FFF2-40B4-BE49-F238E27FC236}">
                  <a16:creationId xmlns:a16="http://schemas.microsoft.com/office/drawing/2014/main" id="{68952E6C-B8B3-A942-BBA3-AF21FAE8CE07}"/>
                </a:ext>
              </a:extLst>
            </p:cNvPr>
            <p:cNvGrpSpPr/>
            <p:nvPr/>
          </p:nvGrpSpPr>
          <p:grpSpPr>
            <a:xfrm>
              <a:off x="828928" y="2920262"/>
              <a:ext cx="1536101" cy="3010381"/>
              <a:chOff x="755863" y="2677761"/>
              <a:chExt cx="1536101" cy="3010381"/>
            </a:xfrm>
          </p:grpSpPr>
          <p:pic>
            <p:nvPicPr>
              <p:cNvPr id="17" name="Picture 16">
                <a:extLst>
                  <a:ext uri="{FF2B5EF4-FFF2-40B4-BE49-F238E27FC236}">
                    <a16:creationId xmlns:a16="http://schemas.microsoft.com/office/drawing/2014/main" id="{D0C02318-C695-DA43-8D2D-0C5AE2C09F78}"/>
                  </a:ext>
                </a:extLst>
              </p:cNvPr>
              <p:cNvPicPr>
                <a:picLocks noChangeAspect="1"/>
              </p:cNvPicPr>
              <p:nvPr/>
            </p:nvPicPr>
            <p:blipFill>
              <a:blip r:embed="rId6"/>
              <a:stretch>
                <a:fillRect/>
              </a:stretch>
            </p:blipFill>
            <p:spPr>
              <a:xfrm>
                <a:off x="755863" y="3387023"/>
                <a:ext cx="1536101" cy="614440"/>
              </a:xfrm>
              <a:prstGeom prst="rect">
                <a:avLst/>
              </a:prstGeom>
            </p:spPr>
          </p:pic>
          <p:pic>
            <p:nvPicPr>
              <p:cNvPr id="19" name="Picture 18">
                <a:extLst>
                  <a:ext uri="{FF2B5EF4-FFF2-40B4-BE49-F238E27FC236}">
                    <a16:creationId xmlns:a16="http://schemas.microsoft.com/office/drawing/2014/main" id="{DDB9ED6B-7B95-9341-9A26-3BF385035A0A}"/>
                  </a:ext>
                </a:extLst>
              </p:cNvPr>
              <p:cNvPicPr>
                <a:picLocks noChangeAspect="1"/>
              </p:cNvPicPr>
              <p:nvPr/>
            </p:nvPicPr>
            <p:blipFill>
              <a:blip r:embed="rId7"/>
              <a:stretch>
                <a:fillRect/>
              </a:stretch>
            </p:blipFill>
            <p:spPr>
              <a:xfrm>
                <a:off x="791588" y="4893755"/>
                <a:ext cx="1323978" cy="794387"/>
              </a:xfrm>
              <a:prstGeom prst="rect">
                <a:avLst/>
              </a:prstGeom>
            </p:spPr>
          </p:pic>
          <p:pic>
            <p:nvPicPr>
              <p:cNvPr id="29" name="Picture 28">
                <a:extLst>
                  <a:ext uri="{FF2B5EF4-FFF2-40B4-BE49-F238E27FC236}">
                    <a16:creationId xmlns:a16="http://schemas.microsoft.com/office/drawing/2014/main" id="{EF90943D-ABFD-D04F-8D8C-7A3762FFF698}"/>
                  </a:ext>
                </a:extLst>
              </p:cNvPr>
              <p:cNvPicPr>
                <a:picLocks noChangeAspect="1"/>
              </p:cNvPicPr>
              <p:nvPr/>
            </p:nvPicPr>
            <p:blipFill>
              <a:blip r:embed="rId8"/>
              <a:stretch>
                <a:fillRect/>
              </a:stretch>
            </p:blipFill>
            <p:spPr>
              <a:xfrm>
                <a:off x="824578" y="2677761"/>
                <a:ext cx="1398671" cy="543927"/>
              </a:xfrm>
              <a:prstGeom prst="rect">
                <a:avLst/>
              </a:prstGeom>
            </p:spPr>
          </p:pic>
          <p:pic>
            <p:nvPicPr>
              <p:cNvPr id="30" name="Picture 29">
                <a:extLst>
                  <a:ext uri="{FF2B5EF4-FFF2-40B4-BE49-F238E27FC236}">
                    <a16:creationId xmlns:a16="http://schemas.microsoft.com/office/drawing/2014/main" id="{166B9A06-1BED-ED49-8753-CE93BA905F26}"/>
                  </a:ext>
                </a:extLst>
              </p:cNvPr>
              <p:cNvPicPr>
                <a:picLocks noChangeAspect="1"/>
              </p:cNvPicPr>
              <p:nvPr/>
            </p:nvPicPr>
            <p:blipFill>
              <a:blip r:embed="rId9"/>
              <a:stretch>
                <a:fillRect/>
              </a:stretch>
            </p:blipFill>
            <p:spPr>
              <a:xfrm>
                <a:off x="890591" y="4227671"/>
                <a:ext cx="1266645" cy="492584"/>
              </a:xfrm>
              <a:prstGeom prst="rect">
                <a:avLst/>
              </a:prstGeom>
            </p:spPr>
          </p:pic>
        </p:grpSp>
        <p:grpSp>
          <p:nvGrpSpPr>
            <p:cNvPr id="16" name="Group 15">
              <a:extLst>
                <a:ext uri="{FF2B5EF4-FFF2-40B4-BE49-F238E27FC236}">
                  <a16:creationId xmlns:a16="http://schemas.microsoft.com/office/drawing/2014/main" id="{AD00F208-A6B2-C544-B6B5-CFBD360B7A5B}"/>
                </a:ext>
              </a:extLst>
            </p:cNvPr>
            <p:cNvGrpSpPr/>
            <p:nvPr/>
          </p:nvGrpSpPr>
          <p:grpSpPr>
            <a:xfrm>
              <a:off x="3697522" y="2827092"/>
              <a:ext cx="5300344" cy="3122994"/>
              <a:chOff x="4231661" y="2564495"/>
              <a:chExt cx="5300344" cy="3122994"/>
            </a:xfrm>
          </p:grpSpPr>
          <p:pic>
            <p:nvPicPr>
              <p:cNvPr id="20" name="Picture 19" descr="IEEERC.png">
                <a:extLst>
                  <a:ext uri="{FF2B5EF4-FFF2-40B4-BE49-F238E27FC236}">
                    <a16:creationId xmlns:a16="http://schemas.microsoft.com/office/drawing/2014/main" id="{9820EEDB-5EFE-8749-AF19-B5C074FF30C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64478" y="4172824"/>
                <a:ext cx="1102208" cy="711328"/>
              </a:xfrm>
              <a:prstGeom prst="rect">
                <a:avLst/>
              </a:prstGeom>
            </p:spPr>
          </p:pic>
          <p:pic>
            <p:nvPicPr>
              <p:cNvPr id="21" name="Picture 20">
                <a:extLst>
                  <a:ext uri="{FF2B5EF4-FFF2-40B4-BE49-F238E27FC236}">
                    <a16:creationId xmlns:a16="http://schemas.microsoft.com/office/drawing/2014/main" id="{E41B4CCA-F795-A844-B6E9-3D698D7FF13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87737" y="3269659"/>
                <a:ext cx="1322467" cy="534277"/>
              </a:xfrm>
              <a:prstGeom prst="rect">
                <a:avLst/>
              </a:prstGeom>
            </p:spPr>
          </p:pic>
          <p:pic>
            <p:nvPicPr>
              <p:cNvPr id="22" name="Picture 21" descr="IEEECyber.png">
                <a:extLst>
                  <a:ext uri="{FF2B5EF4-FFF2-40B4-BE49-F238E27FC236}">
                    <a16:creationId xmlns:a16="http://schemas.microsoft.com/office/drawing/2014/main" id="{7D339389-1A42-3B4E-9131-A059CDF3855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7866" y="5018540"/>
                <a:ext cx="1102208" cy="544517"/>
              </a:xfrm>
              <a:prstGeom prst="rect">
                <a:avLst/>
              </a:prstGeom>
            </p:spPr>
          </p:pic>
          <p:pic>
            <p:nvPicPr>
              <p:cNvPr id="24" name="Picture 23" descr="IEEESDN.png">
                <a:extLst>
                  <a:ext uri="{FF2B5EF4-FFF2-40B4-BE49-F238E27FC236}">
                    <a16:creationId xmlns:a16="http://schemas.microsoft.com/office/drawing/2014/main" id="{72DC0E19-6B2E-CA40-A103-88DFA74E7FF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36127" y="3301271"/>
                <a:ext cx="1395328" cy="587104"/>
              </a:xfrm>
              <a:prstGeom prst="rect">
                <a:avLst/>
              </a:prstGeom>
            </p:spPr>
          </p:pic>
          <p:pic>
            <p:nvPicPr>
              <p:cNvPr id="25" name="Picture 24">
                <a:extLst>
                  <a:ext uri="{FF2B5EF4-FFF2-40B4-BE49-F238E27FC236}">
                    <a16:creationId xmlns:a16="http://schemas.microsoft.com/office/drawing/2014/main" id="{F2B16E53-1685-E241-8643-9CA48874C869}"/>
                  </a:ext>
                </a:extLst>
              </p:cNvPr>
              <p:cNvPicPr>
                <a:picLocks noChangeAspect="1"/>
              </p:cNvPicPr>
              <p:nvPr/>
            </p:nvPicPr>
            <p:blipFill>
              <a:blip r:embed="rId14"/>
              <a:stretch>
                <a:fillRect/>
              </a:stretch>
            </p:blipFill>
            <p:spPr>
              <a:xfrm>
                <a:off x="6288986" y="5050927"/>
                <a:ext cx="1453192" cy="581276"/>
              </a:xfrm>
              <a:prstGeom prst="rect">
                <a:avLst/>
              </a:prstGeom>
            </p:spPr>
          </p:pic>
          <p:pic>
            <p:nvPicPr>
              <p:cNvPr id="26" name="Picture 25">
                <a:extLst>
                  <a:ext uri="{FF2B5EF4-FFF2-40B4-BE49-F238E27FC236}">
                    <a16:creationId xmlns:a16="http://schemas.microsoft.com/office/drawing/2014/main" id="{1BCD88DB-F96A-0145-844E-2B0DA3DA6B6E}"/>
                  </a:ext>
                </a:extLst>
              </p:cNvPr>
              <p:cNvPicPr>
                <a:picLocks noChangeAspect="1"/>
              </p:cNvPicPr>
              <p:nvPr/>
            </p:nvPicPr>
            <p:blipFill>
              <a:blip r:embed="rId15"/>
              <a:stretch>
                <a:fillRect/>
              </a:stretch>
            </p:blipFill>
            <p:spPr>
              <a:xfrm>
                <a:off x="4357198" y="5066215"/>
                <a:ext cx="1553187" cy="621274"/>
              </a:xfrm>
              <a:prstGeom prst="rect">
                <a:avLst/>
              </a:prstGeom>
            </p:spPr>
          </p:pic>
          <p:pic>
            <p:nvPicPr>
              <p:cNvPr id="27" name="Picture 26">
                <a:extLst>
                  <a:ext uri="{FF2B5EF4-FFF2-40B4-BE49-F238E27FC236}">
                    <a16:creationId xmlns:a16="http://schemas.microsoft.com/office/drawing/2014/main" id="{DA2789EE-5C13-2E4F-848C-2D3156CFBD42}"/>
                  </a:ext>
                </a:extLst>
              </p:cNvPr>
              <p:cNvPicPr>
                <a:picLocks noChangeAspect="1"/>
              </p:cNvPicPr>
              <p:nvPr/>
            </p:nvPicPr>
            <p:blipFill>
              <a:blip r:embed="rId16"/>
              <a:stretch>
                <a:fillRect/>
              </a:stretch>
            </p:blipFill>
            <p:spPr>
              <a:xfrm>
                <a:off x="8018075" y="2564495"/>
                <a:ext cx="1461791" cy="584716"/>
              </a:xfrm>
              <a:prstGeom prst="rect">
                <a:avLst/>
              </a:prstGeom>
            </p:spPr>
          </p:pic>
          <p:pic>
            <p:nvPicPr>
              <p:cNvPr id="28" name="Picture 2" descr="IEEE Internet of Things">
                <a:extLst>
                  <a:ext uri="{FF2B5EF4-FFF2-40B4-BE49-F238E27FC236}">
                    <a16:creationId xmlns:a16="http://schemas.microsoft.com/office/drawing/2014/main" id="{8BF21282-DB24-C44A-87ED-7A663593ACE8}"/>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096000" y="2612413"/>
                <a:ext cx="1839165" cy="6341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23AB213-333C-A94F-B922-111757139687}"/>
                  </a:ext>
                </a:extLst>
              </p:cNvPr>
              <p:cNvPicPr>
                <a:picLocks noChangeAspect="1"/>
              </p:cNvPicPr>
              <p:nvPr/>
            </p:nvPicPr>
            <p:blipFill>
              <a:blip r:embed="rId18"/>
              <a:stretch>
                <a:fillRect/>
              </a:stretch>
            </p:blipFill>
            <p:spPr>
              <a:xfrm>
                <a:off x="6232546" y="3451912"/>
                <a:ext cx="1566072" cy="626428"/>
              </a:xfrm>
              <a:prstGeom prst="rect">
                <a:avLst/>
              </a:prstGeom>
            </p:spPr>
          </p:pic>
          <p:pic>
            <p:nvPicPr>
              <p:cNvPr id="32" name="Picture 31">
                <a:extLst>
                  <a:ext uri="{FF2B5EF4-FFF2-40B4-BE49-F238E27FC236}">
                    <a16:creationId xmlns:a16="http://schemas.microsoft.com/office/drawing/2014/main" id="{9B9C4823-5498-3646-BBDE-D82BCB95FCED}"/>
                  </a:ext>
                </a:extLst>
              </p:cNvPr>
              <p:cNvPicPr>
                <a:picLocks noChangeAspect="1"/>
              </p:cNvPicPr>
              <p:nvPr/>
            </p:nvPicPr>
            <p:blipFill>
              <a:blip r:embed="rId19"/>
              <a:stretch>
                <a:fillRect/>
              </a:stretch>
            </p:blipFill>
            <p:spPr>
              <a:xfrm>
                <a:off x="4436127" y="2635840"/>
                <a:ext cx="1395328" cy="558131"/>
              </a:xfrm>
              <a:prstGeom prst="rect">
                <a:avLst/>
              </a:prstGeom>
            </p:spPr>
          </p:pic>
          <p:pic>
            <p:nvPicPr>
              <p:cNvPr id="33" name="Picture 32">
                <a:extLst>
                  <a:ext uri="{FF2B5EF4-FFF2-40B4-BE49-F238E27FC236}">
                    <a16:creationId xmlns:a16="http://schemas.microsoft.com/office/drawing/2014/main" id="{116B7AE0-0283-3B47-B96A-C44D68FE4784}"/>
                  </a:ext>
                </a:extLst>
              </p:cNvPr>
              <p:cNvPicPr>
                <a:picLocks noChangeAspect="1"/>
              </p:cNvPicPr>
              <p:nvPr/>
            </p:nvPicPr>
            <p:blipFill>
              <a:blip r:embed="rId20"/>
              <a:stretch>
                <a:fillRect/>
              </a:stretch>
            </p:blipFill>
            <p:spPr>
              <a:xfrm>
                <a:off x="4231661" y="4478687"/>
                <a:ext cx="1804260" cy="276653"/>
              </a:xfrm>
              <a:prstGeom prst="rect">
                <a:avLst/>
              </a:prstGeom>
            </p:spPr>
          </p:pic>
          <p:pic>
            <p:nvPicPr>
              <p:cNvPr id="34" name="Picture 33">
                <a:extLst>
                  <a:ext uri="{FF2B5EF4-FFF2-40B4-BE49-F238E27FC236}">
                    <a16:creationId xmlns:a16="http://schemas.microsoft.com/office/drawing/2014/main" id="{A0F35F75-67A1-0A4A-B93C-BCA60DAA5059}"/>
                  </a:ext>
                </a:extLst>
              </p:cNvPr>
              <p:cNvPicPr>
                <a:picLocks noChangeAspect="1"/>
              </p:cNvPicPr>
              <p:nvPr/>
            </p:nvPicPr>
            <p:blipFill>
              <a:blip r:embed="rId21"/>
              <a:stretch>
                <a:fillRect/>
              </a:stretch>
            </p:blipFill>
            <p:spPr>
              <a:xfrm>
                <a:off x="7965935" y="4263673"/>
                <a:ext cx="1566070" cy="626428"/>
              </a:xfrm>
              <a:prstGeom prst="rect">
                <a:avLst/>
              </a:prstGeom>
            </p:spPr>
          </p:pic>
        </p:grpSp>
        <p:sp>
          <p:nvSpPr>
            <p:cNvPr id="38" name="Text Placeholder 4">
              <a:extLst>
                <a:ext uri="{FF2B5EF4-FFF2-40B4-BE49-F238E27FC236}">
                  <a16:creationId xmlns:a16="http://schemas.microsoft.com/office/drawing/2014/main" id="{E87FF9C3-F80A-A549-9243-D4396A9A2A6A}"/>
                </a:ext>
              </a:extLst>
            </p:cNvPr>
            <p:cNvSpPr txBox="1">
              <a:spLocks/>
            </p:cNvSpPr>
            <p:nvPr/>
          </p:nvSpPr>
          <p:spPr>
            <a:xfrm>
              <a:off x="452079" y="2491992"/>
              <a:ext cx="2873926" cy="2972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i="1">
                  <a:solidFill>
                    <a:srgbClr val="002855"/>
                  </a:solidFill>
                </a:rPr>
                <a:t>NEW</a:t>
              </a:r>
            </a:p>
          </p:txBody>
        </p:sp>
        <p:sp>
          <p:nvSpPr>
            <p:cNvPr id="39" name="Text Placeholder 4">
              <a:extLst>
                <a:ext uri="{FF2B5EF4-FFF2-40B4-BE49-F238E27FC236}">
                  <a16:creationId xmlns:a16="http://schemas.microsoft.com/office/drawing/2014/main" id="{BE115B64-3786-0543-9F00-311CCDD1E5B9}"/>
                </a:ext>
              </a:extLst>
            </p:cNvPr>
            <p:cNvSpPr txBox="1">
              <a:spLocks/>
            </p:cNvSpPr>
            <p:nvPr/>
          </p:nvSpPr>
          <p:spPr>
            <a:xfrm>
              <a:off x="3848424" y="2491992"/>
              <a:ext cx="2873926" cy="2972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i="1">
                  <a:solidFill>
                    <a:srgbClr val="002855"/>
                  </a:solidFill>
                </a:rPr>
                <a:t>GRADUATED</a:t>
              </a:r>
            </a:p>
          </p:txBody>
        </p:sp>
      </p:grpSp>
    </p:spTree>
    <p:extLst>
      <p:ext uri="{BB962C8B-B14F-4D97-AF65-F5344CB8AC3E}">
        <p14:creationId xmlns:p14="http://schemas.microsoft.com/office/powerpoint/2010/main" val="3481627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a:t>IEEE </a:t>
            </a:r>
            <a:r>
              <a:rPr lang="en-US" err="1"/>
              <a:t>Collabratec</a:t>
            </a:r>
            <a:r>
              <a:rPr lang="en-US" baseline="30000"/>
              <a:t>®</a:t>
            </a:r>
            <a:r>
              <a:rPr lang="en-US"/>
              <a:t> | Discover, Connect, Collaborate</a:t>
            </a:r>
          </a:p>
        </p:txBody>
      </p:sp>
      <p:sp>
        <p:nvSpPr>
          <p:cNvPr id="17" name="Content Placeholder 16"/>
          <p:cNvSpPr>
            <a:spLocks noGrp="1"/>
          </p:cNvSpPr>
          <p:nvPr>
            <p:ph idx="1"/>
          </p:nvPr>
        </p:nvSpPr>
        <p:spPr/>
        <p:txBody>
          <a:bodyPr>
            <a:normAutofit/>
          </a:bodyPr>
          <a:lstStyle/>
          <a:p>
            <a:r>
              <a:rPr lang="en-US" dirty="0"/>
              <a:t>Meet technology professionals</a:t>
            </a:r>
          </a:p>
          <a:p>
            <a:r>
              <a:rPr lang="en-US" dirty="0"/>
              <a:t>Join and participate in communities</a:t>
            </a:r>
          </a:p>
          <a:p>
            <a:r>
              <a:rPr lang="en-US" dirty="0"/>
              <a:t>Embrace career opportunities</a:t>
            </a:r>
          </a:p>
          <a:p>
            <a:r>
              <a:rPr lang="en-US" dirty="0"/>
              <a:t>Work together in virtual workspaces</a:t>
            </a:r>
          </a:p>
          <a:p>
            <a:r>
              <a:rPr lang="en-US" dirty="0"/>
              <a:t>Manage your personal library</a:t>
            </a:r>
          </a:p>
          <a:p>
            <a:r>
              <a:rPr lang="en-US" dirty="0"/>
              <a:t>Discover IEEE events</a:t>
            </a:r>
          </a:p>
        </p:txBody>
      </p:sp>
      <p:sp>
        <p:nvSpPr>
          <p:cNvPr id="3" name="Text Placeholder 2">
            <a:extLst>
              <a:ext uri="{FF2B5EF4-FFF2-40B4-BE49-F238E27FC236}">
                <a16:creationId xmlns:a16="http://schemas.microsoft.com/office/drawing/2014/main" id="{61057CC4-E81C-FD4A-85C6-879C9F198E77}"/>
              </a:ext>
            </a:extLst>
          </p:cNvPr>
          <p:cNvSpPr>
            <a:spLocks noGrp="1"/>
          </p:cNvSpPr>
          <p:nvPr>
            <p:ph type="body" sz="quarter" idx="15"/>
          </p:nvPr>
        </p:nvSpPr>
        <p:spPr/>
        <p:txBody>
          <a:bodyPr/>
          <a:lstStyle/>
          <a:p>
            <a:r>
              <a:rPr lang="en-US"/>
              <a:t>Network, collaborate, and create with technology experts.</a:t>
            </a:r>
          </a:p>
          <a:p>
            <a:endParaRPr lang="en-US"/>
          </a:p>
        </p:txBody>
      </p:sp>
      <p:sp>
        <p:nvSpPr>
          <p:cNvPr id="4" name="Text Placeholder 3">
            <a:extLst>
              <a:ext uri="{FF2B5EF4-FFF2-40B4-BE49-F238E27FC236}">
                <a16:creationId xmlns:a16="http://schemas.microsoft.com/office/drawing/2014/main" id="{7421D9F0-16EF-C64A-9538-C8558CABC62C}"/>
              </a:ext>
            </a:extLst>
          </p:cNvPr>
          <p:cNvSpPr>
            <a:spLocks noGrp="1"/>
          </p:cNvSpPr>
          <p:nvPr>
            <p:ph type="body" sz="quarter" idx="16"/>
          </p:nvPr>
        </p:nvSpPr>
        <p:spPr/>
        <p:txBody>
          <a:bodyPr>
            <a:normAutofit/>
          </a:bodyPr>
          <a:lstStyle/>
          <a:p>
            <a:r>
              <a:rPr lang="en-US"/>
              <a:t>IEEE </a:t>
            </a:r>
            <a:r>
              <a:rPr lang="en-US" err="1"/>
              <a:t>Collabratec</a:t>
            </a:r>
            <a:r>
              <a:rPr lang="en-US"/>
              <a:t> is an online community where technology professionals can:</a:t>
            </a:r>
          </a:p>
          <a:p>
            <a:endParaRPr lang="en-US"/>
          </a:p>
        </p:txBody>
      </p:sp>
      <p:sp>
        <p:nvSpPr>
          <p:cNvPr id="2" name="Slide Number Placeholder 1"/>
          <p:cNvSpPr>
            <a:spLocks noGrp="1"/>
          </p:cNvSpPr>
          <p:nvPr>
            <p:ph type="sldNum" sz="quarter" idx="4"/>
          </p:nvPr>
        </p:nvSpPr>
        <p:spPr/>
        <p:txBody>
          <a:bodyPr/>
          <a:lstStyle/>
          <a:p>
            <a:fld id="{109D57CF-4CD8-6948-8A66-A1C7ACFCFC42}" type="slidenum">
              <a:rPr lang="en-US" smtClean="0"/>
              <a:pPr/>
              <a:t>29</a:t>
            </a:fld>
            <a:endParaRPr lang="en-US"/>
          </a:p>
        </p:txBody>
      </p:sp>
      <p:sp>
        <p:nvSpPr>
          <p:cNvPr id="15" name="Rectangle 14">
            <a:extLst>
              <a:ext uri="{FF2B5EF4-FFF2-40B4-BE49-F238E27FC236}">
                <a16:creationId xmlns:a16="http://schemas.microsoft.com/office/drawing/2014/main" id="{18916275-2845-1E46-A1D9-6C30D38029EA}"/>
              </a:ext>
            </a:extLst>
          </p:cNvPr>
          <p:cNvSpPr/>
          <p:nvPr/>
        </p:nvSpPr>
        <p:spPr>
          <a:xfrm>
            <a:off x="1725905" y="6244813"/>
            <a:ext cx="2938368"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collabratec.ieee.org</a:t>
            </a:r>
            <a:endParaRPr lang="en-US" sz="1600" b="1" dirty="0">
              <a:solidFill>
                <a:srgbClr val="00629B"/>
              </a:solidFill>
            </a:endParaRPr>
          </a:p>
        </p:txBody>
      </p:sp>
      <p:pic>
        <p:nvPicPr>
          <p:cNvPr id="14" name="Picture Placeholder 8" descr="A picture containing text, keyboard&#10;&#10;Description automatically generated">
            <a:extLst>
              <a:ext uri="{FF2B5EF4-FFF2-40B4-BE49-F238E27FC236}">
                <a16:creationId xmlns:a16="http://schemas.microsoft.com/office/drawing/2014/main" id="{CFBE4798-FD2C-8E44-9CC0-6AA7821517DC}"/>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6697256" y="1612416"/>
            <a:ext cx="5024283" cy="4096806"/>
          </a:xfrm>
          <a:prstGeom prst="snip2DiagRect">
            <a:avLst>
              <a:gd name="adj1" fmla="val 0"/>
              <a:gd name="adj2" fmla="val 15819"/>
            </a:avLst>
          </a:prstGeom>
          <a:noFill/>
          <a:ln>
            <a:noFill/>
          </a:ln>
        </p:spPr>
      </p:pic>
    </p:spTree>
    <p:extLst>
      <p:ext uri="{BB962C8B-B14F-4D97-AF65-F5344CB8AC3E}">
        <p14:creationId xmlns:p14="http://schemas.microsoft.com/office/powerpoint/2010/main" val="1727423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The Fuel of IEEE: Mission &amp; Vision</a:t>
            </a:r>
          </a:p>
        </p:txBody>
      </p:sp>
      <p:sp>
        <p:nvSpPr>
          <p:cNvPr id="5" name="Content Placeholder 4"/>
          <p:cNvSpPr>
            <a:spLocks noGrp="1"/>
          </p:cNvSpPr>
          <p:nvPr>
            <p:ph idx="1"/>
          </p:nvPr>
        </p:nvSpPr>
        <p:spPr>
          <a:xfrm>
            <a:off x="582203" y="2302168"/>
            <a:ext cx="5820696" cy="3270277"/>
          </a:xfrm>
        </p:spPr>
        <p:txBody>
          <a:bodyPr>
            <a:noAutofit/>
          </a:bodyPr>
          <a:lstStyle/>
          <a:p>
            <a:r>
              <a:rPr lang="en-US" b="1" dirty="0">
                <a:solidFill>
                  <a:srgbClr val="00B0F0"/>
                </a:solidFill>
              </a:rPr>
              <a:t>Our Mission</a:t>
            </a:r>
            <a:br>
              <a:rPr lang="en-US" b="1" dirty="0"/>
            </a:br>
            <a:r>
              <a:rPr lang="en-US" dirty="0"/>
              <a:t>The core purpose of IEEE is to foster technological innovation and excellence for the benefit of humanity. </a:t>
            </a:r>
            <a:endParaRPr lang="en-US" altLang="x-none" dirty="0"/>
          </a:p>
          <a:p>
            <a:r>
              <a:rPr lang="en-US" b="1" dirty="0">
                <a:solidFill>
                  <a:srgbClr val="00B0F0"/>
                </a:solidFill>
              </a:rPr>
              <a:t>Our Vision</a:t>
            </a:r>
            <a:br>
              <a:rPr lang="en-US" b="1" dirty="0"/>
            </a:br>
            <a:r>
              <a:rPr lang="en-US" dirty="0"/>
              <a:t>IEEE will be essential to the global technical community and to technical professionals everywhere; and be universally recognized for the contributions of technology and of technical professionals in improving global conditions.</a:t>
            </a:r>
          </a:p>
        </p:txBody>
      </p:sp>
      <p:sp>
        <p:nvSpPr>
          <p:cNvPr id="7" name="Text Placeholder 6">
            <a:extLst>
              <a:ext uri="{FF2B5EF4-FFF2-40B4-BE49-F238E27FC236}">
                <a16:creationId xmlns:a16="http://schemas.microsoft.com/office/drawing/2014/main" id="{0277E956-D9B5-8341-B1AE-2A7CEDC617C2}"/>
              </a:ext>
            </a:extLst>
          </p:cNvPr>
          <p:cNvSpPr>
            <a:spLocks noGrp="1"/>
          </p:cNvSpPr>
          <p:nvPr>
            <p:ph type="body" sz="quarter" idx="16"/>
          </p:nvPr>
        </p:nvSpPr>
        <p:spPr>
          <a:xfrm>
            <a:off x="452384" y="914399"/>
            <a:ext cx="11157413" cy="2049865"/>
          </a:xfrm>
        </p:spPr>
        <p:txBody>
          <a:bodyPr>
            <a:normAutofit/>
          </a:bodyPr>
          <a:lstStyle/>
          <a:p>
            <a:r>
              <a:rPr lang="en-US" i="1" dirty="0">
                <a:solidFill>
                  <a:schemeClr val="bg1">
                    <a:lumMod val="50000"/>
                  </a:schemeClr>
                </a:solidFill>
              </a:rPr>
              <a:t>IEEE is where forward-thinking technology professionals come together—in the spirit of collaboration—to discover the next technological innovation, develop international standards, and form communities to share research, education, and humanitarian goals.</a:t>
            </a:r>
            <a:endParaRPr lang="en-US" dirty="0">
              <a:solidFill>
                <a:schemeClr val="bg1">
                  <a:lumMod val="50000"/>
                </a:schemeClr>
              </a:solidFill>
            </a:endParaRPr>
          </a:p>
          <a:p>
            <a:endParaRPr lang="en-US" dirty="0"/>
          </a:p>
        </p:txBody>
      </p:sp>
      <p:sp>
        <p:nvSpPr>
          <p:cNvPr id="3" name="Slide Number Placeholder 2"/>
          <p:cNvSpPr>
            <a:spLocks noGrp="1"/>
          </p:cNvSpPr>
          <p:nvPr>
            <p:ph type="sldNum" sz="quarter" idx="4"/>
          </p:nvPr>
        </p:nvSpPr>
        <p:spPr/>
        <p:txBody>
          <a:bodyPr/>
          <a:lstStyle/>
          <a:p>
            <a:fld id="{109D57CF-4CD8-6948-8A66-A1C7ACFCFC42}" type="slidenum">
              <a:rPr lang="en-US" smtClean="0"/>
              <a:pPr/>
              <a:t>3</a:t>
            </a:fld>
            <a:endParaRPr lang="en-US" dirty="0"/>
          </a:p>
        </p:txBody>
      </p:sp>
      <p:pic>
        <p:nvPicPr>
          <p:cNvPr id="9" name="Picture Placeholder 8">
            <a:extLst>
              <a:ext uri="{FF2B5EF4-FFF2-40B4-BE49-F238E27FC236}">
                <a16:creationId xmlns:a16="http://schemas.microsoft.com/office/drawing/2014/main" id="{60FF717E-7121-4CF8-B168-D8F46945578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6518786" y="2263913"/>
            <a:ext cx="5270091" cy="3522816"/>
          </a:xfrm>
        </p:spPr>
      </p:pic>
    </p:spTree>
    <p:extLst>
      <p:ext uri="{BB962C8B-B14F-4D97-AF65-F5344CB8AC3E}">
        <p14:creationId xmlns:p14="http://schemas.microsoft.com/office/powerpoint/2010/main" val="588879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nip Diagonal Corner Rectangle 15">
            <a:extLst>
              <a:ext uri="{FF2B5EF4-FFF2-40B4-BE49-F238E27FC236}">
                <a16:creationId xmlns:a16="http://schemas.microsoft.com/office/drawing/2014/main" id="{B10B3705-B3FC-B645-9431-F094FAA34D9B}"/>
              </a:ext>
            </a:extLst>
          </p:cNvPr>
          <p:cNvSpPr/>
          <p:nvPr/>
        </p:nvSpPr>
        <p:spPr>
          <a:xfrm>
            <a:off x="452078" y="4690479"/>
            <a:ext cx="11392777" cy="1335745"/>
          </a:xfrm>
          <a:prstGeom prst="snip2DiagRect">
            <a:avLst/>
          </a:prstGeom>
          <a:solidFill>
            <a:srgbClr val="00B5E2">
              <a:alpha val="94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B3744FF4-CAD7-A544-8424-87C0584EA07B}"/>
              </a:ext>
            </a:extLst>
          </p:cNvPr>
          <p:cNvGrpSpPr/>
          <p:nvPr/>
        </p:nvGrpSpPr>
        <p:grpSpPr>
          <a:xfrm>
            <a:off x="452078" y="4684129"/>
            <a:ext cx="11392812" cy="227577"/>
            <a:chOff x="-185231" y="4684129"/>
            <a:chExt cx="11392812" cy="227577"/>
          </a:xfrm>
        </p:grpSpPr>
        <p:cxnSp>
          <p:nvCxnSpPr>
            <p:cNvPr id="22" name="Straight Connector 21">
              <a:extLst>
                <a:ext uri="{FF2B5EF4-FFF2-40B4-BE49-F238E27FC236}">
                  <a16:creationId xmlns:a16="http://schemas.microsoft.com/office/drawing/2014/main" id="{1DB104FD-0090-9745-AA1E-49FF6C2E6054}"/>
                </a:ext>
              </a:extLst>
            </p:cNvPr>
            <p:cNvCxnSpPr>
              <a:cxnSpLocks/>
            </p:cNvCxnSpPr>
            <p:nvPr/>
          </p:nvCxnSpPr>
          <p:spPr>
            <a:xfrm>
              <a:off x="-185231" y="4712894"/>
              <a:ext cx="1116523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ight Triangle 22">
              <a:extLst>
                <a:ext uri="{FF2B5EF4-FFF2-40B4-BE49-F238E27FC236}">
                  <a16:creationId xmlns:a16="http://schemas.microsoft.com/office/drawing/2014/main" id="{3A6B3C42-07FB-F147-937A-C07DFC58C294}"/>
                </a:ext>
              </a:extLst>
            </p:cNvPr>
            <p:cNvSpPr/>
            <p:nvPr/>
          </p:nvSpPr>
          <p:spPr>
            <a:xfrm>
              <a:off x="10980004" y="4684129"/>
              <a:ext cx="227577" cy="2275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group of people sitting around a table looking at a computer&#10;&#10;Description automatically generated with medium confidence">
            <a:extLst>
              <a:ext uri="{FF2B5EF4-FFF2-40B4-BE49-F238E27FC236}">
                <a16:creationId xmlns:a16="http://schemas.microsoft.com/office/drawing/2014/main" id="{6EA674CD-EDCC-7843-A7E4-200E74359D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0"/>
          <a:stretch/>
        </p:blipFill>
        <p:spPr>
          <a:xfrm>
            <a:off x="5578141" y="993598"/>
            <a:ext cx="6287326" cy="3365797"/>
          </a:xfrm>
          <a:prstGeom prst="snip2DiagRect">
            <a:avLst>
              <a:gd name="adj1" fmla="val 0"/>
              <a:gd name="adj2" fmla="val 11340"/>
            </a:avLst>
          </a:prstGeom>
        </p:spPr>
      </p:pic>
      <p:sp>
        <p:nvSpPr>
          <p:cNvPr id="17" name="Snip Diagonal Corner Rectangle 16">
            <a:extLst>
              <a:ext uri="{FF2B5EF4-FFF2-40B4-BE49-F238E27FC236}">
                <a16:creationId xmlns:a16="http://schemas.microsoft.com/office/drawing/2014/main" id="{6EAA810D-9292-9E4C-8568-47E747FBCC63}"/>
              </a:ext>
            </a:extLst>
          </p:cNvPr>
          <p:cNvSpPr/>
          <p:nvPr/>
        </p:nvSpPr>
        <p:spPr>
          <a:xfrm>
            <a:off x="5682313" y="3173464"/>
            <a:ext cx="3493807" cy="1067798"/>
          </a:xfrm>
          <a:prstGeom prst="snip2DiagRect">
            <a:avLst>
              <a:gd name="adj1" fmla="val 0"/>
              <a:gd name="adj2" fmla="val 29675"/>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p:txBody>
          <a:bodyPr>
            <a:noAutofit/>
          </a:bodyPr>
          <a:lstStyle/>
          <a:p>
            <a:r>
              <a:rPr lang="en-US"/>
              <a:t>IEEE Entrepreneurship</a:t>
            </a:r>
          </a:p>
        </p:txBody>
      </p:sp>
      <p:sp>
        <p:nvSpPr>
          <p:cNvPr id="6" name="Text Placeholder 5">
            <a:extLst>
              <a:ext uri="{FF2B5EF4-FFF2-40B4-BE49-F238E27FC236}">
                <a16:creationId xmlns:a16="http://schemas.microsoft.com/office/drawing/2014/main" id="{94C4BD1B-30B0-904D-A7B5-046BCE25A968}"/>
              </a:ext>
            </a:extLst>
          </p:cNvPr>
          <p:cNvSpPr>
            <a:spLocks noGrp="1"/>
          </p:cNvSpPr>
          <p:nvPr>
            <p:ph type="body" sz="quarter" idx="15"/>
          </p:nvPr>
        </p:nvSpPr>
        <p:spPr>
          <a:xfrm>
            <a:off x="452079" y="914400"/>
            <a:ext cx="4069680" cy="974690"/>
          </a:xfrm>
        </p:spPr>
        <p:txBody>
          <a:bodyPr/>
          <a:lstStyle/>
          <a:p>
            <a:r>
              <a:rPr lang="en-US"/>
              <a:t>The engineering-driven startup community within IEEE.</a:t>
            </a:r>
          </a:p>
          <a:p>
            <a:endParaRPr lang="en-US"/>
          </a:p>
        </p:txBody>
      </p:sp>
      <p:sp>
        <p:nvSpPr>
          <p:cNvPr id="13" name="Text Placeholder 12">
            <a:extLst>
              <a:ext uri="{FF2B5EF4-FFF2-40B4-BE49-F238E27FC236}">
                <a16:creationId xmlns:a16="http://schemas.microsoft.com/office/drawing/2014/main" id="{82998F59-82B0-8D49-85E7-98BEF6276FE9}"/>
              </a:ext>
            </a:extLst>
          </p:cNvPr>
          <p:cNvSpPr>
            <a:spLocks noGrp="1"/>
          </p:cNvSpPr>
          <p:nvPr>
            <p:ph type="body" sz="quarter" idx="16"/>
          </p:nvPr>
        </p:nvSpPr>
        <p:spPr>
          <a:xfrm>
            <a:off x="452385" y="1979188"/>
            <a:ext cx="4424415" cy="1991773"/>
          </a:xfrm>
        </p:spPr>
        <p:txBody>
          <a:bodyPr/>
          <a:lstStyle/>
          <a:p>
            <a:r>
              <a:rPr lang="en-US"/>
              <a:t>The IEEE Entrepreneurship community is at the forefront of turning ideas into successful businesses. There are three main ways to get involved:</a:t>
            </a:r>
            <a:endParaRPr lang="en-US" sz="1400"/>
          </a:p>
          <a:p>
            <a:endParaRPr lang="en-US"/>
          </a:p>
        </p:txBody>
      </p:sp>
      <p:sp>
        <p:nvSpPr>
          <p:cNvPr id="4" name="Slide Number Placeholder 3"/>
          <p:cNvSpPr>
            <a:spLocks noGrp="1"/>
          </p:cNvSpPr>
          <p:nvPr>
            <p:ph type="sldNum" sz="quarter" idx="4"/>
          </p:nvPr>
        </p:nvSpPr>
        <p:spPr/>
        <p:txBody>
          <a:bodyPr/>
          <a:lstStyle/>
          <a:p>
            <a:fld id="{109D57CF-4CD8-6948-8A66-A1C7ACFCFC42}" type="slidenum">
              <a:rPr lang="en-US" smtClean="0"/>
              <a:pPr/>
              <a:t>30</a:t>
            </a:fld>
            <a:endParaRPr lang="en-US"/>
          </a:p>
        </p:txBody>
      </p:sp>
      <p:sp>
        <p:nvSpPr>
          <p:cNvPr id="27" name="Rectangle 26">
            <a:extLst>
              <a:ext uri="{FF2B5EF4-FFF2-40B4-BE49-F238E27FC236}">
                <a16:creationId xmlns:a16="http://schemas.microsoft.com/office/drawing/2014/main" id="{FAD01714-08A1-6D44-B36F-9786E961252B}"/>
              </a:ext>
            </a:extLst>
          </p:cNvPr>
          <p:cNvSpPr/>
          <p:nvPr/>
        </p:nvSpPr>
        <p:spPr>
          <a:xfrm>
            <a:off x="711564" y="4817690"/>
            <a:ext cx="3412505" cy="1077218"/>
          </a:xfrm>
          <a:prstGeom prst="rect">
            <a:avLst/>
          </a:prstGeom>
          <a:noFill/>
        </p:spPr>
        <p:txBody>
          <a:bodyPr wrap="square">
            <a:spAutoFit/>
          </a:bodyPr>
          <a:lstStyle/>
          <a:p>
            <a:r>
              <a:rPr lang="en-US" sz="1600" b="1" dirty="0">
                <a:solidFill>
                  <a:schemeClr val="bg1"/>
                </a:solidFill>
              </a:rPr>
              <a:t>The IEEE </a:t>
            </a:r>
            <a:r>
              <a:rPr lang="en-US" sz="1600" b="1" dirty="0" err="1">
                <a:solidFill>
                  <a:schemeClr val="bg1"/>
                </a:solidFill>
              </a:rPr>
              <a:t>Collabratec</a:t>
            </a:r>
            <a:r>
              <a:rPr lang="en-US" sz="1600" b="1" dirty="0">
                <a:solidFill>
                  <a:schemeClr val="bg1"/>
                </a:solidFill>
              </a:rPr>
              <a:t>® Entrepreneurship Community</a:t>
            </a:r>
            <a:r>
              <a:rPr lang="en-US" sz="1600" dirty="0">
                <a:solidFill>
                  <a:schemeClr val="bg1"/>
                </a:solidFill>
              </a:rPr>
              <a:t> </a:t>
            </a:r>
            <a:br>
              <a:rPr lang="en-US" sz="1600" dirty="0">
                <a:solidFill>
                  <a:schemeClr val="bg1"/>
                </a:solidFill>
              </a:rPr>
            </a:br>
            <a:r>
              <a:rPr lang="en-US" sz="1600" dirty="0">
                <a:solidFill>
                  <a:schemeClr val="bg1"/>
                </a:solidFill>
              </a:rPr>
              <a:t>brings together individuals who have a passion for all things entrepreneurial.</a:t>
            </a:r>
            <a:endParaRPr lang="en-US" sz="1600" b="1" dirty="0">
              <a:solidFill>
                <a:schemeClr val="bg1"/>
              </a:solidFill>
            </a:endParaRPr>
          </a:p>
        </p:txBody>
      </p:sp>
      <p:sp>
        <p:nvSpPr>
          <p:cNvPr id="28" name="Rectangle 27">
            <a:extLst>
              <a:ext uri="{FF2B5EF4-FFF2-40B4-BE49-F238E27FC236}">
                <a16:creationId xmlns:a16="http://schemas.microsoft.com/office/drawing/2014/main" id="{ACB34E30-9CE8-D64F-B682-CBF79D97AB6C}"/>
              </a:ext>
            </a:extLst>
          </p:cNvPr>
          <p:cNvSpPr/>
          <p:nvPr/>
        </p:nvSpPr>
        <p:spPr>
          <a:xfrm>
            <a:off x="4546589" y="4817690"/>
            <a:ext cx="3170538" cy="1077218"/>
          </a:xfrm>
          <a:prstGeom prst="rect">
            <a:avLst/>
          </a:prstGeom>
          <a:noFill/>
        </p:spPr>
        <p:txBody>
          <a:bodyPr wrap="square">
            <a:spAutoFit/>
          </a:bodyPr>
          <a:lstStyle/>
          <a:p>
            <a:r>
              <a:rPr lang="en-US" sz="1600" b="1">
                <a:solidFill>
                  <a:schemeClr val="bg1"/>
                </a:solidFill>
              </a:rPr>
              <a:t>IEEE Entrepreneurship Events</a:t>
            </a:r>
            <a:r>
              <a:rPr lang="en-US" sz="1600">
                <a:solidFill>
                  <a:schemeClr val="bg1"/>
                </a:solidFill>
              </a:rPr>
              <a:t> </a:t>
            </a:r>
            <a:br>
              <a:rPr lang="en-US" sz="1600">
                <a:solidFill>
                  <a:schemeClr val="bg1"/>
                </a:solidFill>
              </a:rPr>
            </a:br>
            <a:r>
              <a:rPr lang="en-US" sz="1600">
                <a:solidFill>
                  <a:schemeClr val="bg1"/>
                </a:solidFill>
              </a:rPr>
              <a:t>are designed to inspire tech </a:t>
            </a:r>
            <a:br>
              <a:rPr lang="en-US" sz="1600">
                <a:solidFill>
                  <a:schemeClr val="bg1"/>
                </a:solidFill>
              </a:rPr>
            </a:br>
            <a:r>
              <a:rPr lang="en-US" sz="1600">
                <a:solidFill>
                  <a:schemeClr val="bg1"/>
                </a:solidFill>
              </a:rPr>
              <a:t>startup founders, investors, and service providers.</a:t>
            </a:r>
            <a:endParaRPr lang="en-US" sz="1600" b="1">
              <a:solidFill>
                <a:schemeClr val="bg1"/>
              </a:solidFill>
            </a:endParaRPr>
          </a:p>
        </p:txBody>
      </p:sp>
      <p:sp>
        <p:nvSpPr>
          <p:cNvPr id="29" name="Rectangle 28">
            <a:extLst>
              <a:ext uri="{FF2B5EF4-FFF2-40B4-BE49-F238E27FC236}">
                <a16:creationId xmlns:a16="http://schemas.microsoft.com/office/drawing/2014/main" id="{8F552158-D1F5-C145-8F6B-3F2748A0516C}"/>
              </a:ext>
            </a:extLst>
          </p:cNvPr>
          <p:cNvSpPr/>
          <p:nvPr/>
        </p:nvSpPr>
        <p:spPr>
          <a:xfrm>
            <a:off x="8045729" y="4817690"/>
            <a:ext cx="3600794" cy="1077218"/>
          </a:xfrm>
          <a:prstGeom prst="rect">
            <a:avLst/>
          </a:prstGeom>
          <a:noFill/>
        </p:spPr>
        <p:txBody>
          <a:bodyPr wrap="square">
            <a:spAutoFit/>
          </a:bodyPr>
          <a:lstStyle/>
          <a:p>
            <a:r>
              <a:rPr lang="en-US" sz="1600" b="1">
                <a:solidFill>
                  <a:schemeClr val="bg1"/>
                </a:solidFill>
              </a:rPr>
              <a:t>IEEE Entrepreneurship Portal </a:t>
            </a:r>
            <a:br>
              <a:rPr lang="en-US" sz="1600" b="1">
                <a:solidFill>
                  <a:schemeClr val="bg1"/>
                </a:solidFill>
              </a:rPr>
            </a:br>
            <a:r>
              <a:rPr lang="en-US" sz="1600">
                <a:solidFill>
                  <a:schemeClr val="bg1"/>
                </a:solidFill>
              </a:rPr>
              <a:t>is your online resource for growing your ideas and finding IEEE activity relevant to startup companies and founders.</a:t>
            </a:r>
          </a:p>
        </p:txBody>
      </p:sp>
      <p:sp>
        <p:nvSpPr>
          <p:cNvPr id="20" name="Rectangle 19">
            <a:extLst>
              <a:ext uri="{FF2B5EF4-FFF2-40B4-BE49-F238E27FC236}">
                <a16:creationId xmlns:a16="http://schemas.microsoft.com/office/drawing/2014/main" id="{69D7D2B2-38C2-2F48-97BC-71D34566BBEF}"/>
              </a:ext>
            </a:extLst>
          </p:cNvPr>
          <p:cNvSpPr/>
          <p:nvPr/>
        </p:nvSpPr>
        <p:spPr>
          <a:xfrm>
            <a:off x="1725905" y="6234765"/>
            <a:ext cx="3493905"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4">
                  <a:extLst>
                    <a:ext uri="{A12FA001-AC4F-418D-AE19-62706E023703}">
                      <ahyp:hlinkClr xmlns:ahyp="http://schemas.microsoft.com/office/drawing/2018/hyperlinkcolor" val="tx"/>
                    </a:ext>
                  </a:extLst>
                </a:hlinkClick>
              </a:rPr>
              <a:t>entrepreneurship.ieee.org</a:t>
            </a:r>
            <a:endParaRPr lang="en-US" sz="1600" b="1" dirty="0">
              <a:solidFill>
                <a:srgbClr val="00629B"/>
              </a:solidFill>
            </a:endParaRPr>
          </a:p>
        </p:txBody>
      </p:sp>
      <p:cxnSp>
        <p:nvCxnSpPr>
          <p:cNvPr id="11" name="Straight Connector 10">
            <a:extLst>
              <a:ext uri="{FF2B5EF4-FFF2-40B4-BE49-F238E27FC236}">
                <a16:creationId xmlns:a16="http://schemas.microsoft.com/office/drawing/2014/main" id="{672A9865-FB9C-B94A-9F8C-F5237081A6D9}"/>
              </a:ext>
            </a:extLst>
          </p:cNvPr>
          <p:cNvCxnSpPr>
            <a:cxnSpLocks/>
          </p:cNvCxnSpPr>
          <p:nvPr/>
        </p:nvCxnSpPr>
        <p:spPr>
          <a:xfrm>
            <a:off x="4340884" y="4911706"/>
            <a:ext cx="0" cy="9728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752B4A-FDE2-0640-BA1A-5F75E6FC5A73}"/>
              </a:ext>
            </a:extLst>
          </p:cNvPr>
          <p:cNvCxnSpPr>
            <a:cxnSpLocks/>
          </p:cNvCxnSpPr>
          <p:nvPr/>
        </p:nvCxnSpPr>
        <p:spPr>
          <a:xfrm>
            <a:off x="7747278" y="4911706"/>
            <a:ext cx="0" cy="9728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2">
            <a:extLst>
              <a:ext uri="{FF2B5EF4-FFF2-40B4-BE49-F238E27FC236}">
                <a16:creationId xmlns:a16="http://schemas.microsoft.com/office/drawing/2014/main" id="{3056D0B8-DD2C-4B69-9FE1-4DD70E67C76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64967" y="3320571"/>
            <a:ext cx="2728498" cy="78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239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nip Diagonal Corner Rectangle 19">
            <a:extLst>
              <a:ext uri="{FF2B5EF4-FFF2-40B4-BE49-F238E27FC236}">
                <a16:creationId xmlns:a16="http://schemas.microsoft.com/office/drawing/2014/main" id="{E58F83B9-3F44-C546-AA3C-83E50AB95535}"/>
              </a:ext>
            </a:extLst>
          </p:cNvPr>
          <p:cNvSpPr/>
          <p:nvPr/>
        </p:nvSpPr>
        <p:spPr>
          <a:xfrm>
            <a:off x="4487581" y="2736510"/>
            <a:ext cx="3183505" cy="1279669"/>
          </a:xfrm>
          <a:prstGeom prst="snip2DiagRect">
            <a:avLst>
              <a:gd name="adj1" fmla="val 0"/>
              <a:gd name="adj2" fmla="val 23816"/>
            </a:avLst>
          </a:prstGeom>
          <a:solidFill>
            <a:srgbClr val="00B5E2"/>
          </a:solidFill>
          <a:ln>
            <a:solidFill>
              <a:srgbClr val="00B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nip Diagonal Corner Rectangle 20">
            <a:extLst>
              <a:ext uri="{FF2B5EF4-FFF2-40B4-BE49-F238E27FC236}">
                <a16:creationId xmlns:a16="http://schemas.microsoft.com/office/drawing/2014/main" id="{04938B14-49D7-9143-8180-55F273C12588}"/>
              </a:ext>
            </a:extLst>
          </p:cNvPr>
          <p:cNvSpPr/>
          <p:nvPr/>
        </p:nvSpPr>
        <p:spPr>
          <a:xfrm>
            <a:off x="8025911" y="2736510"/>
            <a:ext cx="3183505" cy="1279669"/>
          </a:xfrm>
          <a:prstGeom prst="snip2DiagRect">
            <a:avLst>
              <a:gd name="adj1" fmla="val 0"/>
              <a:gd name="adj2" fmla="val 23816"/>
            </a:avLst>
          </a:prstGeom>
          <a:solidFill>
            <a:srgbClr val="00B5E2"/>
          </a:solidFill>
          <a:ln>
            <a:solidFill>
              <a:srgbClr val="00B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nip Diagonal Corner Rectangle 18">
            <a:extLst>
              <a:ext uri="{FF2B5EF4-FFF2-40B4-BE49-F238E27FC236}">
                <a16:creationId xmlns:a16="http://schemas.microsoft.com/office/drawing/2014/main" id="{93BFC21E-3C66-1845-860E-6004C60A2A0A}"/>
              </a:ext>
            </a:extLst>
          </p:cNvPr>
          <p:cNvSpPr/>
          <p:nvPr/>
        </p:nvSpPr>
        <p:spPr>
          <a:xfrm>
            <a:off x="926663" y="2736510"/>
            <a:ext cx="3183505" cy="1279669"/>
          </a:xfrm>
          <a:prstGeom prst="snip2DiagRect">
            <a:avLst>
              <a:gd name="adj1" fmla="val 0"/>
              <a:gd name="adj2" fmla="val 23816"/>
            </a:avLst>
          </a:prstGeom>
          <a:solidFill>
            <a:srgbClr val="00B5E2"/>
          </a:solidFill>
          <a:ln>
            <a:solidFill>
              <a:srgbClr val="00B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7DF1B8-AB51-0A47-BBBC-158B0FC4BA00}"/>
              </a:ext>
            </a:extLst>
          </p:cNvPr>
          <p:cNvSpPr>
            <a:spLocks noGrp="1"/>
          </p:cNvSpPr>
          <p:nvPr>
            <p:ph type="title"/>
          </p:nvPr>
        </p:nvSpPr>
        <p:spPr/>
        <p:txBody>
          <a:bodyPr>
            <a:noAutofit/>
          </a:bodyPr>
          <a:lstStyle/>
          <a:p>
            <a:r>
              <a:rPr lang="en-US"/>
              <a:t>IEEE Innovation Nation</a:t>
            </a:r>
          </a:p>
        </p:txBody>
      </p:sp>
      <p:sp>
        <p:nvSpPr>
          <p:cNvPr id="5" name="Text Placeholder 4">
            <a:extLst>
              <a:ext uri="{FF2B5EF4-FFF2-40B4-BE49-F238E27FC236}">
                <a16:creationId xmlns:a16="http://schemas.microsoft.com/office/drawing/2014/main" id="{A0D1C5C3-0C5D-1241-ABB7-9F8BD85FDF85}"/>
              </a:ext>
            </a:extLst>
          </p:cNvPr>
          <p:cNvSpPr>
            <a:spLocks noGrp="1"/>
          </p:cNvSpPr>
          <p:nvPr>
            <p:ph type="body" sz="quarter" idx="15"/>
          </p:nvPr>
        </p:nvSpPr>
        <p:spPr>
          <a:xfrm>
            <a:off x="452078" y="914400"/>
            <a:ext cx="11307763" cy="974690"/>
          </a:xfrm>
        </p:spPr>
        <p:txBody>
          <a:bodyPr/>
          <a:lstStyle/>
          <a:p>
            <a:r>
              <a:rPr lang="en-US"/>
              <a:t>For every idea that needs a platform to showcase its worth, </a:t>
            </a:r>
            <a:br>
              <a:rPr lang="en-US"/>
            </a:br>
            <a:r>
              <a:rPr lang="en-US"/>
              <a:t>IEEE Innovation Nation is the competition for it.</a:t>
            </a:r>
          </a:p>
        </p:txBody>
      </p:sp>
      <p:sp>
        <p:nvSpPr>
          <p:cNvPr id="6" name="Text Placeholder 5">
            <a:extLst>
              <a:ext uri="{FF2B5EF4-FFF2-40B4-BE49-F238E27FC236}">
                <a16:creationId xmlns:a16="http://schemas.microsoft.com/office/drawing/2014/main" id="{95B7179D-C0E6-2C4E-B032-5B9BAD17AB1E}"/>
              </a:ext>
            </a:extLst>
          </p:cNvPr>
          <p:cNvSpPr>
            <a:spLocks noGrp="1"/>
          </p:cNvSpPr>
          <p:nvPr>
            <p:ph type="body" sz="quarter" idx="16"/>
          </p:nvPr>
        </p:nvSpPr>
        <p:spPr>
          <a:xfrm>
            <a:off x="452385" y="1668463"/>
            <a:ext cx="8490648" cy="1052685"/>
          </a:xfrm>
        </p:spPr>
        <p:txBody>
          <a:bodyPr>
            <a:noAutofit/>
          </a:bodyPr>
          <a:lstStyle/>
          <a:p>
            <a:r>
              <a:rPr lang="en-US"/>
              <a:t>Lack of guidance or finances should never be the reason to shut down the entrepreneur inside you. IEEE Innovation Nation is organized to address this by providing resources to take your idea or product to the next level:</a:t>
            </a:r>
          </a:p>
          <a:p>
            <a:endParaRPr lang="en-US"/>
          </a:p>
        </p:txBody>
      </p:sp>
      <p:sp>
        <p:nvSpPr>
          <p:cNvPr id="4" name="Slide Number Placeholder 3">
            <a:extLst>
              <a:ext uri="{FF2B5EF4-FFF2-40B4-BE49-F238E27FC236}">
                <a16:creationId xmlns:a16="http://schemas.microsoft.com/office/drawing/2014/main" id="{2E8C05D7-D540-7545-AD48-4F39A05E3835}"/>
              </a:ext>
            </a:extLst>
          </p:cNvPr>
          <p:cNvSpPr>
            <a:spLocks noGrp="1"/>
          </p:cNvSpPr>
          <p:nvPr>
            <p:ph type="sldNum" sz="quarter" idx="4"/>
          </p:nvPr>
        </p:nvSpPr>
        <p:spPr/>
        <p:txBody>
          <a:bodyPr/>
          <a:lstStyle/>
          <a:p>
            <a:fld id="{109D57CF-4CD8-6948-8A66-A1C7ACFCFC42}" type="slidenum">
              <a:rPr lang="en-US" smtClean="0"/>
              <a:pPr/>
              <a:t>31</a:t>
            </a:fld>
            <a:endParaRPr lang="en-US"/>
          </a:p>
        </p:txBody>
      </p:sp>
      <p:pic>
        <p:nvPicPr>
          <p:cNvPr id="2050" name="Picture 2" descr="IEEE Innovation Nation">
            <a:extLst>
              <a:ext uri="{FF2B5EF4-FFF2-40B4-BE49-F238E27FC236}">
                <a16:creationId xmlns:a16="http://schemas.microsoft.com/office/drawing/2014/main" id="{F0786843-B33D-A548-84F3-7080949EA4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22367" y="914400"/>
            <a:ext cx="3175000" cy="127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21FEF1C-A0EF-9546-B219-53DB12BA9881}"/>
              </a:ext>
            </a:extLst>
          </p:cNvPr>
          <p:cNvSpPr/>
          <p:nvPr/>
        </p:nvSpPr>
        <p:spPr>
          <a:xfrm>
            <a:off x="2042716" y="2815851"/>
            <a:ext cx="2052613" cy="1200329"/>
          </a:xfrm>
          <a:prstGeom prst="rect">
            <a:avLst/>
          </a:prstGeom>
        </p:spPr>
        <p:txBody>
          <a:bodyPr wrap="square">
            <a:spAutoFit/>
          </a:bodyPr>
          <a:lstStyle/>
          <a:p>
            <a:r>
              <a:rPr lang="en-US" sz="2400" b="1">
                <a:solidFill>
                  <a:schemeClr val="bg1"/>
                </a:solidFill>
              </a:rPr>
              <a:t>TRAINING</a:t>
            </a:r>
          </a:p>
          <a:p>
            <a:r>
              <a:rPr lang="en-US" sz="1600">
                <a:solidFill>
                  <a:schemeClr val="bg1"/>
                </a:solidFill>
              </a:rPr>
              <a:t>Get equipped with necessary skills to run a company</a:t>
            </a:r>
            <a:endParaRPr lang="en-US" sz="1600" b="0" i="0">
              <a:solidFill>
                <a:schemeClr val="bg1"/>
              </a:solidFill>
              <a:effectLst/>
            </a:endParaRPr>
          </a:p>
        </p:txBody>
      </p:sp>
      <p:sp>
        <p:nvSpPr>
          <p:cNvPr id="8" name="Rectangle 7">
            <a:extLst>
              <a:ext uri="{FF2B5EF4-FFF2-40B4-BE49-F238E27FC236}">
                <a16:creationId xmlns:a16="http://schemas.microsoft.com/office/drawing/2014/main" id="{B30BAE4A-8EBF-1E49-B97D-EF430B78B4F0}"/>
              </a:ext>
            </a:extLst>
          </p:cNvPr>
          <p:cNvSpPr/>
          <p:nvPr/>
        </p:nvSpPr>
        <p:spPr>
          <a:xfrm>
            <a:off x="5637125" y="2868144"/>
            <a:ext cx="1898455" cy="954107"/>
          </a:xfrm>
          <a:prstGeom prst="rect">
            <a:avLst/>
          </a:prstGeom>
        </p:spPr>
        <p:txBody>
          <a:bodyPr wrap="square">
            <a:spAutoFit/>
          </a:bodyPr>
          <a:lstStyle/>
          <a:p>
            <a:r>
              <a:rPr lang="en-US" sz="2400" b="1">
                <a:solidFill>
                  <a:schemeClr val="bg1"/>
                </a:solidFill>
              </a:rPr>
              <a:t>MENTORING</a:t>
            </a:r>
          </a:p>
          <a:p>
            <a:r>
              <a:rPr lang="en-US" sz="1600">
                <a:solidFill>
                  <a:schemeClr val="bg1"/>
                </a:solidFill>
              </a:rPr>
              <a:t>Get guidance from experts in the field</a:t>
            </a:r>
            <a:endParaRPr lang="en-US" sz="1600" b="0" i="0">
              <a:solidFill>
                <a:schemeClr val="bg1"/>
              </a:solidFill>
              <a:effectLst/>
            </a:endParaRPr>
          </a:p>
        </p:txBody>
      </p:sp>
      <p:sp>
        <p:nvSpPr>
          <p:cNvPr id="9" name="Rectangle 8">
            <a:extLst>
              <a:ext uri="{FF2B5EF4-FFF2-40B4-BE49-F238E27FC236}">
                <a16:creationId xmlns:a16="http://schemas.microsoft.com/office/drawing/2014/main" id="{D81BD106-5A1B-FC40-A855-AE2B19EE24E8}"/>
              </a:ext>
            </a:extLst>
          </p:cNvPr>
          <p:cNvSpPr/>
          <p:nvPr/>
        </p:nvSpPr>
        <p:spPr>
          <a:xfrm>
            <a:off x="9178632" y="2815850"/>
            <a:ext cx="2015640" cy="1200329"/>
          </a:xfrm>
          <a:prstGeom prst="rect">
            <a:avLst/>
          </a:prstGeom>
        </p:spPr>
        <p:txBody>
          <a:bodyPr wrap="square">
            <a:spAutoFit/>
          </a:bodyPr>
          <a:lstStyle/>
          <a:p>
            <a:r>
              <a:rPr lang="en-US" sz="2400" b="1">
                <a:solidFill>
                  <a:schemeClr val="bg1"/>
                </a:solidFill>
              </a:rPr>
              <a:t>FINANCES</a:t>
            </a:r>
          </a:p>
          <a:p>
            <a:r>
              <a:rPr lang="en-US" sz="1600">
                <a:solidFill>
                  <a:schemeClr val="bg1"/>
                </a:solidFill>
              </a:rPr>
              <a:t>Back your ideas and execution skills with finances</a:t>
            </a:r>
            <a:endParaRPr lang="en-US" sz="1600" b="0" i="0">
              <a:solidFill>
                <a:schemeClr val="bg1"/>
              </a:solidFill>
              <a:effectLst/>
            </a:endParaRPr>
          </a:p>
        </p:txBody>
      </p:sp>
      <p:sp>
        <p:nvSpPr>
          <p:cNvPr id="10" name="Rectangle 9">
            <a:extLst>
              <a:ext uri="{FF2B5EF4-FFF2-40B4-BE49-F238E27FC236}">
                <a16:creationId xmlns:a16="http://schemas.microsoft.com/office/drawing/2014/main" id="{130EF450-F1E6-9141-9204-5486DB3E4EA6}"/>
              </a:ext>
            </a:extLst>
          </p:cNvPr>
          <p:cNvSpPr/>
          <p:nvPr/>
        </p:nvSpPr>
        <p:spPr>
          <a:xfrm>
            <a:off x="452078" y="4136852"/>
            <a:ext cx="9414221" cy="369332"/>
          </a:xfrm>
          <a:prstGeom prst="rect">
            <a:avLst/>
          </a:prstGeom>
        </p:spPr>
        <p:txBody>
          <a:bodyPr wrap="square">
            <a:spAutoFit/>
          </a:bodyPr>
          <a:lstStyle/>
          <a:p>
            <a:r>
              <a:rPr lang="en-US" b="1"/>
              <a:t>The IEEE Innovation Nation initiative will be carried out in the following areas this year:  </a:t>
            </a:r>
          </a:p>
        </p:txBody>
      </p:sp>
      <p:sp>
        <p:nvSpPr>
          <p:cNvPr id="18" name="Rectangle 17">
            <a:extLst>
              <a:ext uri="{FF2B5EF4-FFF2-40B4-BE49-F238E27FC236}">
                <a16:creationId xmlns:a16="http://schemas.microsoft.com/office/drawing/2014/main" id="{4EB292B7-BDAB-CA4E-AEFD-5992C19D14C5}"/>
              </a:ext>
            </a:extLst>
          </p:cNvPr>
          <p:cNvSpPr/>
          <p:nvPr/>
        </p:nvSpPr>
        <p:spPr>
          <a:xfrm>
            <a:off x="1725905" y="6244813"/>
            <a:ext cx="2166042"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4">
                  <a:extLst>
                    <a:ext uri="{A12FA001-AC4F-418D-AE19-62706E023703}">
                      <ahyp:hlinkClr xmlns:ahyp="http://schemas.microsoft.com/office/drawing/2018/hyperlinkcolor" val="tx"/>
                    </a:ext>
                  </a:extLst>
                </a:hlinkClick>
              </a:rPr>
              <a:t>in.ieee.org</a:t>
            </a:r>
            <a:endParaRPr lang="en-US" sz="1600" b="1" dirty="0">
              <a:solidFill>
                <a:srgbClr val="00629B"/>
              </a:solidFill>
            </a:endParaRPr>
          </a:p>
        </p:txBody>
      </p:sp>
      <p:pic>
        <p:nvPicPr>
          <p:cNvPr id="11" name="Picture 10" descr="Icon&#10;&#10;Description automatically generated">
            <a:extLst>
              <a:ext uri="{FF2B5EF4-FFF2-40B4-BE49-F238E27FC236}">
                <a16:creationId xmlns:a16="http://schemas.microsoft.com/office/drawing/2014/main" id="{C7B82B91-C261-D641-94C7-3876ECA7BA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801" y="2953408"/>
            <a:ext cx="989397" cy="887426"/>
          </a:xfrm>
          <a:prstGeom prst="rect">
            <a:avLst/>
          </a:prstGeom>
        </p:spPr>
      </p:pic>
      <p:pic>
        <p:nvPicPr>
          <p:cNvPr id="13" name="Picture 12" descr="Icon&#10;&#10;Description automatically generated">
            <a:extLst>
              <a:ext uri="{FF2B5EF4-FFF2-40B4-BE49-F238E27FC236}">
                <a16:creationId xmlns:a16="http://schemas.microsoft.com/office/drawing/2014/main" id="{5D89C61F-9084-5548-882B-415B128E3B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7649" y="2953408"/>
            <a:ext cx="989397" cy="887426"/>
          </a:xfrm>
          <a:prstGeom prst="rect">
            <a:avLst/>
          </a:prstGeom>
        </p:spPr>
      </p:pic>
      <p:pic>
        <p:nvPicPr>
          <p:cNvPr id="15" name="Picture 14" descr="Icon&#10;&#10;Description automatically generated">
            <a:extLst>
              <a:ext uri="{FF2B5EF4-FFF2-40B4-BE49-F238E27FC236}">
                <a16:creationId xmlns:a16="http://schemas.microsoft.com/office/drawing/2014/main" id="{D7290B8E-2BE1-CB4B-B276-1ADE71EAFA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27669" y="2953408"/>
            <a:ext cx="989397" cy="887426"/>
          </a:xfrm>
          <a:prstGeom prst="rect">
            <a:avLst/>
          </a:prstGeom>
        </p:spPr>
      </p:pic>
      <p:pic>
        <p:nvPicPr>
          <p:cNvPr id="17" name="Picture 16" descr="Logo, company name&#10;&#10;Description automatically generated">
            <a:extLst>
              <a:ext uri="{FF2B5EF4-FFF2-40B4-BE49-F238E27FC236}">
                <a16:creationId xmlns:a16="http://schemas.microsoft.com/office/drawing/2014/main" id="{9082596E-3428-AA4A-8A9B-DA958D039FD8}"/>
              </a:ext>
            </a:extLst>
          </p:cNvPr>
          <p:cNvPicPr>
            <a:picLocks noChangeAspect="1"/>
          </p:cNvPicPr>
          <p:nvPr/>
        </p:nvPicPr>
        <p:blipFill>
          <a:blip r:embed="rId8"/>
          <a:stretch>
            <a:fillRect/>
          </a:stretch>
        </p:blipFill>
        <p:spPr>
          <a:xfrm>
            <a:off x="8561095" y="4361930"/>
            <a:ext cx="1905000" cy="1905000"/>
          </a:xfrm>
          <a:prstGeom prst="rect">
            <a:avLst/>
          </a:prstGeom>
        </p:spPr>
      </p:pic>
      <p:pic>
        <p:nvPicPr>
          <p:cNvPr id="23" name="Picture 22" descr="Logo, company name&#10;&#10;Description automatically generated">
            <a:extLst>
              <a:ext uri="{FF2B5EF4-FFF2-40B4-BE49-F238E27FC236}">
                <a16:creationId xmlns:a16="http://schemas.microsoft.com/office/drawing/2014/main" id="{523F1C83-9487-AE4D-9587-018486B3BD3E}"/>
              </a:ext>
            </a:extLst>
          </p:cNvPr>
          <p:cNvPicPr>
            <a:picLocks noChangeAspect="1"/>
          </p:cNvPicPr>
          <p:nvPr/>
        </p:nvPicPr>
        <p:blipFill>
          <a:blip r:embed="rId9"/>
          <a:stretch>
            <a:fillRect/>
          </a:stretch>
        </p:blipFill>
        <p:spPr>
          <a:xfrm>
            <a:off x="5126833" y="4335302"/>
            <a:ext cx="1905000" cy="1866900"/>
          </a:xfrm>
          <a:prstGeom prst="rect">
            <a:avLst/>
          </a:prstGeom>
        </p:spPr>
      </p:pic>
      <p:pic>
        <p:nvPicPr>
          <p:cNvPr id="25" name="Picture 24" descr="Logo&#10;&#10;Description automatically generated">
            <a:extLst>
              <a:ext uri="{FF2B5EF4-FFF2-40B4-BE49-F238E27FC236}">
                <a16:creationId xmlns:a16="http://schemas.microsoft.com/office/drawing/2014/main" id="{6105D157-FF7C-3248-8809-C5E39F68A80A}"/>
              </a:ext>
            </a:extLst>
          </p:cNvPr>
          <p:cNvPicPr>
            <a:picLocks noChangeAspect="1"/>
          </p:cNvPicPr>
          <p:nvPr/>
        </p:nvPicPr>
        <p:blipFill>
          <a:blip r:embed="rId10"/>
          <a:stretch>
            <a:fillRect/>
          </a:stretch>
        </p:blipFill>
        <p:spPr>
          <a:xfrm>
            <a:off x="1504702" y="4320176"/>
            <a:ext cx="1905000" cy="1905000"/>
          </a:xfrm>
          <a:prstGeom prst="rect">
            <a:avLst/>
          </a:prstGeom>
        </p:spPr>
      </p:pic>
    </p:spTree>
    <p:extLst>
      <p:ext uri="{BB962C8B-B14F-4D97-AF65-F5344CB8AC3E}">
        <p14:creationId xmlns:p14="http://schemas.microsoft.com/office/powerpoint/2010/main" val="4078780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E272A247-CC31-6049-B44B-7B4B37E99F2B}"/>
              </a:ext>
            </a:extLst>
          </p:cNvPr>
          <p:cNvSpPr/>
          <p:nvPr/>
        </p:nvSpPr>
        <p:spPr>
          <a:xfrm>
            <a:off x="5943025" y="1557381"/>
            <a:ext cx="5603488" cy="369332"/>
          </a:xfrm>
          <a:prstGeom prst="rect">
            <a:avLst/>
          </a:prstGeom>
          <a:solidFill>
            <a:srgbClr val="0028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E81CFE-0F21-AB40-B1C0-D1C211A586FF}"/>
              </a:ext>
            </a:extLst>
          </p:cNvPr>
          <p:cNvSpPr>
            <a:spLocks noGrp="1"/>
          </p:cNvSpPr>
          <p:nvPr>
            <p:ph type="title"/>
          </p:nvPr>
        </p:nvSpPr>
        <p:spPr/>
        <p:txBody>
          <a:bodyPr>
            <a:noAutofit/>
          </a:bodyPr>
          <a:lstStyle/>
          <a:p>
            <a:r>
              <a:rPr lang="en-US"/>
              <a:t>Local Communities</a:t>
            </a:r>
          </a:p>
        </p:txBody>
      </p:sp>
      <p:sp>
        <p:nvSpPr>
          <p:cNvPr id="3" name="Content Placeholder 2">
            <a:extLst>
              <a:ext uri="{FF2B5EF4-FFF2-40B4-BE49-F238E27FC236}">
                <a16:creationId xmlns:a16="http://schemas.microsoft.com/office/drawing/2014/main" id="{DB47A15F-11BC-A944-8E6C-97B8B9EE78B9}"/>
              </a:ext>
            </a:extLst>
          </p:cNvPr>
          <p:cNvSpPr>
            <a:spLocks noGrp="1"/>
          </p:cNvSpPr>
          <p:nvPr>
            <p:ph idx="1"/>
          </p:nvPr>
        </p:nvSpPr>
        <p:spPr>
          <a:xfrm>
            <a:off x="452282" y="1828800"/>
            <a:ext cx="4114802" cy="4335402"/>
          </a:xfrm>
        </p:spPr>
        <p:txBody>
          <a:bodyPr>
            <a:normAutofit/>
          </a:bodyPr>
          <a:lstStyle/>
          <a:p>
            <a:r>
              <a:rPr lang="en-US" sz="1800"/>
              <a:t>Within the regions, there are local sections, chapters, and affinity groups  </a:t>
            </a:r>
          </a:p>
          <a:p>
            <a:r>
              <a:rPr lang="en-US" sz="1800"/>
              <a:t>Local communities conduct over 10,000 meetings a year </a:t>
            </a:r>
          </a:p>
          <a:p>
            <a:r>
              <a:rPr lang="en-US" sz="1800"/>
              <a:t>Provide unique opportunities for members to:</a:t>
            </a:r>
          </a:p>
          <a:p>
            <a:pPr lvl="1"/>
            <a:r>
              <a:rPr lang="en-US" sz="1800"/>
              <a:t>Attend technical presentations </a:t>
            </a:r>
          </a:p>
          <a:p>
            <a:pPr lvl="1"/>
            <a:r>
              <a:rPr lang="en-US" sz="1800"/>
              <a:t>Create strong peer-to-peer connections</a:t>
            </a:r>
          </a:p>
          <a:p>
            <a:pPr lvl="1"/>
            <a:r>
              <a:rPr lang="en-US" sz="1800"/>
              <a:t>Explore their technical interests as a community</a:t>
            </a:r>
          </a:p>
          <a:p>
            <a:pPr lvl="1"/>
            <a:r>
              <a:rPr lang="en-US" sz="1800"/>
              <a:t>Network locally and globally</a:t>
            </a:r>
          </a:p>
          <a:p>
            <a:pPr lvl="1"/>
            <a:r>
              <a:rPr lang="en-US" sz="1800"/>
              <a:t>Participate in leadership opportunities</a:t>
            </a:r>
          </a:p>
          <a:p>
            <a:pPr marL="0" indent="0">
              <a:buNone/>
            </a:pPr>
            <a:endParaRPr lang="en-US"/>
          </a:p>
        </p:txBody>
      </p:sp>
      <p:sp>
        <p:nvSpPr>
          <p:cNvPr id="5" name="Text Placeholder 4">
            <a:extLst>
              <a:ext uri="{FF2B5EF4-FFF2-40B4-BE49-F238E27FC236}">
                <a16:creationId xmlns:a16="http://schemas.microsoft.com/office/drawing/2014/main" id="{EFFCA1B2-E8C7-F441-9E0C-4A0A7A210A2E}"/>
              </a:ext>
            </a:extLst>
          </p:cNvPr>
          <p:cNvSpPr>
            <a:spLocks noGrp="1"/>
          </p:cNvSpPr>
          <p:nvPr>
            <p:ph type="body" sz="quarter" idx="15"/>
          </p:nvPr>
        </p:nvSpPr>
        <p:spPr>
          <a:xfrm>
            <a:off x="452078" y="914400"/>
            <a:ext cx="11307763" cy="773134"/>
          </a:xfrm>
        </p:spPr>
        <p:txBody>
          <a:bodyPr>
            <a:noAutofit/>
          </a:bodyPr>
          <a:lstStyle/>
          <a:p>
            <a:r>
              <a:rPr lang="en-US"/>
              <a:t>IEEE is divided into ten worldwide geographic regions—local communities are key to making it all come together.</a:t>
            </a:r>
          </a:p>
        </p:txBody>
      </p:sp>
      <p:sp>
        <p:nvSpPr>
          <p:cNvPr id="4" name="Slide Number Placeholder 3">
            <a:extLst>
              <a:ext uri="{FF2B5EF4-FFF2-40B4-BE49-F238E27FC236}">
                <a16:creationId xmlns:a16="http://schemas.microsoft.com/office/drawing/2014/main" id="{94557682-1386-7847-94D2-A62C5630F016}"/>
              </a:ext>
            </a:extLst>
          </p:cNvPr>
          <p:cNvSpPr>
            <a:spLocks noGrp="1"/>
          </p:cNvSpPr>
          <p:nvPr>
            <p:ph type="sldNum" sz="quarter" idx="4"/>
          </p:nvPr>
        </p:nvSpPr>
        <p:spPr/>
        <p:txBody>
          <a:bodyPr/>
          <a:lstStyle/>
          <a:p>
            <a:fld id="{109D57CF-4CD8-6948-8A66-A1C7ACFCFC42}" type="slidenum">
              <a:rPr lang="en-US" smtClean="0"/>
              <a:pPr/>
              <a:t>32</a:t>
            </a:fld>
            <a:endParaRPr lang="en-US"/>
          </a:p>
        </p:txBody>
      </p:sp>
      <p:sp>
        <p:nvSpPr>
          <p:cNvPr id="9" name="Rectangle 8">
            <a:extLst>
              <a:ext uri="{FF2B5EF4-FFF2-40B4-BE49-F238E27FC236}">
                <a16:creationId xmlns:a16="http://schemas.microsoft.com/office/drawing/2014/main" id="{FF5759DE-E26E-3E40-87F3-6CE37DDBEE6C}"/>
              </a:ext>
            </a:extLst>
          </p:cNvPr>
          <p:cNvSpPr/>
          <p:nvPr/>
        </p:nvSpPr>
        <p:spPr>
          <a:xfrm>
            <a:off x="1725905" y="6234765"/>
            <a:ext cx="3145476"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2">
                  <a:extLst>
                    <a:ext uri="{A12FA001-AC4F-418D-AE19-62706E023703}">
                      <ahyp:hlinkClr xmlns:ahyp="http://schemas.microsoft.com/office/drawing/2018/hyperlinkcolor" val="tx"/>
                    </a:ext>
                  </a:extLst>
                </a:hlinkClick>
              </a:rPr>
              <a:t>ieee.org/communities</a:t>
            </a:r>
            <a:endParaRPr lang="en-US" sz="1600" b="1" dirty="0">
              <a:solidFill>
                <a:srgbClr val="00629B"/>
              </a:solidFill>
            </a:endParaRPr>
          </a:p>
        </p:txBody>
      </p:sp>
      <p:pic>
        <p:nvPicPr>
          <p:cNvPr id="32" name="Picture 31" descr="Map&#10;&#10;Description automatically generated">
            <a:extLst>
              <a:ext uri="{FF2B5EF4-FFF2-40B4-BE49-F238E27FC236}">
                <a16:creationId xmlns:a16="http://schemas.microsoft.com/office/drawing/2014/main" id="{96EE8541-C6D6-FE41-B22F-1576CA8C5C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9764" y="1994766"/>
            <a:ext cx="6532236" cy="3689858"/>
          </a:xfrm>
          <a:prstGeom prst="rect">
            <a:avLst/>
          </a:prstGeom>
        </p:spPr>
      </p:pic>
      <p:sp>
        <p:nvSpPr>
          <p:cNvPr id="33" name="Text Box 11">
            <a:extLst>
              <a:ext uri="{FF2B5EF4-FFF2-40B4-BE49-F238E27FC236}">
                <a16:creationId xmlns:a16="http://schemas.microsoft.com/office/drawing/2014/main" id="{1E8B6D61-F0CA-0349-98C0-EBBFAC792317}"/>
              </a:ext>
            </a:extLst>
          </p:cNvPr>
          <p:cNvSpPr txBox="1">
            <a:spLocks noChangeArrowheads="1"/>
          </p:cNvSpPr>
          <p:nvPr/>
        </p:nvSpPr>
        <p:spPr bwMode="auto">
          <a:xfrm>
            <a:off x="6021666" y="1557381"/>
            <a:ext cx="54462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a:solidFill>
                  <a:schemeClr val="tx1"/>
                </a:solidFill>
                <a:latin typeface="Verdana" charset="0"/>
                <a:ea typeface="Arial" charset="0"/>
                <a:cs typeface="Arial" charset="0"/>
              </a:defRPr>
            </a:lvl1pPr>
            <a:lvl2pPr marL="742950" indent="-285750">
              <a:defRPr>
                <a:solidFill>
                  <a:schemeClr val="tx1"/>
                </a:solidFill>
                <a:latin typeface="Verdana" charset="0"/>
                <a:ea typeface="Arial" charset="0"/>
                <a:cs typeface="Arial" charset="0"/>
              </a:defRPr>
            </a:lvl2pPr>
            <a:lvl3pPr marL="1143000" indent="-228600">
              <a:defRPr>
                <a:solidFill>
                  <a:schemeClr val="tx1"/>
                </a:solidFill>
                <a:latin typeface="Verdana" charset="0"/>
                <a:ea typeface="Arial" charset="0"/>
                <a:cs typeface="Arial" charset="0"/>
              </a:defRPr>
            </a:lvl3pPr>
            <a:lvl4pPr marL="1600200" indent="-228600">
              <a:defRPr>
                <a:solidFill>
                  <a:schemeClr val="tx1"/>
                </a:solidFill>
                <a:latin typeface="Verdana" charset="0"/>
                <a:ea typeface="Arial" charset="0"/>
                <a:cs typeface="Arial" charset="0"/>
              </a:defRPr>
            </a:lvl4pPr>
            <a:lvl5pPr marL="2057400" indent="-228600">
              <a:defRPr>
                <a:solidFill>
                  <a:schemeClr val="tx1"/>
                </a:solidFill>
                <a:latin typeface="Verdana"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Verdana"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Verdana"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Verdana"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Verdana" charset="0"/>
                <a:ea typeface="Arial" charset="0"/>
                <a:cs typeface="Arial" charset="0"/>
              </a:defRPr>
            </a:lvl9pPr>
          </a:lstStyle>
          <a:p>
            <a:pPr algn="ctr">
              <a:spcBef>
                <a:spcPct val="50000"/>
              </a:spcBef>
            </a:pPr>
            <a:r>
              <a:rPr lang="en-US" altLang="x-none">
                <a:solidFill>
                  <a:schemeClr val="bg1"/>
                </a:solidFill>
                <a:latin typeface="Calibri" charset="0"/>
                <a:ea typeface="Calibri" charset="0"/>
                <a:cs typeface="Calibri" charset="0"/>
              </a:rPr>
              <a:t>Total Membership </a:t>
            </a:r>
            <a:r>
              <a:rPr lang="en-US" altLang="x-none" b="1">
                <a:solidFill>
                  <a:schemeClr val="bg1"/>
                </a:solidFill>
                <a:latin typeface="Calibri" charset="0"/>
                <a:ea typeface="Calibri" charset="0"/>
                <a:cs typeface="Calibri" charset="0"/>
              </a:rPr>
              <a:t>+400,000 </a:t>
            </a:r>
            <a:r>
              <a:rPr lang="en-US" altLang="x-none">
                <a:solidFill>
                  <a:schemeClr val="bg1"/>
                </a:solidFill>
                <a:latin typeface="Calibri" charset="0"/>
                <a:ea typeface="Calibri" charset="0"/>
                <a:cs typeface="Calibri" charset="0"/>
              </a:rPr>
              <a:t>across </a:t>
            </a:r>
            <a:r>
              <a:rPr lang="en-US" altLang="x-none" b="1">
                <a:solidFill>
                  <a:schemeClr val="bg1"/>
                </a:solidFill>
                <a:latin typeface="Calibri" charset="0"/>
                <a:ea typeface="Calibri" charset="0"/>
                <a:cs typeface="Calibri" charset="0"/>
              </a:rPr>
              <a:t>TEN</a:t>
            </a:r>
            <a:r>
              <a:rPr lang="en-US" altLang="x-none">
                <a:solidFill>
                  <a:schemeClr val="bg1"/>
                </a:solidFill>
                <a:latin typeface="Calibri" charset="0"/>
                <a:ea typeface="Calibri" charset="0"/>
                <a:cs typeface="Calibri" charset="0"/>
              </a:rPr>
              <a:t> IEEE Regions</a:t>
            </a:r>
          </a:p>
        </p:txBody>
      </p:sp>
      <p:sp>
        <p:nvSpPr>
          <p:cNvPr id="34" name="Teardrop 33">
            <a:extLst>
              <a:ext uri="{FF2B5EF4-FFF2-40B4-BE49-F238E27FC236}">
                <a16:creationId xmlns:a16="http://schemas.microsoft.com/office/drawing/2014/main" id="{FC3E7830-AAA5-8C48-9ADE-896F637F7866}"/>
              </a:ext>
            </a:extLst>
          </p:cNvPr>
          <p:cNvSpPr/>
          <p:nvPr/>
        </p:nvSpPr>
        <p:spPr>
          <a:xfrm rot="8100000">
            <a:off x="7001094" y="3314280"/>
            <a:ext cx="135656" cy="134076"/>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ardrop 34">
            <a:extLst>
              <a:ext uri="{FF2B5EF4-FFF2-40B4-BE49-F238E27FC236}">
                <a16:creationId xmlns:a16="http://schemas.microsoft.com/office/drawing/2014/main" id="{B90254AB-E8AD-0F45-89B9-B5BADAF82183}"/>
              </a:ext>
            </a:extLst>
          </p:cNvPr>
          <p:cNvSpPr/>
          <p:nvPr/>
        </p:nvSpPr>
        <p:spPr>
          <a:xfrm rot="8100000">
            <a:off x="7006795" y="3404511"/>
            <a:ext cx="135656" cy="134076"/>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ardrop 35">
            <a:extLst>
              <a:ext uri="{FF2B5EF4-FFF2-40B4-BE49-F238E27FC236}">
                <a16:creationId xmlns:a16="http://schemas.microsoft.com/office/drawing/2014/main" id="{DF1D1ADB-E173-ED41-B336-F0DD34005BBC}"/>
              </a:ext>
            </a:extLst>
          </p:cNvPr>
          <p:cNvSpPr/>
          <p:nvPr/>
        </p:nvSpPr>
        <p:spPr>
          <a:xfrm rot="8100000">
            <a:off x="6913702" y="3482121"/>
            <a:ext cx="135656" cy="134076"/>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ardrop 36">
            <a:extLst>
              <a:ext uri="{FF2B5EF4-FFF2-40B4-BE49-F238E27FC236}">
                <a16:creationId xmlns:a16="http://schemas.microsoft.com/office/drawing/2014/main" id="{C2AFBC19-69B1-8549-9BCB-2543C4EB18D4}"/>
              </a:ext>
            </a:extLst>
          </p:cNvPr>
          <p:cNvSpPr/>
          <p:nvPr/>
        </p:nvSpPr>
        <p:spPr>
          <a:xfrm rot="8100000">
            <a:off x="6207424" y="3372553"/>
            <a:ext cx="135656" cy="134076"/>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ardrop 37">
            <a:extLst>
              <a:ext uri="{FF2B5EF4-FFF2-40B4-BE49-F238E27FC236}">
                <a16:creationId xmlns:a16="http://schemas.microsoft.com/office/drawing/2014/main" id="{75A30213-6662-F047-8914-1CED5B874F7D}"/>
              </a:ext>
            </a:extLst>
          </p:cNvPr>
          <p:cNvSpPr/>
          <p:nvPr/>
        </p:nvSpPr>
        <p:spPr>
          <a:xfrm rot="8100000">
            <a:off x="8704859" y="3153661"/>
            <a:ext cx="135656" cy="134076"/>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ardrop 38">
            <a:extLst>
              <a:ext uri="{FF2B5EF4-FFF2-40B4-BE49-F238E27FC236}">
                <a16:creationId xmlns:a16="http://schemas.microsoft.com/office/drawing/2014/main" id="{BAB619AB-EF38-2345-95EB-F9A211D56EF5}"/>
              </a:ext>
            </a:extLst>
          </p:cNvPr>
          <p:cNvSpPr/>
          <p:nvPr/>
        </p:nvSpPr>
        <p:spPr>
          <a:xfrm rot="8100000">
            <a:off x="9938175" y="3785648"/>
            <a:ext cx="135656" cy="134076"/>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ardrop 39">
            <a:extLst>
              <a:ext uri="{FF2B5EF4-FFF2-40B4-BE49-F238E27FC236}">
                <a16:creationId xmlns:a16="http://schemas.microsoft.com/office/drawing/2014/main" id="{480A7C14-FBD5-534A-93B0-184620F3AF11}"/>
              </a:ext>
            </a:extLst>
          </p:cNvPr>
          <p:cNvSpPr/>
          <p:nvPr/>
        </p:nvSpPr>
        <p:spPr>
          <a:xfrm rot="8100000">
            <a:off x="10508392" y="3334208"/>
            <a:ext cx="135656" cy="134076"/>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ardrop 40">
            <a:extLst>
              <a:ext uri="{FF2B5EF4-FFF2-40B4-BE49-F238E27FC236}">
                <a16:creationId xmlns:a16="http://schemas.microsoft.com/office/drawing/2014/main" id="{4132A1A5-4B83-3E4A-B940-C605D6EF0543}"/>
              </a:ext>
            </a:extLst>
          </p:cNvPr>
          <p:cNvSpPr/>
          <p:nvPr/>
        </p:nvSpPr>
        <p:spPr>
          <a:xfrm rot="8100000">
            <a:off x="10978001" y="3398168"/>
            <a:ext cx="135656" cy="134076"/>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ardrop 41">
            <a:extLst>
              <a:ext uri="{FF2B5EF4-FFF2-40B4-BE49-F238E27FC236}">
                <a16:creationId xmlns:a16="http://schemas.microsoft.com/office/drawing/2014/main" id="{0C522335-1689-2E4B-BE4A-52C4293E2656}"/>
              </a:ext>
            </a:extLst>
          </p:cNvPr>
          <p:cNvSpPr/>
          <p:nvPr/>
        </p:nvSpPr>
        <p:spPr>
          <a:xfrm rot="8100000">
            <a:off x="10706198" y="3643698"/>
            <a:ext cx="135656" cy="134076"/>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ardrop 42">
            <a:extLst>
              <a:ext uri="{FF2B5EF4-FFF2-40B4-BE49-F238E27FC236}">
                <a16:creationId xmlns:a16="http://schemas.microsoft.com/office/drawing/2014/main" id="{63C99F36-C6B4-D644-A535-AE0AC7D4F46F}"/>
              </a:ext>
            </a:extLst>
          </p:cNvPr>
          <p:cNvSpPr/>
          <p:nvPr/>
        </p:nvSpPr>
        <p:spPr>
          <a:xfrm rot="8100000">
            <a:off x="10572123" y="4084421"/>
            <a:ext cx="135656" cy="134076"/>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ardrop 43">
            <a:extLst>
              <a:ext uri="{FF2B5EF4-FFF2-40B4-BE49-F238E27FC236}">
                <a16:creationId xmlns:a16="http://schemas.microsoft.com/office/drawing/2014/main" id="{09E149E1-AD92-2A43-82C6-E1DF0DBBA3AC}"/>
              </a:ext>
            </a:extLst>
          </p:cNvPr>
          <p:cNvSpPr/>
          <p:nvPr/>
        </p:nvSpPr>
        <p:spPr>
          <a:xfrm rot="8100000">
            <a:off x="4820014" y="4970501"/>
            <a:ext cx="200295" cy="200295"/>
          </a:xfrm>
          <a:prstGeom prst="teardrop">
            <a:avLst>
              <a:gd name="adj" fmla="val 125830"/>
            </a:avLst>
          </a:prstGeom>
          <a:solidFill>
            <a:srgbClr val="009F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Box 11">
            <a:extLst>
              <a:ext uri="{FF2B5EF4-FFF2-40B4-BE49-F238E27FC236}">
                <a16:creationId xmlns:a16="http://schemas.microsoft.com/office/drawing/2014/main" id="{0779D9C1-080D-1A40-9123-7CFCC3C5804E}"/>
              </a:ext>
            </a:extLst>
          </p:cNvPr>
          <p:cNvSpPr txBox="1">
            <a:spLocks noChangeArrowheads="1"/>
          </p:cNvSpPr>
          <p:nvPr/>
        </p:nvSpPr>
        <p:spPr bwMode="auto">
          <a:xfrm>
            <a:off x="4989052" y="5000148"/>
            <a:ext cx="98478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a:solidFill>
                  <a:schemeClr val="tx1"/>
                </a:solidFill>
                <a:latin typeface="Verdana" charset="0"/>
                <a:ea typeface="Arial" charset="0"/>
                <a:cs typeface="Arial" charset="0"/>
              </a:defRPr>
            </a:lvl1pPr>
            <a:lvl2pPr marL="742950" indent="-285750">
              <a:defRPr>
                <a:solidFill>
                  <a:schemeClr val="tx1"/>
                </a:solidFill>
                <a:latin typeface="Verdana" charset="0"/>
                <a:ea typeface="Arial" charset="0"/>
                <a:cs typeface="Arial" charset="0"/>
              </a:defRPr>
            </a:lvl2pPr>
            <a:lvl3pPr marL="1143000" indent="-228600">
              <a:defRPr>
                <a:solidFill>
                  <a:schemeClr val="tx1"/>
                </a:solidFill>
                <a:latin typeface="Verdana" charset="0"/>
                <a:ea typeface="Arial" charset="0"/>
                <a:cs typeface="Arial" charset="0"/>
              </a:defRPr>
            </a:lvl3pPr>
            <a:lvl4pPr marL="1600200" indent="-228600">
              <a:defRPr>
                <a:solidFill>
                  <a:schemeClr val="tx1"/>
                </a:solidFill>
                <a:latin typeface="Verdana" charset="0"/>
                <a:ea typeface="Arial" charset="0"/>
                <a:cs typeface="Arial" charset="0"/>
              </a:defRPr>
            </a:lvl4pPr>
            <a:lvl5pPr marL="2057400" indent="-228600">
              <a:defRPr>
                <a:solidFill>
                  <a:schemeClr val="tx1"/>
                </a:solidFill>
                <a:latin typeface="Verdana"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Verdana"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Verdana"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Verdana"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Verdana" charset="0"/>
                <a:ea typeface="Arial" charset="0"/>
                <a:cs typeface="Arial" charset="0"/>
              </a:defRPr>
            </a:lvl9pPr>
          </a:lstStyle>
          <a:p>
            <a:pPr>
              <a:spcBef>
                <a:spcPct val="50000"/>
              </a:spcBef>
            </a:pPr>
            <a:r>
              <a:rPr lang="en-US" altLang="x-none" sz="1100" b="1">
                <a:solidFill>
                  <a:srgbClr val="000000"/>
                </a:solidFill>
                <a:latin typeface="Calibri" charset="0"/>
                <a:ea typeface="Calibri" charset="0"/>
                <a:cs typeface="Calibri" charset="0"/>
              </a:rPr>
              <a:t>IEEE Offices</a:t>
            </a:r>
            <a:endParaRPr lang="en-US" altLang="x-none" sz="1100" b="1">
              <a:solidFill>
                <a:srgbClr val="0066A1"/>
              </a:solidFill>
              <a:latin typeface="Calibri" charset="0"/>
              <a:ea typeface="Calibri" charset="0"/>
              <a:cs typeface="Calibri" charset="0"/>
            </a:endParaRPr>
          </a:p>
        </p:txBody>
      </p:sp>
      <p:pic>
        <p:nvPicPr>
          <p:cNvPr id="46" name="Picture 45">
            <a:extLst>
              <a:ext uri="{FF2B5EF4-FFF2-40B4-BE49-F238E27FC236}">
                <a16:creationId xmlns:a16="http://schemas.microsoft.com/office/drawing/2014/main" id="{6ACE970F-90B4-DC41-8D44-90DADDD41086}"/>
              </a:ext>
            </a:extLst>
          </p:cNvPr>
          <p:cNvPicPr>
            <a:picLocks noChangeAspect="1"/>
          </p:cNvPicPr>
          <p:nvPr/>
        </p:nvPicPr>
        <p:blipFill>
          <a:blip r:embed="rId4"/>
          <a:stretch>
            <a:fillRect/>
          </a:stretch>
        </p:blipFill>
        <p:spPr>
          <a:xfrm>
            <a:off x="4848868" y="2497971"/>
            <a:ext cx="936555" cy="2328382"/>
          </a:xfrm>
          <a:prstGeom prst="rect">
            <a:avLst/>
          </a:prstGeom>
        </p:spPr>
      </p:pic>
    </p:spTree>
    <p:extLst>
      <p:ext uri="{BB962C8B-B14F-4D97-AF65-F5344CB8AC3E}">
        <p14:creationId xmlns:p14="http://schemas.microsoft.com/office/powerpoint/2010/main" val="2765974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Diagonal Corner Rectangle 10">
            <a:extLst>
              <a:ext uri="{FF2B5EF4-FFF2-40B4-BE49-F238E27FC236}">
                <a16:creationId xmlns:a16="http://schemas.microsoft.com/office/drawing/2014/main" id="{1A668F00-B851-954C-86BC-C791319AA284}"/>
              </a:ext>
            </a:extLst>
          </p:cNvPr>
          <p:cNvSpPr/>
          <p:nvPr/>
        </p:nvSpPr>
        <p:spPr>
          <a:xfrm>
            <a:off x="452078" y="4690479"/>
            <a:ext cx="11392777" cy="1335745"/>
          </a:xfrm>
          <a:prstGeom prst="snip2DiagRect">
            <a:avLst/>
          </a:prstGeom>
          <a:solidFill>
            <a:srgbClr val="00B5E2">
              <a:alpha val="94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9BD919D5-419C-E04F-884E-93E1639BFA29}"/>
              </a:ext>
            </a:extLst>
          </p:cNvPr>
          <p:cNvGrpSpPr/>
          <p:nvPr/>
        </p:nvGrpSpPr>
        <p:grpSpPr>
          <a:xfrm>
            <a:off x="452078" y="4684129"/>
            <a:ext cx="11392812" cy="227577"/>
            <a:chOff x="-185231" y="4684129"/>
            <a:chExt cx="11392812" cy="227577"/>
          </a:xfrm>
        </p:grpSpPr>
        <p:cxnSp>
          <p:nvCxnSpPr>
            <p:cNvPr id="13" name="Straight Connector 12">
              <a:extLst>
                <a:ext uri="{FF2B5EF4-FFF2-40B4-BE49-F238E27FC236}">
                  <a16:creationId xmlns:a16="http://schemas.microsoft.com/office/drawing/2014/main" id="{D25C8EA8-4706-DB4E-905E-3F21E1455FAD}"/>
                </a:ext>
              </a:extLst>
            </p:cNvPr>
            <p:cNvCxnSpPr>
              <a:cxnSpLocks/>
            </p:cNvCxnSpPr>
            <p:nvPr/>
          </p:nvCxnSpPr>
          <p:spPr>
            <a:xfrm>
              <a:off x="-185231" y="4712894"/>
              <a:ext cx="1116523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1ABED653-8FD7-DA40-8C46-9E844EC86095}"/>
                </a:ext>
              </a:extLst>
            </p:cNvPr>
            <p:cNvSpPr/>
            <p:nvPr/>
          </p:nvSpPr>
          <p:spPr>
            <a:xfrm>
              <a:off x="10980004" y="4684129"/>
              <a:ext cx="227577" cy="2275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794FE6A-6343-9C41-8D37-559D3E73EC86}"/>
              </a:ext>
            </a:extLst>
          </p:cNvPr>
          <p:cNvSpPr>
            <a:spLocks noGrp="1"/>
          </p:cNvSpPr>
          <p:nvPr>
            <p:ph type="title"/>
          </p:nvPr>
        </p:nvSpPr>
        <p:spPr/>
        <p:txBody>
          <a:bodyPr>
            <a:noAutofit/>
          </a:bodyPr>
          <a:lstStyle/>
          <a:p>
            <a:r>
              <a:rPr lang="en-US"/>
              <a:t>Student Branches</a:t>
            </a:r>
          </a:p>
        </p:txBody>
      </p:sp>
      <p:sp>
        <p:nvSpPr>
          <p:cNvPr id="3" name="Content Placeholder 2">
            <a:extLst>
              <a:ext uri="{FF2B5EF4-FFF2-40B4-BE49-F238E27FC236}">
                <a16:creationId xmlns:a16="http://schemas.microsoft.com/office/drawing/2014/main" id="{197DCBF6-1C64-1145-9059-989AF857643D}"/>
              </a:ext>
            </a:extLst>
          </p:cNvPr>
          <p:cNvSpPr>
            <a:spLocks noGrp="1"/>
          </p:cNvSpPr>
          <p:nvPr>
            <p:ph idx="1"/>
          </p:nvPr>
        </p:nvSpPr>
        <p:spPr>
          <a:xfrm>
            <a:off x="416465" y="1780123"/>
            <a:ext cx="4049933" cy="1924023"/>
          </a:xfrm>
        </p:spPr>
        <p:txBody>
          <a:bodyPr>
            <a:noAutofit/>
          </a:bodyPr>
          <a:lstStyle/>
          <a:p>
            <a:r>
              <a:rPr lang="en-US" dirty="0"/>
              <a:t>Networking opportunities in students’ areas of interest and future professions</a:t>
            </a:r>
          </a:p>
          <a:p>
            <a:r>
              <a:rPr lang="en-US" dirty="0"/>
              <a:t>Learning and social experiences</a:t>
            </a:r>
          </a:p>
          <a:p>
            <a:r>
              <a:rPr lang="en-US" dirty="0"/>
              <a:t>Collaboration opportunities with </a:t>
            </a:r>
            <a:br>
              <a:rPr lang="en-US" dirty="0"/>
            </a:br>
            <a:r>
              <a:rPr lang="en-US" dirty="0"/>
              <a:t>IEEE colleagues and member groups</a:t>
            </a:r>
          </a:p>
        </p:txBody>
      </p:sp>
      <p:sp>
        <p:nvSpPr>
          <p:cNvPr id="4" name="Slide Number Placeholder 3">
            <a:extLst>
              <a:ext uri="{FF2B5EF4-FFF2-40B4-BE49-F238E27FC236}">
                <a16:creationId xmlns:a16="http://schemas.microsoft.com/office/drawing/2014/main" id="{ABD39F6F-116E-FD4B-9AF1-97FF8512D7A6}"/>
              </a:ext>
            </a:extLst>
          </p:cNvPr>
          <p:cNvSpPr>
            <a:spLocks noGrp="1"/>
          </p:cNvSpPr>
          <p:nvPr>
            <p:ph type="sldNum" sz="quarter" idx="4"/>
          </p:nvPr>
        </p:nvSpPr>
        <p:spPr>
          <a:xfrm>
            <a:off x="1330861" y="6350958"/>
            <a:ext cx="790088" cy="182563"/>
          </a:xfrm>
        </p:spPr>
        <p:txBody>
          <a:bodyPr/>
          <a:lstStyle/>
          <a:p>
            <a:fld id="{109D57CF-4CD8-6948-8A66-A1C7ACFCFC42}" type="slidenum">
              <a:rPr lang="en-US" smtClean="0"/>
              <a:pPr/>
              <a:t>33</a:t>
            </a:fld>
            <a:endParaRPr lang="en-US"/>
          </a:p>
        </p:txBody>
      </p:sp>
      <p:sp>
        <p:nvSpPr>
          <p:cNvPr id="9" name="Text Placeholder 8">
            <a:extLst>
              <a:ext uri="{FF2B5EF4-FFF2-40B4-BE49-F238E27FC236}">
                <a16:creationId xmlns:a16="http://schemas.microsoft.com/office/drawing/2014/main" id="{918E4398-BBA6-2F47-B0B6-1A96ABDD967A}"/>
              </a:ext>
            </a:extLst>
          </p:cNvPr>
          <p:cNvSpPr>
            <a:spLocks noGrp="1"/>
          </p:cNvSpPr>
          <p:nvPr>
            <p:ph type="body" sz="quarter" idx="15"/>
          </p:nvPr>
        </p:nvSpPr>
        <p:spPr/>
        <p:txBody>
          <a:bodyPr/>
          <a:lstStyle/>
          <a:p>
            <a:r>
              <a:rPr lang="en-US"/>
              <a:t>IEEE Student branches are at the core of student membership, providing: </a:t>
            </a:r>
          </a:p>
        </p:txBody>
      </p:sp>
      <p:sp>
        <p:nvSpPr>
          <p:cNvPr id="10" name="Content Placeholder 9">
            <a:extLst>
              <a:ext uri="{FF2B5EF4-FFF2-40B4-BE49-F238E27FC236}">
                <a16:creationId xmlns:a16="http://schemas.microsoft.com/office/drawing/2014/main" id="{E2D8F9BC-0A6E-9D47-BC3D-911AB373EC16}"/>
              </a:ext>
            </a:extLst>
          </p:cNvPr>
          <p:cNvSpPr>
            <a:spLocks noGrp="1"/>
          </p:cNvSpPr>
          <p:nvPr>
            <p:ph idx="4294967295"/>
          </p:nvPr>
        </p:nvSpPr>
        <p:spPr>
          <a:xfrm>
            <a:off x="683678" y="4855296"/>
            <a:ext cx="10798408" cy="1688591"/>
          </a:xfrm>
        </p:spPr>
        <p:txBody>
          <a:bodyPr>
            <a:normAutofit/>
          </a:bodyPr>
          <a:lstStyle/>
          <a:p>
            <a:pPr marL="0" indent="0">
              <a:spcBef>
                <a:spcPts val="400"/>
              </a:spcBef>
              <a:buNone/>
            </a:pPr>
            <a:r>
              <a:rPr lang="en-US" sz="1600" b="1" dirty="0">
                <a:solidFill>
                  <a:schemeClr val="bg1"/>
                </a:solidFill>
              </a:rPr>
              <a:t>Spotlight on IEEE University Partnership Program</a:t>
            </a:r>
            <a:endParaRPr lang="en-US" sz="1600" dirty="0">
              <a:solidFill>
                <a:schemeClr val="bg1"/>
              </a:solidFill>
            </a:endParaRPr>
          </a:p>
          <a:p>
            <a:pPr marL="0" indent="0">
              <a:lnSpc>
                <a:spcPct val="100000"/>
              </a:lnSpc>
              <a:spcBef>
                <a:spcPts val="400"/>
              </a:spcBef>
              <a:buNone/>
            </a:pPr>
            <a:r>
              <a:rPr lang="en-US" sz="1400" dirty="0">
                <a:solidFill>
                  <a:schemeClr val="bg1"/>
                </a:solidFill>
              </a:rPr>
              <a:t>Collaborative community at the top technical schools in the U.S., China, and India. </a:t>
            </a:r>
          </a:p>
          <a:p>
            <a:pPr marL="0" indent="0">
              <a:lnSpc>
                <a:spcPct val="100000"/>
              </a:lnSpc>
              <a:spcBef>
                <a:spcPts val="400"/>
              </a:spcBef>
              <a:buNone/>
            </a:pPr>
            <a:r>
              <a:rPr lang="en-US" sz="1400" dirty="0">
                <a:solidFill>
                  <a:schemeClr val="bg1"/>
                </a:solidFill>
              </a:rPr>
              <a:t>Supports activities that challenge students to develop leadership, teamwork, networking, research, and communication skills while learning firsthand how the IEEE serves its members, profession, communities, and humanity worldwide.</a:t>
            </a:r>
          </a:p>
          <a:p>
            <a:endParaRPr lang="en-US" sz="1800" dirty="0">
              <a:solidFill>
                <a:schemeClr val="bg1"/>
              </a:solidFill>
            </a:endParaRPr>
          </a:p>
        </p:txBody>
      </p:sp>
      <p:sp>
        <p:nvSpPr>
          <p:cNvPr id="14" name="Rectangle 13">
            <a:extLst>
              <a:ext uri="{FF2B5EF4-FFF2-40B4-BE49-F238E27FC236}">
                <a16:creationId xmlns:a16="http://schemas.microsoft.com/office/drawing/2014/main" id="{346AC084-C296-6D45-8731-52A7CB56C373}"/>
              </a:ext>
            </a:extLst>
          </p:cNvPr>
          <p:cNvSpPr/>
          <p:nvPr/>
        </p:nvSpPr>
        <p:spPr>
          <a:xfrm>
            <a:off x="1725905" y="6244813"/>
            <a:ext cx="2740494"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students.ieee.org</a:t>
            </a:r>
            <a:endParaRPr lang="en-US" sz="1600" b="1" dirty="0">
              <a:solidFill>
                <a:srgbClr val="00629B"/>
              </a:solidFill>
            </a:endParaRPr>
          </a:p>
        </p:txBody>
      </p:sp>
      <p:pic>
        <p:nvPicPr>
          <p:cNvPr id="8" name="Picture 7">
            <a:extLst>
              <a:ext uri="{FF2B5EF4-FFF2-40B4-BE49-F238E27FC236}">
                <a16:creationId xmlns:a16="http://schemas.microsoft.com/office/drawing/2014/main" id="{4988E700-A831-4F02-878A-48F50787F1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28264" y="1822976"/>
            <a:ext cx="6878386" cy="2114186"/>
          </a:xfrm>
          <a:prstGeom prst="snip2DiagRect">
            <a:avLst/>
          </a:prstGeom>
        </p:spPr>
      </p:pic>
    </p:spTree>
    <p:extLst>
      <p:ext uri="{BB962C8B-B14F-4D97-AF65-F5344CB8AC3E}">
        <p14:creationId xmlns:p14="http://schemas.microsoft.com/office/powerpoint/2010/main" val="1635666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0D97E-AB54-9C4F-A981-C21CC1755B17}"/>
              </a:ext>
            </a:extLst>
          </p:cNvPr>
          <p:cNvSpPr>
            <a:spLocks noGrp="1"/>
          </p:cNvSpPr>
          <p:nvPr>
            <p:ph type="title"/>
          </p:nvPr>
        </p:nvSpPr>
        <p:spPr/>
        <p:txBody>
          <a:bodyPr/>
          <a:lstStyle/>
          <a:p>
            <a:r>
              <a:rPr lang="en-US"/>
              <a:t>Conferences</a:t>
            </a:r>
          </a:p>
        </p:txBody>
      </p:sp>
      <p:sp>
        <p:nvSpPr>
          <p:cNvPr id="2" name="Content Placeholder 1">
            <a:extLst>
              <a:ext uri="{FF2B5EF4-FFF2-40B4-BE49-F238E27FC236}">
                <a16:creationId xmlns:a16="http://schemas.microsoft.com/office/drawing/2014/main" id="{2FEBFC90-2E69-1A41-B5CC-7D9B9FE4227A}"/>
              </a:ext>
            </a:extLst>
          </p:cNvPr>
          <p:cNvSpPr>
            <a:spLocks noGrp="1"/>
          </p:cNvSpPr>
          <p:nvPr>
            <p:ph sz="quarter" idx="10"/>
          </p:nvPr>
        </p:nvSpPr>
        <p:spPr>
          <a:xfrm>
            <a:off x="3116263" y="2940050"/>
            <a:ext cx="9075737" cy="1101725"/>
          </a:xfrm>
        </p:spPr>
        <p:txBody>
          <a:bodyPr>
            <a:noAutofit/>
          </a:bodyPr>
          <a:lstStyle/>
          <a:p>
            <a:r>
              <a:rPr lang="en-US" sz="2200"/>
              <a:t>IEEE creates collaborative platforms for tomorrow’s innovators and authors. Because innovation begins with a big idea and IEEE.</a:t>
            </a:r>
          </a:p>
        </p:txBody>
      </p:sp>
      <p:sp>
        <p:nvSpPr>
          <p:cNvPr id="5" name="Text Placeholder 4">
            <a:extLst>
              <a:ext uri="{FF2B5EF4-FFF2-40B4-BE49-F238E27FC236}">
                <a16:creationId xmlns:a16="http://schemas.microsoft.com/office/drawing/2014/main" id="{C1F166B0-5343-4847-A835-F4E4DE67C71F}"/>
              </a:ext>
            </a:extLst>
          </p:cNvPr>
          <p:cNvSpPr>
            <a:spLocks noGrp="1"/>
          </p:cNvSpPr>
          <p:nvPr>
            <p:ph type="body" sz="quarter" idx="11"/>
          </p:nvPr>
        </p:nvSpPr>
        <p:spPr/>
        <p:txBody>
          <a:bodyPr/>
          <a:lstStyle/>
          <a:p>
            <a:r>
              <a:rPr lang="en-US" dirty="0"/>
              <a:t>Membership</a:t>
            </a:r>
          </a:p>
          <a:p>
            <a:r>
              <a:rPr lang="en-US" dirty="0"/>
              <a:t>Communities</a:t>
            </a:r>
          </a:p>
          <a:p>
            <a:r>
              <a:rPr lang="en-US" b="1" dirty="0">
                <a:solidFill>
                  <a:srgbClr val="FFA400"/>
                </a:solidFill>
              </a:rPr>
              <a:t>Conferences</a:t>
            </a:r>
          </a:p>
          <a:p>
            <a:r>
              <a:rPr lang="en-US" dirty="0"/>
              <a:t>Publications</a:t>
            </a:r>
          </a:p>
          <a:p>
            <a:r>
              <a:rPr lang="en-US" dirty="0"/>
              <a:t>Standards </a:t>
            </a:r>
          </a:p>
          <a:p>
            <a:r>
              <a:rPr lang="en-US" dirty="0"/>
              <a:t>Education </a:t>
            </a:r>
          </a:p>
          <a:p>
            <a:r>
              <a:rPr lang="en-US" dirty="0"/>
              <a:t>Career Resources</a:t>
            </a:r>
          </a:p>
          <a:p>
            <a:pPr>
              <a:lnSpc>
                <a:spcPct val="100000"/>
              </a:lnSpc>
            </a:pPr>
            <a:r>
              <a:rPr lang="en-US" dirty="0"/>
              <a:t>Humanitarian and Philanthropic Goals</a:t>
            </a:r>
          </a:p>
          <a:p>
            <a:r>
              <a:rPr lang="en-US" dirty="0"/>
              <a:t>Awards</a:t>
            </a:r>
          </a:p>
          <a:p>
            <a:r>
              <a:rPr lang="en-US" dirty="0"/>
              <a:t>Industry</a:t>
            </a:r>
          </a:p>
        </p:txBody>
      </p:sp>
      <p:sp>
        <p:nvSpPr>
          <p:cNvPr id="7" name="Snip Diagonal Corner Rectangle 6">
            <a:extLst>
              <a:ext uri="{FF2B5EF4-FFF2-40B4-BE49-F238E27FC236}">
                <a16:creationId xmlns:a16="http://schemas.microsoft.com/office/drawing/2014/main" id="{D3A3841A-11BF-1D4C-9EE9-25CC8EEEACD6}"/>
              </a:ext>
            </a:extLst>
          </p:cNvPr>
          <p:cNvSpPr/>
          <p:nvPr/>
        </p:nvSpPr>
        <p:spPr>
          <a:xfrm>
            <a:off x="223520" y="1212974"/>
            <a:ext cx="2113280" cy="392841"/>
          </a:xfrm>
          <a:prstGeom prst="snip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673386D-C124-5847-B025-3A300FF70231}"/>
              </a:ext>
            </a:extLst>
          </p:cNvPr>
          <p:cNvSpPr>
            <a:spLocks noGrp="1"/>
          </p:cNvSpPr>
          <p:nvPr>
            <p:ph type="sldNum" sz="quarter" idx="4"/>
          </p:nvPr>
        </p:nvSpPr>
        <p:spPr/>
        <p:txBody>
          <a:bodyPr/>
          <a:lstStyle/>
          <a:p>
            <a:fld id="{4CBC1898-768D-6640-8D80-B671286758A9}" type="slidenum">
              <a:rPr lang="en-US" smtClean="0"/>
              <a:pPr/>
              <a:t>34</a:t>
            </a:fld>
            <a:endParaRPr lang="en-US"/>
          </a:p>
        </p:txBody>
      </p:sp>
    </p:spTree>
    <p:extLst>
      <p:ext uri="{BB962C8B-B14F-4D97-AF65-F5344CB8AC3E}">
        <p14:creationId xmlns:p14="http://schemas.microsoft.com/office/powerpoint/2010/main" val="1973840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11BA-34F5-2B4A-800B-63DDAE688220}"/>
              </a:ext>
            </a:extLst>
          </p:cNvPr>
          <p:cNvSpPr>
            <a:spLocks noGrp="1"/>
          </p:cNvSpPr>
          <p:nvPr>
            <p:ph type="title"/>
          </p:nvPr>
        </p:nvSpPr>
        <p:spPr/>
        <p:txBody>
          <a:bodyPr>
            <a:noAutofit/>
          </a:bodyPr>
          <a:lstStyle/>
          <a:p>
            <a:r>
              <a:rPr lang="en-US"/>
              <a:t>IEEE Conferences</a:t>
            </a:r>
          </a:p>
        </p:txBody>
      </p:sp>
      <p:sp>
        <p:nvSpPr>
          <p:cNvPr id="3" name="Content Placeholder 2">
            <a:extLst>
              <a:ext uri="{FF2B5EF4-FFF2-40B4-BE49-F238E27FC236}">
                <a16:creationId xmlns:a16="http://schemas.microsoft.com/office/drawing/2014/main" id="{7D4ECDF4-E5D8-E542-B541-050D0AE697AD}"/>
              </a:ext>
            </a:extLst>
          </p:cNvPr>
          <p:cNvSpPr>
            <a:spLocks noGrp="1"/>
          </p:cNvSpPr>
          <p:nvPr>
            <p:ph idx="1"/>
          </p:nvPr>
        </p:nvSpPr>
        <p:spPr>
          <a:xfrm>
            <a:off x="452282" y="1668681"/>
            <a:ext cx="5820696" cy="4525017"/>
          </a:xfrm>
        </p:spPr>
        <p:txBody>
          <a:bodyPr>
            <a:normAutofit/>
          </a:bodyPr>
          <a:lstStyle/>
          <a:p>
            <a:pPr fontAlgn="base"/>
            <a:r>
              <a:rPr lang="en-US" dirty="0"/>
              <a:t>IEEE sponsors more than </a:t>
            </a:r>
            <a:r>
              <a:rPr lang="en-US" b="1" dirty="0"/>
              <a:t>1,600 annual technical conferences</a:t>
            </a:r>
            <a:r>
              <a:rPr lang="en-US" dirty="0"/>
              <a:t> around the world. </a:t>
            </a:r>
          </a:p>
          <a:p>
            <a:pPr lvl="1" fontAlgn="base"/>
            <a:r>
              <a:rPr lang="en-US" sz="1600" dirty="0"/>
              <a:t>In 2020, IEEE published over </a:t>
            </a:r>
            <a:r>
              <a:rPr lang="en-US" sz="1600" b="1" dirty="0"/>
              <a:t>205,000 conference papers</a:t>
            </a:r>
            <a:r>
              <a:rPr lang="en-US" sz="1600" dirty="0"/>
              <a:t>. </a:t>
            </a:r>
          </a:p>
          <a:p>
            <a:pPr lvl="1" fontAlgn="base"/>
            <a:r>
              <a:rPr lang="en-US" sz="1600" dirty="0"/>
              <a:t>IEEE partners with over </a:t>
            </a:r>
            <a:r>
              <a:rPr lang="en-US" sz="1600" b="1" dirty="0"/>
              <a:t>1,300 institutions </a:t>
            </a:r>
            <a:r>
              <a:rPr lang="en-US" sz="1600" dirty="0"/>
              <a:t>around the world each year to bring research forward.  </a:t>
            </a:r>
          </a:p>
          <a:p>
            <a:pPr fontAlgn="base"/>
            <a:r>
              <a:rPr lang="en-US" dirty="0"/>
              <a:t>Offers professional expertise in virtual and hybrid formats as well as the traditional face-to-face formats</a:t>
            </a:r>
          </a:p>
          <a:p>
            <a:r>
              <a:rPr lang="en-US" dirty="0"/>
              <a:t>Provides many resources for authors, speakers, conference organizers, students, and volunteers. </a:t>
            </a:r>
          </a:p>
          <a:p>
            <a:endParaRPr lang="en-US" dirty="0"/>
          </a:p>
        </p:txBody>
      </p:sp>
      <p:sp>
        <p:nvSpPr>
          <p:cNvPr id="4" name="Slide Number Placeholder 3">
            <a:extLst>
              <a:ext uri="{FF2B5EF4-FFF2-40B4-BE49-F238E27FC236}">
                <a16:creationId xmlns:a16="http://schemas.microsoft.com/office/drawing/2014/main" id="{9580797A-1520-914C-91A9-B91A4A8A383D}"/>
              </a:ext>
            </a:extLst>
          </p:cNvPr>
          <p:cNvSpPr>
            <a:spLocks noGrp="1"/>
          </p:cNvSpPr>
          <p:nvPr>
            <p:ph type="sldNum" sz="quarter" idx="4"/>
          </p:nvPr>
        </p:nvSpPr>
        <p:spPr>
          <a:xfrm>
            <a:off x="1330861" y="6350958"/>
            <a:ext cx="790088" cy="182563"/>
          </a:xfrm>
        </p:spPr>
        <p:txBody>
          <a:bodyPr/>
          <a:lstStyle/>
          <a:p>
            <a:fld id="{109D57CF-4CD8-6948-8A66-A1C7ACFCFC42}" type="slidenum">
              <a:rPr lang="en-US" smtClean="0"/>
              <a:pPr/>
              <a:t>35</a:t>
            </a:fld>
            <a:endParaRPr lang="en-US"/>
          </a:p>
        </p:txBody>
      </p:sp>
      <p:sp>
        <p:nvSpPr>
          <p:cNvPr id="5" name="Text Placeholder 4">
            <a:extLst>
              <a:ext uri="{FF2B5EF4-FFF2-40B4-BE49-F238E27FC236}">
                <a16:creationId xmlns:a16="http://schemas.microsoft.com/office/drawing/2014/main" id="{EAE152C7-3366-5E4F-8AC0-6CA54CD1FE60}"/>
              </a:ext>
            </a:extLst>
          </p:cNvPr>
          <p:cNvSpPr>
            <a:spLocks noGrp="1"/>
          </p:cNvSpPr>
          <p:nvPr>
            <p:ph type="body" sz="quarter" idx="15"/>
          </p:nvPr>
        </p:nvSpPr>
        <p:spPr/>
        <p:txBody>
          <a:bodyPr/>
          <a:lstStyle/>
          <a:p>
            <a:r>
              <a:rPr lang="en-US"/>
              <a:t>Building relationships and exploring ideas are on the agenda at every IEEE conference.</a:t>
            </a:r>
          </a:p>
        </p:txBody>
      </p:sp>
      <p:sp>
        <p:nvSpPr>
          <p:cNvPr id="9" name="Rectangle 8">
            <a:extLst>
              <a:ext uri="{FF2B5EF4-FFF2-40B4-BE49-F238E27FC236}">
                <a16:creationId xmlns:a16="http://schemas.microsoft.com/office/drawing/2014/main" id="{1C045723-0011-394C-A2C7-01043F41382C}"/>
              </a:ext>
            </a:extLst>
          </p:cNvPr>
          <p:cNvSpPr/>
          <p:nvPr/>
        </p:nvSpPr>
        <p:spPr>
          <a:xfrm>
            <a:off x="1725905" y="6244813"/>
            <a:ext cx="3154518"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ieee.org/conferences/</a:t>
            </a:r>
            <a:endParaRPr lang="en-US" sz="1600" b="1" dirty="0">
              <a:solidFill>
                <a:srgbClr val="00629B"/>
              </a:solidFill>
            </a:endParaRPr>
          </a:p>
        </p:txBody>
      </p:sp>
      <p:pic>
        <p:nvPicPr>
          <p:cNvPr id="14" name="Picture Placeholder 13">
            <a:extLst>
              <a:ext uri="{FF2B5EF4-FFF2-40B4-BE49-F238E27FC236}">
                <a16:creationId xmlns:a16="http://schemas.microsoft.com/office/drawing/2014/main" id="{A838F8CD-CE2D-4D7C-B50E-C0DCE4D9468D}"/>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pic>
        <p:nvPicPr>
          <p:cNvPr id="18" name="Picture Placeholder 17">
            <a:extLst>
              <a:ext uri="{FF2B5EF4-FFF2-40B4-BE49-F238E27FC236}">
                <a16:creationId xmlns:a16="http://schemas.microsoft.com/office/drawing/2014/main" id="{E0F76CAC-CB28-40B4-A37F-2352213B7486}"/>
              </a:ext>
            </a:extLst>
          </p:cNvPr>
          <p:cNvPicPr>
            <a:picLocks noGrp="1" noChangeAspect="1"/>
          </p:cNvPicPr>
          <p:nvPr>
            <p:ph type="pic" sz="quarter" idx="14"/>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p:pic>
      <p:pic>
        <p:nvPicPr>
          <p:cNvPr id="40" name="Picture Placeholder 39">
            <a:extLst>
              <a:ext uri="{FF2B5EF4-FFF2-40B4-BE49-F238E27FC236}">
                <a16:creationId xmlns:a16="http://schemas.microsoft.com/office/drawing/2014/main" id="{00D68C23-BD48-4F25-B3CB-EB724F33474A}"/>
              </a:ext>
            </a:extLst>
          </p:cNvPr>
          <p:cNvPicPr>
            <a:picLocks noGrp="1" noChangeAspect="1"/>
          </p:cNvPicPr>
          <p:nvPr>
            <p:ph type="pic" sz="quarter" idx="11"/>
          </p:nvPr>
        </p:nvPicPr>
        <p:blipFill>
          <a:blip r:embed="rId7" cstate="screen">
            <a:extLst>
              <a:ext uri="{28A0092B-C50C-407E-A947-70E740481C1C}">
                <a14:useLocalDpi xmlns:a14="http://schemas.microsoft.com/office/drawing/2010/main"/>
              </a:ext>
            </a:extLst>
          </a:blip>
          <a:srcRect/>
          <a:stretch>
            <a:fillRect/>
          </a:stretch>
        </p:blipFill>
        <p:spPr>
          <a:xfrm>
            <a:off x="6272978" y="2699115"/>
            <a:ext cx="1848466" cy="1212340"/>
          </a:xfrm>
        </p:spPr>
      </p:pic>
    </p:spTree>
    <p:extLst>
      <p:ext uri="{BB962C8B-B14F-4D97-AF65-F5344CB8AC3E}">
        <p14:creationId xmlns:p14="http://schemas.microsoft.com/office/powerpoint/2010/main" val="310127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A452-5E06-C540-B0BF-DE9189820ACE}"/>
              </a:ext>
            </a:extLst>
          </p:cNvPr>
          <p:cNvSpPr>
            <a:spLocks noGrp="1"/>
          </p:cNvSpPr>
          <p:nvPr>
            <p:ph type="title"/>
          </p:nvPr>
        </p:nvSpPr>
        <p:spPr/>
        <p:txBody>
          <a:bodyPr>
            <a:noAutofit/>
          </a:bodyPr>
          <a:lstStyle/>
          <a:p>
            <a:r>
              <a:rPr lang="en-US"/>
              <a:t>Popular Conferences</a:t>
            </a:r>
          </a:p>
        </p:txBody>
      </p:sp>
      <p:sp>
        <p:nvSpPr>
          <p:cNvPr id="3" name="Content Placeholder 2">
            <a:extLst>
              <a:ext uri="{FF2B5EF4-FFF2-40B4-BE49-F238E27FC236}">
                <a16:creationId xmlns:a16="http://schemas.microsoft.com/office/drawing/2014/main" id="{56023031-6A9F-994B-BC40-AA33C01A7001}"/>
              </a:ext>
            </a:extLst>
          </p:cNvPr>
          <p:cNvSpPr>
            <a:spLocks noGrp="1"/>
          </p:cNvSpPr>
          <p:nvPr>
            <p:ph idx="1"/>
          </p:nvPr>
        </p:nvSpPr>
        <p:spPr>
          <a:xfrm>
            <a:off x="452077" y="1816100"/>
            <a:ext cx="8101614" cy="4349372"/>
          </a:xfrm>
        </p:spPr>
        <p:txBody>
          <a:bodyPr>
            <a:normAutofit fontScale="25000" lnSpcReduction="20000"/>
          </a:bodyPr>
          <a:lstStyle/>
          <a:p>
            <a:pPr marL="201168" indent="-201168"/>
            <a:r>
              <a:rPr lang="en-US" sz="8000" dirty="0"/>
              <a:t>IEEE PES T&amp;D Conference &amp; Exposition (PES T&amp;D)</a:t>
            </a:r>
          </a:p>
          <a:p>
            <a:pPr marL="201168" indent="-201168"/>
            <a:r>
              <a:rPr lang="en-US" sz="8000" dirty="0"/>
              <a:t>International Microwave Symposium (IMS)</a:t>
            </a:r>
          </a:p>
          <a:p>
            <a:pPr marL="201168" indent="-201168"/>
            <a:r>
              <a:rPr lang="en-US" sz="8000" dirty="0"/>
              <a:t>Supercomputing – International Conference for High Performance Computing, Networking, Storage, and Analysis (SC)</a:t>
            </a:r>
          </a:p>
          <a:p>
            <a:pPr marL="201168" indent="-201168"/>
            <a:r>
              <a:rPr lang="en-US" sz="8000" dirty="0"/>
              <a:t>IEEE International Conference on Blockchain and Cryptocurrency (ICBC)</a:t>
            </a:r>
          </a:p>
          <a:p>
            <a:pPr marL="201168" indent="-201168"/>
            <a:r>
              <a:rPr lang="en-US" sz="8000" dirty="0"/>
              <a:t>International Conference on Artificial Intelligence and Big Data (ICAIBD)</a:t>
            </a:r>
          </a:p>
          <a:p>
            <a:pPr marL="201168" indent="-201168"/>
            <a:r>
              <a:rPr lang="en-US" sz="8000" dirty="0"/>
              <a:t>Global Internet of Things Summit (</a:t>
            </a:r>
            <a:r>
              <a:rPr lang="en-US" sz="8000" dirty="0" err="1"/>
              <a:t>GloTS</a:t>
            </a:r>
            <a:r>
              <a:rPr lang="en-US" sz="8000" dirty="0"/>
              <a:t>)</a:t>
            </a:r>
          </a:p>
          <a:p>
            <a:pPr marL="201168" indent="-201168"/>
            <a:r>
              <a:rPr lang="en-US" sz="8000" dirty="0"/>
              <a:t>IEEE International Conference on Cyber Security and Cloud Computing (</a:t>
            </a:r>
            <a:r>
              <a:rPr lang="en-US" sz="8000" dirty="0" err="1"/>
              <a:t>CSCloud</a:t>
            </a:r>
            <a:r>
              <a:rPr lang="en-US" sz="8000" dirty="0"/>
              <a:t>)</a:t>
            </a:r>
          </a:p>
          <a:p>
            <a:pPr marL="201168" indent="-201168"/>
            <a:r>
              <a:rPr lang="en-US" sz="8000" dirty="0"/>
              <a:t>IEEE International Conference on Robotics and Automation (ICRA)</a:t>
            </a:r>
          </a:p>
          <a:p>
            <a:pPr marL="201168" indent="-201168"/>
            <a:r>
              <a:rPr lang="en-US" sz="8000" dirty="0"/>
              <a:t>IEEE EUROCON -  International Conference on Smart Technologies</a:t>
            </a:r>
          </a:p>
          <a:p>
            <a:pPr marL="201168" indent="-201168"/>
            <a:r>
              <a:rPr lang="en-US" sz="8000" dirty="0"/>
              <a:t>IEEE AFRICON</a:t>
            </a:r>
          </a:p>
          <a:p>
            <a:pPr marL="201168" indent="-201168"/>
            <a:r>
              <a:rPr lang="en-US" sz="8000" dirty="0"/>
              <a:t>World Symposium on Artificial Intelligence (WSAI)</a:t>
            </a:r>
          </a:p>
          <a:p>
            <a:endParaRPr lang="en-US" dirty="0"/>
          </a:p>
        </p:txBody>
      </p:sp>
      <p:pic>
        <p:nvPicPr>
          <p:cNvPr id="10" name="Picture Placeholder 9" descr="A picture containing person, indoor, group, people&#10;&#10;Description automatically generated">
            <a:extLst>
              <a:ext uri="{FF2B5EF4-FFF2-40B4-BE49-F238E27FC236}">
                <a16:creationId xmlns:a16="http://schemas.microsoft.com/office/drawing/2014/main" id="{D01BBB04-098F-9849-87BD-4F080F72740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8339992" y="1816100"/>
            <a:ext cx="3448885" cy="2848497"/>
          </a:xfrm>
          <a:ln>
            <a:noFill/>
          </a:ln>
        </p:spPr>
      </p:pic>
      <p:sp>
        <p:nvSpPr>
          <p:cNvPr id="5" name="Text Placeholder 4">
            <a:extLst>
              <a:ext uri="{FF2B5EF4-FFF2-40B4-BE49-F238E27FC236}">
                <a16:creationId xmlns:a16="http://schemas.microsoft.com/office/drawing/2014/main" id="{2CB845F6-EC54-F147-8768-5EC2F65F0CDB}"/>
              </a:ext>
            </a:extLst>
          </p:cNvPr>
          <p:cNvSpPr>
            <a:spLocks noGrp="1"/>
          </p:cNvSpPr>
          <p:nvPr>
            <p:ph type="body" sz="quarter" idx="15"/>
          </p:nvPr>
        </p:nvSpPr>
        <p:spPr/>
        <p:txBody>
          <a:bodyPr/>
          <a:lstStyle/>
          <a:p>
            <a:r>
              <a:rPr lang="en-US" dirty="0"/>
              <a:t>When an idea sparks, technology professionals turn to the IEEE community </a:t>
            </a:r>
            <a:br>
              <a:rPr lang="en-US" dirty="0"/>
            </a:br>
            <a:r>
              <a:rPr lang="en-US" dirty="0"/>
              <a:t>as a forum and testing ground. </a:t>
            </a:r>
          </a:p>
        </p:txBody>
      </p:sp>
      <p:sp>
        <p:nvSpPr>
          <p:cNvPr id="4" name="Slide Number Placeholder 3">
            <a:extLst>
              <a:ext uri="{FF2B5EF4-FFF2-40B4-BE49-F238E27FC236}">
                <a16:creationId xmlns:a16="http://schemas.microsoft.com/office/drawing/2014/main" id="{B4346DC8-5968-8542-96F6-73356949195F}"/>
              </a:ext>
            </a:extLst>
          </p:cNvPr>
          <p:cNvSpPr>
            <a:spLocks noGrp="1"/>
          </p:cNvSpPr>
          <p:nvPr>
            <p:ph type="sldNum" sz="quarter" idx="4"/>
          </p:nvPr>
        </p:nvSpPr>
        <p:spPr/>
        <p:txBody>
          <a:bodyPr/>
          <a:lstStyle/>
          <a:p>
            <a:fld id="{109D57CF-4CD8-6948-8A66-A1C7ACFCFC42}" type="slidenum">
              <a:rPr lang="en-US" smtClean="0"/>
              <a:pPr/>
              <a:t>36</a:t>
            </a:fld>
            <a:endParaRPr lang="en-US"/>
          </a:p>
        </p:txBody>
      </p:sp>
      <p:sp>
        <p:nvSpPr>
          <p:cNvPr id="9" name="Rectangle 8">
            <a:extLst>
              <a:ext uri="{FF2B5EF4-FFF2-40B4-BE49-F238E27FC236}">
                <a16:creationId xmlns:a16="http://schemas.microsoft.com/office/drawing/2014/main" id="{481936E4-4D1F-604A-9E2F-0B8D84012C3F}"/>
              </a:ext>
            </a:extLst>
          </p:cNvPr>
          <p:cNvSpPr/>
          <p:nvPr/>
        </p:nvSpPr>
        <p:spPr>
          <a:xfrm>
            <a:off x="1725905" y="6234765"/>
            <a:ext cx="3154518"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4">
                  <a:extLst>
                    <a:ext uri="{A12FA001-AC4F-418D-AE19-62706E023703}">
                      <ahyp:hlinkClr xmlns:ahyp="http://schemas.microsoft.com/office/drawing/2018/hyperlinkcolor" val="tx"/>
                    </a:ext>
                  </a:extLst>
                </a:hlinkClick>
              </a:rPr>
              <a:t>ieee.org/conferences/</a:t>
            </a:r>
            <a:endParaRPr lang="en-US" sz="1600" b="1" dirty="0">
              <a:solidFill>
                <a:srgbClr val="00629B"/>
              </a:solidFill>
            </a:endParaRPr>
          </a:p>
        </p:txBody>
      </p:sp>
    </p:spTree>
    <p:extLst>
      <p:ext uri="{BB962C8B-B14F-4D97-AF65-F5344CB8AC3E}">
        <p14:creationId xmlns:p14="http://schemas.microsoft.com/office/powerpoint/2010/main" val="1814950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Close-up of a person holding a magnifying glass&#10;&#10;Description automatically generated with medium confidence">
            <a:extLst>
              <a:ext uri="{FF2B5EF4-FFF2-40B4-BE49-F238E27FC236}">
                <a16:creationId xmlns:a16="http://schemas.microsoft.com/office/drawing/2014/main" id="{5C82DB99-E1AA-754E-9879-3B9DD2CEBC4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sp>
        <p:nvSpPr>
          <p:cNvPr id="12" name="Snip Diagonal Corner Rectangle 11">
            <a:extLst>
              <a:ext uri="{FF2B5EF4-FFF2-40B4-BE49-F238E27FC236}">
                <a16:creationId xmlns:a16="http://schemas.microsoft.com/office/drawing/2014/main" id="{F8F2BC4C-78EB-664D-BC8F-90716A5F6E0B}"/>
              </a:ext>
            </a:extLst>
          </p:cNvPr>
          <p:cNvSpPr/>
          <p:nvPr/>
        </p:nvSpPr>
        <p:spPr>
          <a:xfrm>
            <a:off x="452079" y="4690479"/>
            <a:ext cx="5820899" cy="1335745"/>
          </a:xfrm>
          <a:prstGeom prst="snip2DiagRect">
            <a:avLst/>
          </a:prstGeom>
          <a:solidFill>
            <a:srgbClr val="00B5E2">
              <a:alpha val="94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D4A43147-5C1A-B44E-9AD9-F42DFC13DEB6}"/>
              </a:ext>
            </a:extLst>
          </p:cNvPr>
          <p:cNvGrpSpPr/>
          <p:nvPr/>
        </p:nvGrpSpPr>
        <p:grpSpPr>
          <a:xfrm>
            <a:off x="452079" y="4684129"/>
            <a:ext cx="5820934" cy="227577"/>
            <a:chOff x="5386647" y="4684129"/>
            <a:chExt cx="5820934" cy="227577"/>
          </a:xfrm>
        </p:grpSpPr>
        <p:cxnSp>
          <p:nvCxnSpPr>
            <p:cNvPr id="17" name="Straight Connector 16">
              <a:extLst>
                <a:ext uri="{FF2B5EF4-FFF2-40B4-BE49-F238E27FC236}">
                  <a16:creationId xmlns:a16="http://schemas.microsoft.com/office/drawing/2014/main" id="{67B2F79D-1128-624B-AAE2-06FC05A4B764}"/>
                </a:ext>
              </a:extLst>
            </p:cNvPr>
            <p:cNvCxnSpPr>
              <a:cxnSpLocks/>
            </p:cNvCxnSpPr>
            <p:nvPr/>
          </p:nvCxnSpPr>
          <p:spPr>
            <a:xfrm>
              <a:off x="5386647" y="4712894"/>
              <a:ext cx="559335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Right Triangle 17">
              <a:extLst>
                <a:ext uri="{FF2B5EF4-FFF2-40B4-BE49-F238E27FC236}">
                  <a16:creationId xmlns:a16="http://schemas.microsoft.com/office/drawing/2014/main" id="{513E9E84-2992-F446-9915-496A4415E09B}"/>
                </a:ext>
              </a:extLst>
            </p:cNvPr>
            <p:cNvSpPr/>
            <p:nvPr/>
          </p:nvSpPr>
          <p:spPr>
            <a:xfrm>
              <a:off x="10980004" y="4684129"/>
              <a:ext cx="227577" cy="2275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F8B8A64-B46D-D64E-A655-C82143CC9A29}"/>
              </a:ext>
            </a:extLst>
          </p:cNvPr>
          <p:cNvSpPr>
            <a:spLocks noGrp="1"/>
          </p:cNvSpPr>
          <p:nvPr>
            <p:ph type="title"/>
          </p:nvPr>
        </p:nvSpPr>
        <p:spPr/>
        <p:txBody>
          <a:bodyPr>
            <a:noAutofit/>
          </a:bodyPr>
          <a:lstStyle/>
          <a:p>
            <a:r>
              <a:rPr lang="en-US" dirty="0"/>
              <a:t>Conference Proceedings</a:t>
            </a:r>
          </a:p>
        </p:txBody>
      </p:sp>
      <p:sp>
        <p:nvSpPr>
          <p:cNvPr id="3" name="Content Placeholder 2">
            <a:extLst>
              <a:ext uri="{FF2B5EF4-FFF2-40B4-BE49-F238E27FC236}">
                <a16:creationId xmlns:a16="http://schemas.microsoft.com/office/drawing/2014/main" id="{7DB9A2AC-F1AE-A64E-988D-BDAFD282B835}"/>
              </a:ext>
            </a:extLst>
          </p:cNvPr>
          <p:cNvSpPr>
            <a:spLocks noGrp="1"/>
          </p:cNvSpPr>
          <p:nvPr>
            <p:ph idx="1"/>
          </p:nvPr>
        </p:nvSpPr>
        <p:spPr>
          <a:xfrm>
            <a:off x="452282" y="1816100"/>
            <a:ext cx="5820696" cy="4348102"/>
          </a:xfrm>
        </p:spPr>
        <p:txBody>
          <a:bodyPr>
            <a:normAutofit/>
          </a:bodyPr>
          <a:lstStyle/>
          <a:p>
            <a:r>
              <a:rPr lang="en-US" dirty="0"/>
              <a:t>IEEE provides a forum for authors and speakers to present their work at various annual conferences worldwide. </a:t>
            </a:r>
          </a:p>
          <a:p>
            <a:r>
              <a:rPr lang="en-US" dirty="0"/>
              <a:t>Papers submitted for publication are peer reviewed before they are published, ensuring a high-quality final product.</a:t>
            </a:r>
          </a:p>
          <a:p>
            <a:r>
              <a:rPr lang="en-US" dirty="0"/>
              <a:t>All papers are published in IEEE </a:t>
            </a:r>
            <a:r>
              <a:rPr lang="en-US" i="1" dirty="0"/>
              <a:t>Xplore</a:t>
            </a:r>
            <a:r>
              <a:rPr lang="en-US" dirty="0"/>
              <a:t>®</a:t>
            </a:r>
            <a:r>
              <a:rPr lang="en-US" b="1" dirty="0"/>
              <a:t> </a:t>
            </a:r>
            <a:r>
              <a:rPr lang="en-US" dirty="0"/>
              <a:t>digital library</a:t>
            </a:r>
            <a:r>
              <a:rPr lang="en-US" i="1" dirty="0"/>
              <a:t>, </a:t>
            </a:r>
            <a:r>
              <a:rPr lang="en-US" dirty="0"/>
              <a:t>usually six weeks after the conference.</a:t>
            </a:r>
          </a:p>
        </p:txBody>
      </p:sp>
      <p:sp>
        <p:nvSpPr>
          <p:cNvPr id="5" name="Text Placeholder 4">
            <a:extLst>
              <a:ext uri="{FF2B5EF4-FFF2-40B4-BE49-F238E27FC236}">
                <a16:creationId xmlns:a16="http://schemas.microsoft.com/office/drawing/2014/main" id="{E7646401-7774-8E40-BB9A-877F11A18C8B}"/>
              </a:ext>
            </a:extLst>
          </p:cNvPr>
          <p:cNvSpPr>
            <a:spLocks noGrp="1"/>
          </p:cNvSpPr>
          <p:nvPr>
            <p:ph type="body" sz="quarter" idx="15"/>
          </p:nvPr>
        </p:nvSpPr>
        <p:spPr>
          <a:xfrm>
            <a:off x="452079" y="914400"/>
            <a:ext cx="11104922" cy="776341"/>
          </a:xfrm>
        </p:spPr>
        <p:txBody>
          <a:bodyPr/>
          <a:lstStyle/>
          <a:p>
            <a:r>
              <a:rPr lang="en-US" dirty="0"/>
              <a:t>IEEE produces cutting-edge conference proceedings that are recognized by academia and industry worldwide.</a:t>
            </a:r>
          </a:p>
        </p:txBody>
      </p:sp>
      <p:sp>
        <p:nvSpPr>
          <p:cNvPr id="4" name="Slide Number Placeholder 3">
            <a:extLst>
              <a:ext uri="{FF2B5EF4-FFF2-40B4-BE49-F238E27FC236}">
                <a16:creationId xmlns:a16="http://schemas.microsoft.com/office/drawing/2014/main" id="{6BD270BF-2F7A-5D44-B1B2-0137E52F3867}"/>
              </a:ext>
            </a:extLst>
          </p:cNvPr>
          <p:cNvSpPr>
            <a:spLocks noGrp="1"/>
          </p:cNvSpPr>
          <p:nvPr>
            <p:ph type="sldNum" sz="quarter" idx="4"/>
          </p:nvPr>
        </p:nvSpPr>
        <p:spPr/>
        <p:txBody>
          <a:bodyPr/>
          <a:lstStyle/>
          <a:p>
            <a:fld id="{109D57CF-4CD8-6948-8A66-A1C7ACFCFC42}" type="slidenum">
              <a:rPr lang="en-US" smtClean="0"/>
              <a:pPr/>
              <a:t>37</a:t>
            </a:fld>
            <a:endParaRPr lang="en-US"/>
          </a:p>
        </p:txBody>
      </p:sp>
      <p:sp>
        <p:nvSpPr>
          <p:cNvPr id="9" name="Rectangle 8">
            <a:extLst>
              <a:ext uri="{FF2B5EF4-FFF2-40B4-BE49-F238E27FC236}">
                <a16:creationId xmlns:a16="http://schemas.microsoft.com/office/drawing/2014/main" id="{333A8DDD-7D8C-0C40-8E56-E2870238B176}"/>
              </a:ext>
            </a:extLst>
          </p:cNvPr>
          <p:cNvSpPr/>
          <p:nvPr/>
        </p:nvSpPr>
        <p:spPr>
          <a:xfrm>
            <a:off x="1725905" y="6236787"/>
            <a:ext cx="3154518"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4">
                  <a:extLst>
                    <a:ext uri="{A12FA001-AC4F-418D-AE19-62706E023703}">
                      <ahyp:hlinkClr xmlns:ahyp="http://schemas.microsoft.com/office/drawing/2018/hyperlinkcolor" val="tx"/>
                    </a:ext>
                  </a:extLst>
                </a:hlinkClick>
              </a:rPr>
              <a:t>ieee.org/conferences/</a:t>
            </a:r>
            <a:endParaRPr lang="en-US" sz="1600" b="1" dirty="0">
              <a:solidFill>
                <a:srgbClr val="00629B"/>
              </a:solidFill>
            </a:endParaRPr>
          </a:p>
        </p:txBody>
      </p:sp>
      <p:sp>
        <p:nvSpPr>
          <p:cNvPr id="13" name="Rectangle 12">
            <a:extLst>
              <a:ext uri="{FF2B5EF4-FFF2-40B4-BE49-F238E27FC236}">
                <a16:creationId xmlns:a16="http://schemas.microsoft.com/office/drawing/2014/main" id="{7E52E3D1-72B0-EE4F-8540-999A080962AF}"/>
              </a:ext>
            </a:extLst>
          </p:cNvPr>
          <p:cNvSpPr/>
          <p:nvPr/>
        </p:nvSpPr>
        <p:spPr>
          <a:xfrm>
            <a:off x="679185" y="4911706"/>
            <a:ext cx="4981086" cy="861774"/>
          </a:xfrm>
          <a:prstGeom prst="rect">
            <a:avLst/>
          </a:prstGeom>
        </p:spPr>
        <p:txBody>
          <a:bodyPr wrap="square">
            <a:spAutoFit/>
          </a:bodyPr>
          <a:lstStyle/>
          <a:p>
            <a:r>
              <a:rPr lang="en-US" b="1" dirty="0">
                <a:solidFill>
                  <a:schemeClr val="bg1"/>
                </a:solidFill>
              </a:rPr>
              <a:t>Call for papers</a:t>
            </a:r>
          </a:p>
          <a:p>
            <a:r>
              <a:rPr lang="en-US" sz="1600" dirty="0">
                <a:solidFill>
                  <a:schemeClr val="bg1"/>
                </a:solidFill>
              </a:rPr>
              <a:t>IEEE continuously updates its database with opportunities to submit abstracts and papers.</a:t>
            </a:r>
          </a:p>
        </p:txBody>
      </p:sp>
      <p:sp>
        <p:nvSpPr>
          <p:cNvPr id="21" name="Snip Diagonal Corner Rectangle 20">
            <a:extLst>
              <a:ext uri="{FF2B5EF4-FFF2-40B4-BE49-F238E27FC236}">
                <a16:creationId xmlns:a16="http://schemas.microsoft.com/office/drawing/2014/main" id="{C218FB33-0675-4B45-81AF-0AFFFC65B1B2}"/>
              </a:ext>
            </a:extLst>
          </p:cNvPr>
          <p:cNvSpPr/>
          <p:nvPr/>
        </p:nvSpPr>
        <p:spPr>
          <a:xfrm>
            <a:off x="6633182" y="1924481"/>
            <a:ext cx="3493807" cy="1059636"/>
          </a:xfrm>
          <a:prstGeom prst="snip2Diag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descr="A picture containing text, tableware, dishware&#10;&#10;Description automatically generated">
            <a:extLst>
              <a:ext uri="{FF2B5EF4-FFF2-40B4-BE49-F238E27FC236}">
                <a16:creationId xmlns:a16="http://schemas.microsoft.com/office/drawing/2014/main" id="{02CE9A63-0BBA-B44A-B13A-EE48A1D1FF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5163" y="2177785"/>
            <a:ext cx="2819400" cy="673100"/>
          </a:xfrm>
          <a:prstGeom prst="rect">
            <a:avLst/>
          </a:prstGeom>
        </p:spPr>
      </p:pic>
    </p:spTree>
    <p:extLst>
      <p:ext uri="{BB962C8B-B14F-4D97-AF65-F5344CB8AC3E}">
        <p14:creationId xmlns:p14="http://schemas.microsoft.com/office/powerpoint/2010/main" val="2155666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08DB9-1882-C040-ACF1-730AB58FEBB3}"/>
              </a:ext>
            </a:extLst>
          </p:cNvPr>
          <p:cNvSpPr>
            <a:spLocks noGrp="1"/>
          </p:cNvSpPr>
          <p:nvPr>
            <p:ph type="title"/>
          </p:nvPr>
        </p:nvSpPr>
        <p:spPr/>
        <p:txBody>
          <a:bodyPr>
            <a:noAutofit/>
          </a:bodyPr>
          <a:lstStyle/>
          <a:p>
            <a:r>
              <a:rPr lang="en-US"/>
              <a:t>IEEE Meetings, Conferences &amp; Events (MCE)</a:t>
            </a:r>
          </a:p>
        </p:txBody>
      </p:sp>
      <p:sp>
        <p:nvSpPr>
          <p:cNvPr id="3" name="Content Placeholder 2">
            <a:extLst>
              <a:ext uri="{FF2B5EF4-FFF2-40B4-BE49-F238E27FC236}">
                <a16:creationId xmlns:a16="http://schemas.microsoft.com/office/drawing/2014/main" id="{65A6F001-F66E-8645-B16D-4C8EB1A3614E}"/>
              </a:ext>
            </a:extLst>
          </p:cNvPr>
          <p:cNvSpPr>
            <a:spLocks noGrp="1"/>
          </p:cNvSpPr>
          <p:nvPr>
            <p:ph idx="1"/>
          </p:nvPr>
        </p:nvSpPr>
        <p:spPr>
          <a:xfrm>
            <a:off x="452281" y="1535124"/>
            <a:ext cx="6056209" cy="4348102"/>
          </a:xfrm>
        </p:spPr>
        <p:txBody>
          <a:bodyPr>
            <a:normAutofit/>
          </a:bodyPr>
          <a:lstStyle/>
          <a:p>
            <a:pPr marL="0" indent="0" fontAlgn="base">
              <a:buNone/>
            </a:pPr>
            <a:r>
              <a:rPr lang="en-US" b="1" dirty="0"/>
              <a:t>IEEE provides resources and support for the conference community, IEEE volunteers, and conference sponsors:</a:t>
            </a:r>
          </a:p>
          <a:p>
            <a:pPr fontAlgn="base"/>
            <a:r>
              <a:rPr lang="en-US" dirty="0"/>
              <a:t>Conference planning basics</a:t>
            </a:r>
          </a:p>
          <a:p>
            <a:pPr fontAlgn="base"/>
            <a:r>
              <a:rPr lang="en-US" dirty="0"/>
              <a:t>COVID-19 pandemic event resources</a:t>
            </a:r>
          </a:p>
          <a:p>
            <a:pPr fontAlgn="base"/>
            <a:r>
              <a:rPr lang="en-US" dirty="0"/>
              <a:t>Virtual and hybrid event guidance</a:t>
            </a:r>
          </a:p>
          <a:p>
            <a:pPr fontAlgn="base"/>
            <a:r>
              <a:rPr lang="en-US" dirty="0"/>
              <a:t>IEEE sponsorship</a:t>
            </a:r>
          </a:p>
          <a:p>
            <a:pPr fontAlgn="base"/>
            <a:r>
              <a:rPr lang="en-US" dirty="0"/>
              <a:t>IEEE Conference Application</a:t>
            </a:r>
          </a:p>
          <a:p>
            <a:pPr fontAlgn="base"/>
            <a:r>
              <a:rPr lang="en-US" dirty="0"/>
              <a:t>Finance &amp; contracts</a:t>
            </a:r>
          </a:p>
          <a:p>
            <a:pPr fontAlgn="base"/>
            <a:r>
              <a:rPr lang="en-US" dirty="0"/>
              <a:t>Technical program development </a:t>
            </a:r>
          </a:p>
          <a:p>
            <a:pPr fontAlgn="base"/>
            <a:r>
              <a:rPr lang="en-US" dirty="0"/>
              <a:t>Audience development</a:t>
            </a:r>
          </a:p>
          <a:p>
            <a:pPr fontAlgn="base"/>
            <a:r>
              <a:rPr lang="en-US" dirty="0"/>
              <a:t>Tools &amp; resource finder</a:t>
            </a:r>
          </a:p>
          <a:p>
            <a:endParaRPr lang="en-US" dirty="0"/>
          </a:p>
        </p:txBody>
      </p:sp>
      <p:pic>
        <p:nvPicPr>
          <p:cNvPr id="12" name="Picture Placeholder 11" descr="A picture containing indoor, stage, crowd&#10;&#10;Description automatically generated">
            <a:extLst>
              <a:ext uri="{FF2B5EF4-FFF2-40B4-BE49-F238E27FC236}">
                <a16:creationId xmlns:a16="http://schemas.microsoft.com/office/drawing/2014/main" id="{C5F6C0B8-F1D6-4745-B1B6-03F0788EBD30}"/>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6518786" y="1760680"/>
            <a:ext cx="5270091" cy="3522816"/>
          </a:xfrm>
          <a:ln>
            <a:noFill/>
          </a:ln>
        </p:spPr>
      </p:pic>
      <p:sp>
        <p:nvSpPr>
          <p:cNvPr id="5" name="Text Placeholder 4">
            <a:extLst>
              <a:ext uri="{FF2B5EF4-FFF2-40B4-BE49-F238E27FC236}">
                <a16:creationId xmlns:a16="http://schemas.microsoft.com/office/drawing/2014/main" id="{C082CD2C-ECA4-6D47-8FD6-B40FDC5EB83D}"/>
              </a:ext>
            </a:extLst>
          </p:cNvPr>
          <p:cNvSpPr>
            <a:spLocks noGrp="1"/>
          </p:cNvSpPr>
          <p:nvPr>
            <p:ph type="body" sz="quarter" idx="15"/>
          </p:nvPr>
        </p:nvSpPr>
        <p:spPr/>
        <p:txBody>
          <a:bodyPr/>
          <a:lstStyle/>
          <a:p>
            <a:r>
              <a:rPr lang="en-US" dirty="0"/>
              <a:t>Find everything you need to know about organizing an IEEE event.</a:t>
            </a:r>
          </a:p>
        </p:txBody>
      </p:sp>
      <p:sp>
        <p:nvSpPr>
          <p:cNvPr id="4" name="Slide Number Placeholder 3">
            <a:extLst>
              <a:ext uri="{FF2B5EF4-FFF2-40B4-BE49-F238E27FC236}">
                <a16:creationId xmlns:a16="http://schemas.microsoft.com/office/drawing/2014/main" id="{3C6ED827-3AE0-DF46-99F2-0965B27D81BE}"/>
              </a:ext>
            </a:extLst>
          </p:cNvPr>
          <p:cNvSpPr>
            <a:spLocks noGrp="1"/>
          </p:cNvSpPr>
          <p:nvPr>
            <p:ph type="sldNum" sz="quarter" idx="4"/>
          </p:nvPr>
        </p:nvSpPr>
        <p:spPr/>
        <p:txBody>
          <a:bodyPr/>
          <a:lstStyle/>
          <a:p>
            <a:fld id="{109D57CF-4CD8-6948-8A66-A1C7ACFCFC42}" type="slidenum">
              <a:rPr lang="en-US" smtClean="0"/>
              <a:pPr/>
              <a:t>38</a:t>
            </a:fld>
            <a:endParaRPr lang="en-US"/>
          </a:p>
        </p:txBody>
      </p:sp>
      <p:sp>
        <p:nvSpPr>
          <p:cNvPr id="9" name="Rectangle 8">
            <a:extLst>
              <a:ext uri="{FF2B5EF4-FFF2-40B4-BE49-F238E27FC236}">
                <a16:creationId xmlns:a16="http://schemas.microsoft.com/office/drawing/2014/main" id="{BB231FD9-694E-764B-B2BE-84FA0E25443A}"/>
              </a:ext>
            </a:extLst>
          </p:cNvPr>
          <p:cNvSpPr/>
          <p:nvPr/>
        </p:nvSpPr>
        <p:spPr>
          <a:xfrm>
            <a:off x="1725905" y="6236787"/>
            <a:ext cx="2307106"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4">
                  <a:extLst>
                    <a:ext uri="{A12FA001-AC4F-418D-AE19-62706E023703}">
                      <ahyp:hlinkClr xmlns:ahyp="http://schemas.microsoft.com/office/drawing/2018/hyperlinkcolor" val="tx"/>
                    </a:ext>
                  </a:extLst>
                </a:hlinkClick>
              </a:rPr>
              <a:t>ieeemce.org</a:t>
            </a:r>
            <a:endParaRPr lang="en-US" sz="1600" b="1" dirty="0">
              <a:solidFill>
                <a:srgbClr val="00629B"/>
              </a:solidFill>
            </a:endParaRPr>
          </a:p>
        </p:txBody>
      </p:sp>
      <p:sp>
        <p:nvSpPr>
          <p:cNvPr id="11" name="Snip Diagonal Corner Rectangle 10">
            <a:extLst>
              <a:ext uri="{FF2B5EF4-FFF2-40B4-BE49-F238E27FC236}">
                <a16:creationId xmlns:a16="http://schemas.microsoft.com/office/drawing/2014/main" id="{90681393-75BF-EA42-AF70-F8A7F87A0D58}"/>
              </a:ext>
            </a:extLst>
          </p:cNvPr>
          <p:cNvSpPr/>
          <p:nvPr/>
        </p:nvSpPr>
        <p:spPr>
          <a:xfrm>
            <a:off x="6648191" y="1982781"/>
            <a:ext cx="3499109" cy="1162414"/>
          </a:xfrm>
          <a:prstGeom prst="snip2DiagRect">
            <a:avLst>
              <a:gd name="adj1" fmla="val 0"/>
              <a:gd name="adj2" fmla="val 2702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26" name="Picture 2" descr="IEEE MCE">
            <a:extLst>
              <a:ext uri="{FF2B5EF4-FFF2-40B4-BE49-F238E27FC236}">
                <a16:creationId xmlns:a16="http://schemas.microsoft.com/office/drawing/2014/main" id="{E104A784-8AE1-9B49-A330-0B04C8E7E5D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42382" y="2173808"/>
            <a:ext cx="2710725" cy="78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207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nip Diagonal Corner Rectangle 23">
            <a:extLst>
              <a:ext uri="{FF2B5EF4-FFF2-40B4-BE49-F238E27FC236}">
                <a16:creationId xmlns:a16="http://schemas.microsoft.com/office/drawing/2014/main" id="{2B5B560C-2B89-2D44-A844-9F44D44354E4}"/>
              </a:ext>
            </a:extLst>
          </p:cNvPr>
          <p:cNvSpPr/>
          <p:nvPr/>
        </p:nvSpPr>
        <p:spPr>
          <a:xfrm>
            <a:off x="452078" y="5107958"/>
            <a:ext cx="11392777" cy="900293"/>
          </a:xfrm>
          <a:prstGeom prst="snip2DiagRect">
            <a:avLst>
              <a:gd name="adj1" fmla="val 0"/>
              <a:gd name="adj2" fmla="val 24274"/>
            </a:avLst>
          </a:prstGeom>
          <a:solidFill>
            <a:srgbClr val="00B5E2">
              <a:alpha val="94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7AD0B2DA-FCEB-2D4D-84E0-982A13AAC1EC}"/>
              </a:ext>
            </a:extLst>
          </p:cNvPr>
          <p:cNvGrpSpPr/>
          <p:nvPr/>
        </p:nvGrpSpPr>
        <p:grpSpPr>
          <a:xfrm>
            <a:off x="452078" y="5101608"/>
            <a:ext cx="11405512" cy="227577"/>
            <a:chOff x="-197931" y="4684129"/>
            <a:chExt cx="11405512" cy="227577"/>
          </a:xfrm>
        </p:grpSpPr>
        <p:cxnSp>
          <p:nvCxnSpPr>
            <p:cNvPr id="26" name="Straight Connector 25">
              <a:extLst>
                <a:ext uri="{FF2B5EF4-FFF2-40B4-BE49-F238E27FC236}">
                  <a16:creationId xmlns:a16="http://schemas.microsoft.com/office/drawing/2014/main" id="{0984541A-4A9F-FA40-9539-4888A587018C}"/>
                </a:ext>
              </a:extLst>
            </p:cNvPr>
            <p:cNvCxnSpPr>
              <a:cxnSpLocks/>
            </p:cNvCxnSpPr>
            <p:nvPr/>
          </p:nvCxnSpPr>
          <p:spPr>
            <a:xfrm>
              <a:off x="-197931" y="4712894"/>
              <a:ext cx="1117793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Right Triangle 26">
              <a:extLst>
                <a:ext uri="{FF2B5EF4-FFF2-40B4-BE49-F238E27FC236}">
                  <a16:creationId xmlns:a16="http://schemas.microsoft.com/office/drawing/2014/main" id="{B54400A3-9879-7F46-91AF-B69933C8A8A6}"/>
                </a:ext>
              </a:extLst>
            </p:cNvPr>
            <p:cNvSpPr/>
            <p:nvPr/>
          </p:nvSpPr>
          <p:spPr>
            <a:xfrm>
              <a:off x="10980004" y="4684129"/>
              <a:ext cx="227577" cy="2275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Snip Diagonal Corner Rectangle 22">
            <a:extLst>
              <a:ext uri="{FF2B5EF4-FFF2-40B4-BE49-F238E27FC236}">
                <a16:creationId xmlns:a16="http://schemas.microsoft.com/office/drawing/2014/main" id="{79283161-1A5B-BD4A-8B40-25D81C60808C}"/>
              </a:ext>
            </a:extLst>
          </p:cNvPr>
          <p:cNvSpPr/>
          <p:nvPr/>
        </p:nvSpPr>
        <p:spPr>
          <a:xfrm>
            <a:off x="964095" y="5090544"/>
            <a:ext cx="10694505" cy="774967"/>
          </a:xfrm>
          <a:prstGeom prst="snip2DiagRect">
            <a:avLst>
              <a:gd name="adj1" fmla="val 0"/>
              <a:gd name="adj2" fmla="val 3847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Diagonal Corner Rectangle 21">
            <a:extLst>
              <a:ext uri="{FF2B5EF4-FFF2-40B4-BE49-F238E27FC236}">
                <a16:creationId xmlns:a16="http://schemas.microsoft.com/office/drawing/2014/main" id="{7B044BBD-A62B-3A4B-82CF-A6583714B3A1}"/>
              </a:ext>
            </a:extLst>
          </p:cNvPr>
          <p:cNvSpPr/>
          <p:nvPr/>
        </p:nvSpPr>
        <p:spPr>
          <a:xfrm>
            <a:off x="582051" y="1444625"/>
            <a:ext cx="11076549" cy="3503179"/>
          </a:xfrm>
          <a:prstGeom prst="snip2DiagRect">
            <a:avLst>
              <a:gd name="adj1" fmla="val 0"/>
              <a:gd name="adj2" fmla="val 11018"/>
            </a:avLst>
          </a:prstGeom>
          <a:solidFill>
            <a:schemeClr val="bg1"/>
          </a:solidFill>
          <a:ln>
            <a:solidFill>
              <a:srgbClr val="00B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0C454-81C8-6D42-8A43-1BA807389411}"/>
              </a:ext>
            </a:extLst>
          </p:cNvPr>
          <p:cNvSpPr>
            <a:spLocks noGrp="1"/>
          </p:cNvSpPr>
          <p:nvPr>
            <p:ph type="title"/>
          </p:nvPr>
        </p:nvSpPr>
        <p:spPr/>
        <p:txBody>
          <a:bodyPr>
            <a:noAutofit/>
          </a:bodyPr>
          <a:lstStyle/>
          <a:p>
            <a:r>
              <a:rPr lang="en-US"/>
              <a:t>Virtual Events Team</a:t>
            </a:r>
          </a:p>
        </p:txBody>
      </p:sp>
      <p:sp>
        <p:nvSpPr>
          <p:cNvPr id="5" name="Text Placeholder 4">
            <a:extLst>
              <a:ext uri="{FF2B5EF4-FFF2-40B4-BE49-F238E27FC236}">
                <a16:creationId xmlns:a16="http://schemas.microsoft.com/office/drawing/2014/main" id="{1EDD5BCD-0C25-184A-96E1-20A3357F2626}"/>
              </a:ext>
            </a:extLst>
          </p:cNvPr>
          <p:cNvSpPr>
            <a:spLocks noGrp="1"/>
          </p:cNvSpPr>
          <p:nvPr>
            <p:ph type="body" sz="quarter" idx="15"/>
          </p:nvPr>
        </p:nvSpPr>
        <p:spPr/>
        <p:txBody>
          <a:bodyPr/>
          <a:lstStyle/>
          <a:p>
            <a:r>
              <a:rPr lang="en-US"/>
              <a:t>The IEEE MCE team has expertise in online, virtual, and digital event mediums.</a:t>
            </a:r>
          </a:p>
        </p:txBody>
      </p:sp>
      <p:sp>
        <p:nvSpPr>
          <p:cNvPr id="4" name="Slide Number Placeholder 3">
            <a:extLst>
              <a:ext uri="{FF2B5EF4-FFF2-40B4-BE49-F238E27FC236}">
                <a16:creationId xmlns:a16="http://schemas.microsoft.com/office/drawing/2014/main" id="{1DA11ED5-DE53-4948-AE7A-57C0C3C4D3A6}"/>
              </a:ext>
            </a:extLst>
          </p:cNvPr>
          <p:cNvSpPr>
            <a:spLocks noGrp="1"/>
          </p:cNvSpPr>
          <p:nvPr>
            <p:ph type="sldNum" sz="quarter" idx="4"/>
          </p:nvPr>
        </p:nvSpPr>
        <p:spPr/>
        <p:txBody>
          <a:bodyPr/>
          <a:lstStyle/>
          <a:p>
            <a:fld id="{109D57CF-4CD8-6948-8A66-A1C7ACFCFC42}" type="slidenum">
              <a:rPr lang="en-US" smtClean="0"/>
              <a:pPr/>
              <a:t>39</a:t>
            </a:fld>
            <a:endParaRPr lang="en-US"/>
          </a:p>
        </p:txBody>
      </p:sp>
      <p:pic>
        <p:nvPicPr>
          <p:cNvPr id="6" name="Picture 5">
            <a:extLst>
              <a:ext uri="{FF2B5EF4-FFF2-40B4-BE49-F238E27FC236}">
                <a16:creationId xmlns:a16="http://schemas.microsoft.com/office/drawing/2014/main" id="{573E3945-C5C6-5C4D-8509-8C74B41A7B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89554" y="1982123"/>
            <a:ext cx="2464806" cy="916924"/>
          </a:xfrm>
          <a:prstGeom prst="rect">
            <a:avLst/>
          </a:prstGeom>
        </p:spPr>
      </p:pic>
      <p:pic>
        <p:nvPicPr>
          <p:cNvPr id="7" name="Picture 6">
            <a:extLst>
              <a:ext uri="{FF2B5EF4-FFF2-40B4-BE49-F238E27FC236}">
                <a16:creationId xmlns:a16="http://schemas.microsoft.com/office/drawing/2014/main" id="{975A3E33-93C3-5245-9854-1028743908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29094" y="1971407"/>
            <a:ext cx="2464806" cy="922583"/>
          </a:xfrm>
          <a:prstGeom prst="rect">
            <a:avLst/>
          </a:prstGeom>
        </p:spPr>
      </p:pic>
      <p:sp>
        <p:nvSpPr>
          <p:cNvPr id="8" name="TextBox 7">
            <a:extLst>
              <a:ext uri="{FF2B5EF4-FFF2-40B4-BE49-F238E27FC236}">
                <a16:creationId xmlns:a16="http://schemas.microsoft.com/office/drawing/2014/main" id="{33CF46DF-E64A-8243-9A25-3CB4CFB88C45}"/>
              </a:ext>
            </a:extLst>
          </p:cNvPr>
          <p:cNvSpPr txBox="1"/>
          <p:nvPr/>
        </p:nvSpPr>
        <p:spPr>
          <a:xfrm>
            <a:off x="5989554" y="1653273"/>
            <a:ext cx="2467087" cy="338554"/>
          </a:xfrm>
          <a:prstGeom prst="rect">
            <a:avLst/>
          </a:prstGeom>
          <a:solidFill>
            <a:srgbClr val="002855"/>
          </a:solidFill>
        </p:spPr>
        <p:txBody>
          <a:bodyPr wrap="square" rtlCol="0">
            <a:spAutoFit/>
          </a:bodyPr>
          <a:lstStyle/>
          <a:p>
            <a:pPr algn="ctr"/>
            <a:r>
              <a:rPr lang="en-US" sz="1600" b="1" dirty="0">
                <a:solidFill>
                  <a:schemeClr val="bg1"/>
                </a:solidFill>
              </a:rPr>
              <a:t>Event Consultation</a:t>
            </a:r>
            <a:endParaRPr lang="en-US" sz="1600" dirty="0">
              <a:solidFill>
                <a:schemeClr val="bg1"/>
              </a:solidFill>
            </a:endParaRPr>
          </a:p>
        </p:txBody>
      </p:sp>
      <p:pic>
        <p:nvPicPr>
          <p:cNvPr id="9" name="Picture 8">
            <a:extLst>
              <a:ext uri="{FF2B5EF4-FFF2-40B4-BE49-F238E27FC236}">
                <a16:creationId xmlns:a16="http://schemas.microsoft.com/office/drawing/2014/main" id="{1B91862D-7467-014E-A3CA-6715D3CED6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0841" y="1972136"/>
            <a:ext cx="2464806" cy="921853"/>
          </a:xfrm>
          <a:prstGeom prst="rect">
            <a:avLst/>
          </a:prstGeom>
        </p:spPr>
      </p:pic>
      <p:sp>
        <p:nvSpPr>
          <p:cNvPr id="10" name="Rectangle 9">
            <a:extLst>
              <a:ext uri="{FF2B5EF4-FFF2-40B4-BE49-F238E27FC236}">
                <a16:creationId xmlns:a16="http://schemas.microsoft.com/office/drawing/2014/main" id="{DFF95867-85B6-7A48-B5D6-6534F27B67B5}"/>
              </a:ext>
            </a:extLst>
          </p:cNvPr>
          <p:cNvSpPr/>
          <p:nvPr/>
        </p:nvSpPr>
        <p:spPr>
          <a:xfrm>
            <a:off x="850841" y="1634755"/>
            <a:ext cx="2467087" cy="338554"/>
          </a:xfrm>
          <a:prstGeom prst="rect">
            <a:avLst/>
          </a:prstGeom>
          <a:solidFill>
            <a:srgbClr val="002855"/>
          </a:solidFill>
        </p:spPr>
        <p:txBody>
          <a:bodyPr wrap="square">
            <a:spAutoFit/>
          </a:bodyPr>
          <a:lstStyle/>
          <a:p>
            <a:pPr algn="ctr"/>
            <a:r>
              <a:rPr lang="en-US" sz="1600" b="1" dirty="0">
                <a:solidFill>
                  <a:schemeClr val="bg1"/>
                </a:solidFill>
              </a:rPr>
              <a:t>Virtual Event Series </a:t>
            </a:r>
            <a:endParaRPr lang="en-US" sz="1600" dirty="0">
              <a:solidFill>
                <a:schemeClr val="bg1"/>
              </a:solidFill>
            </a:endParaRPr>
          </a:p>
        </p:txBody>
      </p:sp>
      <p:pic>
        <p:nvPicPr>
          <p:cNvPr id="11" name="Picture 10">
            <a:extLst>
              <a:ext uri="{FF2B5EF4-FFF2-40B4-BE49-F238E27FC236}">
                <a16:creationId xmlns:a16="http://schemas.microsoft.com/office/drawing/2014/main" id="{631537EA-3904-7042-A998-B451832A7E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37314" y="1977219"/>
            <a:ext cx="2467087" cy="928104"/>
          </a:xfrm>
          <a:prstGeom prst="rect">
            <a:avLst/>
          </a:prstGeom>
        </p:spPr>
      </p:pic>
      <p:sp>
        <p:nvSpPr>
          <p:cNvPr id="12" name="TextBox 11">
            <a:extLst>
              <a:ext uri="{FF2B5EF4-FFF2-40B4-BE49-F238E27FC236}">
                <a16:creationId xmlns:a16="http://schemas.microsoft.com/office/drawing/2014/main" id="{67FD8096-D14E-E543-8CD8-8A5051248071}"/>
              </a:ext>
            </a:extLst>
          </p:cNvPr>
          <p:cNvSpPr txBox="1"/>
          <p:nvPr/>
        </p:nvSpPr>
        <p:spPr>
          <a:xfrm>
            <a:off x="3429094" y="1643406"/>
            <a:ext cx="2467087" cy="338554"/>
          </a:xfrm>
          <a:prstGeom prst="rect">
            <a:avLst/>
          </a:prstGeom>
          <a:solidFill>
            <a:srgbClr val="002855"/>
          </a:solidFill>
        </p:spPr>
        <p:txBody>
          <a:bodyPr wrap="square" rtlCol="0">
            <a:spAutoFit/>
          </a:bodyPr>
          <a:lstStyle/>
          <a:p>
            <a:pPr algn="ctr"/>
            <a:r>
              <a:rPr lang="en-US" sz="1600" b="1" dirty="0">
                <a:solidFill>
                  <a:schemeClr val="bg1"/>
                </a:solidFill>
              </a:rPr>
              <a:t>Digital Event Production</a:t>
            </a:r>
            <a:endParaRPr lang="en-US" sz="1867" dirty="0">
              <a:solidFill>
                <a:schemeClr val="bg1"/>
              </a:solidFill>
            </a:endParaRPr>
          </a:p>
        </p:txBody>
      </p:sp>
      <p:sp>
        <p:nvSpPr>
          <p:cNvPr id="13" name="TextBox 12">
            <a:extLst>
              <a:ext uri="{FF2B5EF4-FFF2-40B4-BE49-F238E27FC236}">
                <a16:creationId xmlns:a16="http://schemas.microsoft.com/office/drawing/2014/main" id="{A35BFD85-D804-4244-9A92-85E836B75D9D}"/>
              </a:ext>
            </a:extLst>
          </p:cNvPr>
          <p:cNvSpPr txBox="1"/>
          <p:nvPr/>
        </p:nvSpPr>
        <p:spPr>
          <a:xfrm>
            <a:off x="8537314" y="1653273"/>
            <a:ext cx="2467087" cy="338554"/>
          </a:xfrm>
          <a:prstGeom prst="rect">
            <a:avLst/>
          </a:prstGeom>
          <a:solidFill>
            <a:srgbClr val="002855"/>
          </a:solidFill>
        </p:spPr>
        <p:txBody>
          <a:bodyPr wrap="square" rtlCol="0">
            <a:spAutoFit/>
          </a:bodyPr>
          <a:lstStyle/>
          <a:p>
            <a:pPr algn="ctr"/>
            <a:r>
              <a:rPr lang="en-US" sz="1600" b="1" dirty="0">
                <a:solidFill>
                  <a:schemeClr val="bg1"/>
                </a:solidFill>
              </a:rPr>
              <a:t>Hybrid Production</a:t>
            </a:r>
          </a:p>
        </p:txBody>
      </p:sp>
      <p:sp>
        <p:nvSpPr>
          <p:cNvPr id="14" name="Rectangle 13">
            <a:extLst>
              <a:ext uri="{FF2B5EF4-FFF2-40B4-BE49-F238E27FC236}">
                <a16:creationId xmlns:a16="http://schemas.microsoft.com/office/drawing/2014/main" id="{792A60B9-EE15-834F-B340-E30ADC0E25D1}"/>
              </a:ext>
            </a:extLst>
          </p:cNvPr>
          <p:cNvSpPr/>
          <p:nvPr/>
        </p:nvSpPr>
        <p:spPr>
          <a:xfrm>
            <a:off x="692311" y="2996669"/>
            <a:ext cx="2643411" cy="2062103"/>
          </a:xfrm>
          <a:prstGeom prst="rect">
            <a:avLst/>
          </a:prstGeom>
          <a:ln>
            <a:noFill/>
          </a:ln>
        </p:spPr>
        <p:txBody>
          <a:bodyPr wrap="square">
            <a:spAutoFit/>
          </a:bodyPr>
          <a:lstStyle/>
          <a:p>
            <a:pPr marL="285750" indent="-285750" fontAlgn="base">
              <a:buFont typeface="Arial" panose="020B0604020202020204" pitchFamily="34" charset="0"/>
              <a:buChar char="•"/>
            </a:pPr>
            <a:r>
              <a:rPr lang="en-US" sz="1400" dirty="0"/>
              <a:t>Designing programs for the online experience</a:t>
            </a:r>
          </a:p>
          <a:p>
            <a:pPr marL="285750" indent="-285750" fontAlgn="base">
              <a:buFont typeface="Arial" panose="020B0604020202020204" pitchFamily="34" charset="0"/>
              <a:buChar char="•"/>
            </a:pPr>
            <a:r>
              <a:rPr lang="en-US" sz="1400" dirty="0"/>
              <a:t>Audience engagement: techniques and practices</a:t>
            </a:r>
          </a:p>
          <a:p>
            <a:pPr marL="285750" indent="-285750" fontAlgn="base">
              <a:buFont typeface="Arial" panose="020B0604020202020204" pitchFamily="34" charset="0"/>
              <a:buChar char="•"/>
            </a:pPr>
            <a:r>
              <a:rPr lang="en-US" sz="1400" dirty="0"/>
              <a:t>Keynote prep/Green Room management</a:t>
            </a:r>
          </a:p>
          <a:p>
            <a:pPr marL="285750" indent="-285750" fontAlgn="base">
              <a:buFont typeface="Arial" panose="020B0604020202020204" pitchFamily="34" charset="0"/>
              <a:buChar char="•"/>
            </a:pPr>
            <a:r>
              <a:rPr lang="en-US" sz="1400" dirty="0"/>
              <a:t>Exhibitor/Sponsor innovations and management</a:t>
            </a:r>
          </a:p>
          <a:p>
            <a:endParaRPr lang="en-US" sz="1600" dirty="0">
              <a:solidFill>
                <a:schemeClr val="dk1"/>
              </a:solidFill>
            </a:endParaRPr>
          </a:p>
        </p:txBody>
      </p:sp>
      <p:sp>
        <p:nvSpPr>
          <p:cNvPr id="15" name="TextBox 14">
            <a:extLst>
              <a:ext uri="{FF2B5EF4-FFF2-40B4-BE49-F238E27FC236}">
                <a16:creationId xmlns:a16="http://schemas.microsoft.com/office/drawing/2014/main" id="{3282836A-4F7A-054C-9034-6AFF1D191C54}"/>
              </a:ext>
            </a:extLst>
          </p:cNvPr>
          <p:cNvSpPr txBox="1"/>
          <p:nvPr/>
        </p:nvSpPr>
        <p:spPr>
          <a:xfrm>
            <a:off x="3429094" y="2992627"/>
            <a:ext cx="2496779" cy="1815882"/>
          </a:xfrm>
          <a:prstGeom prst="rect">
            <a:avLst/>
          </a:prstGeom>
          <a:noFill/>
          <a:ln>
            <a:noFill/>
          </a:ln>
        </p:spPr>
        <p:txBody>
          <a:bodyPr wrap="square" rtlCol="0">
            <a:spAutoFit/>
          </a:bodyPr>
          <a:lstStyle/>
          <a:p>
            <a:pPr marL="285750" indent="-285750" fontAlgn="base">
              <a:buFont typeface="Arial" panose="020B0604020202020204" pitchFamily="34" charset="0"/>
              <a:buChar char="•"/>
            </a:pPr>
            <a:r>
              <a:rPr lang="en-US" sz="1400" dirty="0"/>
              <a:t>Live-day event production</a:t>
            </a:r>
          </a:p>
          <a:p>
            <a:pPr marL="285750" indent="-285750" fontAlgn="base">
              <a:buFont typeface="Arial" panose="020B0604020202020204" pitchFamily="34" charset="0"/>
              <a:buChar char="•"/>
            </a:pPr>
            <a:r>
              <a:rPr lang="en-US" sz="1400" dirty="0"/>
              <a:t>On-demand/hybrid productions</a:t>
            </a:r>
          </a:p>
          <a:p>
            <a:pPr marL="285750" indent="-285750" fontAlgn="base">
              <a:buFont typeface="Arial" panose="020B0604020202020204" pitchFamily="34" charset="0"/>
              <a:buChar char="•"/>
            </a:pPr>
            <a:r>
              <a:rPr lang="en-US" sz="1400" dirty="0"/>
              <a:t>Live sessions, panel discussions, and moderation</a:t>
            </a:r>
          </a:p>
          <a:p>
            <a:pPr marL="285750" indent="-285750">
              <a:buFont typeface="Arial" panose="020B0604020202020204" pitchFamily="34" charset="0"/>
              <a:buChar char="•"/>
            </a:pPr>
            <a:r>
              <a:rPr lang="en-US" sz="1400" dirty="0"/>
              <a:t>Moderated chat and live Q&amp;A with audience</a:t>
            </a:r>
          </a:p>
        </p:txBody>
      </p:sp>
      <p:sp>
        <p:nvSpPr>
          <p:cNvPr id="16" name="TextBox 15">
            <a:extLst>
              <a:ext uri="{FF2B5EF4-FFF2-40B4-BE49-F238E27FC236}">
                <a16:creationId xmlns:a16="http://schemas.microsoft.com/office/drawing/2014/main" id="{53FE0D02-E2E9-8540-89F9-707B169E6F50}"/>
              </a:ext>
            </a:extLst>
          </p:cNvPr>
          <p:cNvSpPr txBox="1"/>
          <p:nvPr/>
        </p:nvSpPr>
        <p:spPr>
          <a:xfrm>
            <a:off x="5893901" y="2993562"/>
            <a:ext cx="2643412" cy="2092881"/>
          </a:xfrm>
          <a:prstGeom prst="rect">
            <a:avLst/>
          </a:prstGeom>
          <a:noFill/>
          <a:ln>
            <a:noFill/>
          </a:ln>
        </p:spPr>
        <p:txBody>
          <a:bodyPr wrap="square" rtlCol="0">
            <a:spAutoFit/>
          </a:bodyPr>
          <a:lstStyle/>
          <a:p>
            <a:pPr marL="285750" indent="-285750" fontAlgn="base">
              <a:buFont typeface="Arial" panose="020B0604020202020204" pitchFamily="34" charset="0"/>
              <a:buChar char="•"/>
            </a:pPr>
            <a:r>
              <a:rPr lang="en-US" sz="1400" dirty="0"/>
              <a:t>Innovations in program, exhibit, and sponsor design</a:t>
            </a:r>
          </a:p>
          <a:p>
            <a:pPr marL="285750" indent="-285750" fontAlgn="base">
              <a:buFont typeface="Arial" panose="020B0604020202020204" pitchFamily="34" charset="0"/>
              <a:buChar char="•"/>
            </a:pPr>
            <a:r>
              <a:rPr lang="en-US" sz="1400" dirty="0"/>
              <a:t>Consultation in digital platform and services </a:t>
            </a:r>
          </a:p>
          <a:p>
            <a:pPr marL="285750" indent="-285750" fontAlgn="base">
              <a:buFont typeface="Arial" panose="020B0604020202020204" pitchFamily="34" charset="0"/>
              <a:buChar char="•"/>
            </a:pPr>
            <a:r>
              <a:rPr lang="en-US" sz="1400" dirty="0"/>
              <a:t>Tricks and tips for networking and engagement</a:t>
            </a:r>
          </a:p>
          <a:p>
            <a:pPr marL="285750" indent="-285750" fontAlgn="base">
              <a:buFont typeface="Arial" panose="020B0604020202020204" pitchFamily="34" charset="0"/>
              <a:buChar char="•"/>
            </a:pPr>
            <a:r>
              <a:rPr lang="en-US" sz="1400" dirty="0"/>
              <a:t>Collaboration with event organizers</a:t>
            </a:r>
          </a:p>
          <a:p>
            <a:endParaRPr lang="en-US" dirty="0"/>
          </a:p>
        </p:txBody>
      </p:sp>
      <p:sp>
        <p:nvSpPr>
          <p:cNvPr id="17" name="TextBox 16">
            <a:extLst>
              <a:ext uri="{FF2B5EF4-FFF2-40B4-BE49-F238E27FC236}">
                <a16:creationId xmlns:a16="http://schemas.microsoft.com/office/drawing/2014/main" id="{1E64C624-0234-4844-B762-595EC3AA9ED6}"/>
              </a:ext>
            </a:extLst>
          </p:cNvPr>
          <p:cNvSpPr txBox="1"/>
          <p:nvPr/>
        </p:nvSpPr>
        <p:spPr>
          <a:xfrm>
            <a:off x="8537314" y="3015077"/>
            <a:ext cx="2541924" cy="1600438"/>
          </a:xfrm>
          <a:prstGeom prst="rect">
            <a:avLst/>
          </a:prstGeom>
          <a:noFill/>
          <a:ln>
            <a:noFill/>
          </a:ln>
        </p:spPr>
        <p:txBody>
          <a:bodyPr wrap="square" rtlCol="0">
            <a:spAutoFit/>
          </a:bodyPr>
          <a:lstStyle/>
          <a:p>
            <a:pPr marL="285750" indent="-285750" fontAlgn="base">
              <a:buFont typeface="Arial" panose="020B0604020202020204" pitchFamily="34" charset="0"/>
              <a:buChar char="•"/>
            </a:pPr>
            <a:r>
              <a:rPr lang="en-US" sz="1400" dirty="0"/>
              <a:t>Hybrid program development for a seamless audience experience</a:t>
            </a:r>
          </a:p>
          <a:p>
            <a:pPr marL="285750" indent="-285750" fontAlgn="base">
              <a:buFont typeface="Arial" panose="020B0604020202020204" pitchFamily="34" charset="0"/>
              <a:buChar char="•"/>
            </a:pPr>
            <a:r>
              <a:rPr lang="en-US" sz="1400" dirty="0"/>
              <a:t>Filmed, produced, and edited assets</a:t>
            </a:r>
          </a:p>
          <a:p>
            <a:pPr marL="285750" indent="-285750" fontAlgn="base">
              <a:buFont typeface="Arial" panose="020B0604020202020204" pitchFamily="34" charset="0"/>
              <a:buChar char="•"/>
            </a:pPr>
            <a:r>
              <a:rPr lang="en-US" sz="1400" dirty="0"/>
              <a:t>Highlight videos</a:t>
            </a:r>
          </a:p>
          <a:p>
            <a:pPr marL="285750" indent="-285750" fontAlgn="base">
              <a:buFont typeface="Arial" panose="020B0604020202020204" pitchFamily="34" charset="0"/>
              <a:buChar char="•"/>
            </a:pPr>
            <a:r>
              <a:rPr lang="en-US" sz="1400" dirty="0"/>
              <a:t>Sizzles and interviews</a:t>
            </a:r>
          </a:p>
        </p:txBody>
      </p:sp>
      <p:sp>
        <p:nvSpPr>
          <p:cNvPr id="18" name="Rectangle 17">
            <a:extLst>
              <a:ext uri="{FF2B5EF4-FFF2-40B4-BE49-F238E27FC236}">
                <a16:creationId xmlns:a16="http://schemas.microsoft.com/office/drawing/2014/main" id="{1DB1114B-CF1D-DD47-82A5-C9FA6DECCFDD}"/>
              </a:ext>
            </a:extLst>
          </p:cNvPr>
          <p:cNvSpPr/>
          <p:nvPr/>
        </p:nvSpPr>
        <p:spPr>
          <a:xfrm>
            <a:off x="494723" y="5329185"/>
            <a:ext cx="11202554" cy="553998"/>
          </a:xfrm>
          <a:prstGeom prst="rect">
            <a:avLst/>
          </a:prstGeom>
        </p:spPr>
        <p:txBody>
          <a:bodyPr wrap="square">
            <a:spAutoFit/>
          </a:bodyPr>
          <a:lstStyle/>
          <a:p>
            <a:pPr algn="ctr"/>
            <a:r>
              <a:rPr lang="en-US" b="1" dirty="0">
                <a:solidFill>
                  <a:schemeClr val="bg1"/>
                </a:solidFill>
              </a:rPr>
              <a:t>“Virtual events allow us to break through the constraints of time and place to enrich and extend a live gathering” </a:t>
            </a:r>
          </a:p>
          <a:p>
            <a:pPr algn="ctr"/>
            <a:r>
              <a:rPr lang="en-US" sz="1200" dirty="0">
                <a:solidFill>
                  <a:schemeClr val="bg1"/>
                </a:solidFill>
              </a:rPr>
              <a:t>Marie Hunter, Senior Director, MCE</a:t>
            </a:r>
          </a:p>
        </p:txBody>
      </p:sp>
      <p:sp>
        <p:nvSpPr>
          <p:cNvPr id="21" name="Rectangle 20">
            <a:extLst>
              <a:ext uri="{FF2B5EF4-FFF2-40B4-BE49-F238E27FC236}">
                <a16:creationId xmlns:a16="http://schemas.microsoft.com/office/drawing/2014/main" id="{9CE36A28-7841-CD45-AD65-8116C3CF7318}"/>
              </a:ext>
            </a:extLst>
          </p:cNvPr>
          <p:cNvSpPr/>
          <p:nvPr/>
        </p:nvSpPr>
        <p:spPr>
          <a:xfrm>
            <a:off x="1725905" y="6236787"/>
            <a:ext cx="3154518"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6">
                  <a:extLst>
                    <a:ext uri="{A12FA001-AC4F-418D-AE19-62706E023703}">
                      <ahyp:hlinkClr xmlns:ahyp="http://schemas.microsoft.com/office/drawing/2018/hyperlinkcolor" val="tx"/>
                    </a:ext>
                  </a:extLst>
                </a:hlinkClick>
              </a:rPr>
              <a:t>ieee.org/conferences/</a:t>
            </a:r>
            <a:endParaRPr lang="en-US" sz="1600" b="1" dirty="0">
              <a:solidFill>
                <a:srgbClr val="00629B"/>
              </a:solidFill>
            </a:endParaRPr>
          </a:p>
        </p:txBody>
      </p:sp>
    </p:spTree>
    <p:extLst>
      <p:ext uri="{BB962C8B-B14F-4D97-AF65-F5344CB8AC3E}">
        <p14:creationId xmlns:p14="http://schemas.microsoft.com/office/powerpoint/2010/main" val="3721975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E32256-3316-9D43-80F4-8151018FBA92}"/>
              </a:ext>
            </a:extLst>
          </p:cNvPr>
          <p:cNvSpPr>
            <a:spLocks noGrp="1"/>
          </p:cNvSpPr>
          <p:nvPr>
            <p:ph type="title"/>
          </p:nvPr>
        </p:nvSpPr>
        <p:spPr/>
        <p:txBody>
          <a:bodyPr>
            <a:noAutofit/>
          </a:bodyPr>
          <a:lstStyle/>
          <a:p>
            <a:r>
              <a:rPr lang="en-US" dirty="0"/>
              <a:t>The Founding of IEEE</a:t>
            </a:r>
          </a:p>
        </p:txBody>
      </p:sp>
      <p:pic>
        <p:nvPicPr>
          <p:cNvPr id="7" name="Picture 6" descr="ghost background.png">
            <a:extLst>
              <a:ext uri="{FF2B5EF4-FFF2-40B4-BE49-F238E27FC236}">
                <a16:creationId xmlns:a16="http://schemas.microsoft.com/office/drawing/2014/main" id="{ECAC0B41-F256-064C-92AF-BBF88C859A3D}"/>
              </a:ext>
            </a:extLst>
          </p:cNvPr>
          <p:cNvPicPr>
            <a:picLocks noChangeAspect="1"/>
          </p:cNvPicPr>
          <p:nvPr/>
        </p:nvPicPr>
        <p:blipFill rotWithShape="1">
          <a:blip r:embed="rId3" cstate="screen">
            <a:alphaModFix amt="78000"/>
            <a:extLst>
              <a:ext uri="{28A0092B-C50C-407E-A947-70E740481C1C}">
                <a14:useLocalDpi xmlns:a14="http://schemas.microsoft.com/office/drawing/2010/main"/>
              </a:ext>
            </a:extLst>
          </a:blip>
          <a:srcRect b="1724"/>
          <a:stretch/>
        </p:blipFill>
        <p:spPr bwMode="auto">
          <a:xfrm>
            <a:off x="1725905" y="3023699"/>
            <a:ext cx="8492114" cy="384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timeline.png">
            <a:extLst>
              <a:ext uri="{FF2B5EF4-FFF2-40B4-BE49-F238E27FC236}">
                <a16:creationId xmlns:a16="http://schemas.microsoft.com/office/drawing/2014/main" id="{F88DD58D-E0DD-EC42-86E7-907A7CF8D5E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33954" y="1273274"/>
            <a:ext cx="82438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a:extLst>
              <a:ext uri="{FF2B5EF4-FFF2-40B4-BE49-F238E27FC236}">
                <a16:creationId xmlns:a16="http://schemas.microsoft.com/office/drawing/2014/main" id="{15E03468-16F7-D448-8DDB-1BC3FE63D8E0}"/>
              </a:ext>
            </a:extLst>
          </p:cNvPr>
          <p:cNvSpPr txBox="1">
            <a:spLocks noChangeArrowheads="1"/>
          </p:cNvSpPr>
          <p:nvPr/>
        </p:nvSpPr>
        <p:spPr bwMode="auto">
          <a:xfrm>
            <a:off x="922792" y="3722332"/>
            <a:ext cx="1868487" cy="84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spcAft>
                <a:spcPts val="50"/>
              </a:spcAft>
              <a:buFontTx/>
              <a:buNone/>
            </a:pPr>
            <a:r>
              <a:rPr lang="en-US" altLang="en-US" sz="2000" b="1" dirty="0">
                <a:solidFill>
                  <a:srgbClr val="004578"/>
                </a:solidFill>
                <a:cs typeface="Calibri" panose="020F0502020204030204" pitchFamily="34" charset="0"/>
              </a:rPr>
              <a:t>AIEE</a:t>
            </a:r>
          </a:p>
          <a:p>
            <a:pPr algn="ctr" eaLnBrk="1" hangingPunct="1">
              <a:spcBef>
                <a:spcPct val="0"/>
              </a:spcBef>
              <a:buFontTx/>
              <a:buNone/>
            </a:pPr>
            <a:r>
              <a:rPr lang="en-US" altLang="en-US" sz="1400" dirty="0">
                <a:solidFill>
                  <a:srgbClr val="004578"/>
                </a:solidFill>
                <a:cs typeface="Calibri" panose="020F0502020204030204" pitchFamily="34" charset="0"/>
              </a:rPr>
              <a:t>American Institute </a:t>
            </a:r>
            <a:br>
              <a:rPr lang="en-US" altLang="en-US" sz="1400" dirty="0">
                <a:solidFill>
                  <a:srgbClr val="004578"/>
                </a:solidFill>
                <a:cs typeface="Calibri" panose="020F0502020204030204" pitchFamily="34" charset="0"/>
              </a:rPr>
            </a:br>
            <a:r>
              <a:rPr lang="en-US" altLang="en-US" sz="1400" dirty="0">
                <a:solidFill>
                  <a:srgbClr val="004578"/>
                </a:solidFill>
                <a:cs typeface="Calibri" panose="020F0502020204030204" pitchFamily="34" charset="0"/>
              </a:rPr>
              <a:t>of Electrical Engineers</a:t>
            </a:r>
          </a:p>
        </p:txBody>
      </p:sp>
      <p:sp>
        <p:nvSpPr>
          <p:cNvPr id="10" name="TextBox 9">
            <a:extLst>
              <a:ext uri="{FF2B5EF4-FFF2-40B4-BE49-F238E27FC236}">
                <a16:creationId xmlns:a16="http://schemas.microsoft.com/office/drawing/2014/main" id="{C3A24519-0FEF-2547-8D0A-3DF6149E63E3}"/>
              </a:ext>
            </a:extLst>
          </p:cNvPr>
          <p:cNvSpPr txBox="1">
            <a:spLocks noChangeArrowheads="1"/>
          </p:cNvSpPr>
          <p:nvPr/>
        </p:nvSpPr>
        <p:spPr bwMode="auto">
          <a:xfrm>
            <a:off x="1129167" y="1198661"/>
            <a:ext cx="941387" cy="4062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8288" rIns="0" bIns="1828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1" dirty="0">
                <a:solidFill>
                  <a:srgbClr val="01B4E3"/>
                </a:solidFill>
                <a:cs typeface="Calibri" panose="020F0502020204030204" pitchFamily="34" charset="0"/>
              </a:rPr>
              <a:t>1884</a:t>
            </a:r>
          </a:p>
        </p:txBody>
      </p:sp>
      <p:pic>
        <p:nvPicPr>
          <p:cNvPr id="11" name="Picture 18" descr="aiee.png">
            <a:extLst>
              <a:ext uri="{FF2B5EF4-FFF2-40B4-BE49-F238E27FC236}">
                <a16:creationId xmlns:a16="http://schemas.microsoft.com/office/drawing/2014/main" id="{B4855680-708C-D64F-B592-C50B79DB15C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54554" y="1920974"/>
            <a:ext cx="16573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130D8159-5A07-5D42-BB84-ED3A508D6DED}"/>
              </a:ext>
            </a:extLst>
          </p:cNvPr>
          <p:cNvSpPr txBox="1">
            <a:spLocks noChangeArrowheads="1"/>
          </p:cNvSpPr>
          <p:nvPr/>
        </p:nvSpPr>
        <p:spPr bwMode="auto">
          <a:xfrm>
            <a:off x="3294517" y="3722332"/>
            <a:ext cx="1868487" cy="84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spcAft>
                <a:spcPts val="50"/>
              </a:spcAft>
              <a:buFontTx/>
              <a:buNone/>
            </a:pPr>
            <a:r>
              <a:rPr lang="en-US" altLang="en-US" sz="2000" b="1" dirty="0">
                <a:solidFill>
                  <a:srgbClr val="004578"/>
                </a:solidFill>
                <a:cs typeface="Calibri" panose="020F0502020204030204" pitchFamily="34" charset="0"/>
              </a:rPr>
              <a:t>IRE</a:t>
            </a:r>
          </a:p>
          <a:p>
            <a:pPr algn="ctr" eaLnBrk="1" hangingPunct="1">
              <a:spcBef>
                <a:spcPct val="0"/>
              </a:spcBef>
              <a:buFontTx/>
              <a:buNone/>
            </a:pPr>
            <a:r>
              <a:rPr lang="en-US" altLang="en-US" sz="1400" dirty="0">
                <a:solidFill>
                  <a:srgbClr val="004578"/>
                </a:solidFill>
                <a:cs typeface="Calibri" panose="020F0502020204030204" pitchFamily="34" charset="0"/>
              </a:rPr>
              <a:t>Institute of Radio</a:t>
            </a:r>
            <a:br>
              <a:rPr lang="en-US" altLang="en-US" sz="1400" dirty="0">
                <a:solidFill>
                  <a:srgbClr val="004578"/>
                </a:solidFill>
                <a:cs typeface="Calibri" panose="020F0502020204030204" pitchFamily="34" charset="0"/>
              </a:rPr>
            </a:br>
            <a:r>
              <a:rPr lang="en-US" altLang="en-US" sz="1400" dirty="0">
                <a:solidFill>
                  <a:srgbClr val="004578"/>
                </a:solidFill>
                <a:cs typeface="Calibri" panose="020F0502020204030204" pitchFamily="34" charset="0"/>
              </a:rPr>
              <a:t>Engineers</a:t>
            </a:r>
          </a:p>
        </p:txBody>
      </p:sp>
      <p:sp>
        <p:nvSpPr>
          <p:cNvPr id="13" name="TextBox 12">
            <a:extLst>
              <a:ext uri="{FF2B5EF4-FFF2-40B4-BE49-F238E27FC236}">
                <a16:creationId xmlns:a16="http://schemas.microsoft.com/office/drawing/2014/main" id="{29F5B95B-225C-9142-8299-726979A270BF}"/>
              </a:ext>
            </a:extLst>
          </p:cNvPr>
          <p:cNvSpPr txBox="1">
            <a:spLocks noChangeArrowheads="1"/>
          </p:cNvSpPr>
          <p:nvPr/>
        </p:nvSpPr>
        <p:spPr bwMode="auto">
          <a:xfrm>
            <a:off x="3791404" y="1198661"/>
            <a:ext cx="941388" cy="4062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8288" rIns="0" bIns="1828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None/>
            </a:pPr>
            <a:r>
              <a:rPr lang="en-US" altLang="en-US" sz="2400" b="1" dirty="0">
                <a:solidFill>
                  <a:srgbClr val="01B4E3"/>
                </a:solidFill>
                <a:cs typeface="Calibri" panose="020F0502020204030204" pitchFamily="34" charset="0"/>
              </a:rPr>
              <a:t>1912</a:t>
            </a:r>
          </a:p>
        </p:txBody>
      </p:sp>
      <p:pic>
        <p:nvPicPr>
          <p:cNvPr id="14" name="Picture 13" descr="ire.png">
            <a:extLst>
              <a:ext uri="{FF2B5EF4-FFF2-40B4-BE49-F238E27FC236}">
                <a16:creationId xmlns:a16="http://schemas.microsoft.com/office/drawing/2014/main" id="{26A981CE-F381-DB4D-8DD8-3719C156C6D0}"/>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878592" y="1771749"/>
            <a:ext cx="26352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4C9F9C8A-320F-7744-816E-F2E9D6B8E52F}"/>
              </a:ext>
            </a:extLst>
          </p:cNvPr>
          <p:cNvCxnSpPr>
            <a:cxnSpLocks/>
          </p:cNvCxnSpPr>
          <p:nvPr/>
        </p:nvCxnSpPr>
        <p:spPr>
          <a:xfrm>
            <a:off x="2908754" y="1840011"/>
            <a:ext cx="0" cy="2923721"/>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82F81B1-1B01-FC40-AF7B-707BBEC3B779}"/>
              </a:ext>
            </a:extLst>
          </p:cNvPr>
          <p:cNvSpPr txBox="1">
            <a:spLocks noChangeArrowheads="1"/>
          </p:cNvSpPr>
          <p:nvPr/>
        </p:nvSpPr>
        <p:spPr bwMode="auto">
          <a:xfrm>
            <a:off x="6126617" y="1198661"/>
            <a:ext cx="941387" cy="4062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8288" rIns="0" bIns="1828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None/>
            </a:pPr>
            <a:r>
              <a:rPr lang="en-US" altLang="en-US" sz="2400" b="1" dirty="0">
                <a:solidFill>
                  <a:srgbClr val="01B4E3"/>
                </a:solidFill>
                <a:cs typeface="Calibri" panose="020F0502020204030204" pitchFamily="34" charset="0"/>
              </a:rPr>
              <a:t>1963</a:t>
            </a:r>
          </a:p>
        </p:txBody>
      </p:sp>
      <p:cxnSp>
        <p:nvCxnSpPr>
          <p:cNvPr id="18" name="Straight Connector 17">
            <a:extLst>
              <a:ext uri="{FF2B5EF4-FFF2-40B4-BE49-F238E27FC236}">
                <a16:creationId xmlns:a16="http://schemas.microsoft.com/office/drawing/2014/main" id="{984FB608-1F61-DB4D-97AF-1B76F1C8D659}"/>
              </a:ext>
            </a:extLst>
          </p:cNvPr>
          <p:cNvCxnSpPr>
            <a:cxnSpLocks/>
          </p:cNvCxnSpPr>
          <p:nvPr/>
        </p:nvCxnSpPr>
        <p:spPr>
          <a:xfrm>
            <a:off x="5513842" y="1840011"/>
            <a:ext cx="0" cy="2891064"/>
          </a:xfrm>
          <a:prstGeom prst="line">
            <a:avLst/>
          </a:prstGeom>
          <a:ln>
            <a:solidFill>
              <a:srgbClr val="D9D9D9"/>
            </a:solidFil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EC232C7E-D3B2-D140-A060-14CF7E686F12}"/>
              </a:ext>
            </a:extLst>
          </p:cNvPr>
          <p:cNvPicPr>
            <a:picLocks noChangeAspect="1"/>
          </p:cNvPicPr>
          <p:nvPr/>
        </p:nvPicPr>
        <p:blipFill>
          <a:blip r:embed="rId7"/>
          <a:stretch>
            <a:fillRect/>
          </a:stretch>
        </p:blipFill>
        <p:spPr bwMode="auto">
          <a:xfrm>
            <a:off x="6523485" y="2188024"/>
            <a:ext cx="3379569" cy="190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38277C5B-D42F-4D4C-8ECC-E81E02037EDE}"/>
              </a:ext>
            </a:extLst>
          </p:cNvPr>
          <p:cNvSpPr txBox="1">
            <a:spLocks noChangeArrowheads="1"/>
          </p:cNvSpPr>
          <p:nvPr/>
        </p:nvSpPr>
        <p:spPr bwMode="auto">
          <a:xfrm>
            <a:off x="8658409" y="1188985"/>
            <a:ext cx="941387" cy="4062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8288" rIns="0" bIns="1828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None/>
            </a:pPr>
            <a:r>
              <a:rPr lang="en-US" altLang="en-US" sz="2400" b="1" dirty="0">
                <a:solidFill>
                  <a:srgbClr val="01B4E3"/>
                </a:solidFill>
                <a:cs typeface="Calibri" panose="020F0502020204030204" pitchFamily="34" charset="0"/>
              </a:rPr>
              <a:t>TODAY</a:t>
            </a:r>
          </a:p>
        </p:txBody>
      </p:sp>
      <p:sp>
        <p:nvSpPr>
          <p:cNvPr id="21" name="Content Placeholder 10">
            <a:extLst>
              <a:ext uri="{FF2B5EF4-FFF2-40B4-BE49-F238E27FC236}">
                <a16:creationId xmlns:a16="http://schemas.microsoft.com/office/drawing/2014/main" id="{62AEBCE3-25D7-B044-BE4C-22094082F62A}"/>
              </a:ext>
            </a:extLst>
          </p:cNvPr>
          <p:cNvSpPr txBox="1">
            <a:spLocks/>
          </p:cNvSpPr>
          <p:nvPr/>
        </p:nvSpPr>
        <p:spPr bwMode="auto">
          <a:xfrm>
            <a:off x="5958292" y="3980018"/>
            <a:ext cx="5390559" cy="150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lvl1pPr marL="228600" indent="-228600" algn="l" defTabSz="914400" rtl="0" eaLnBrk="1" latinLnBrk="0" hangingPunct="1">
              <a:lnSpc>
                <a:spcPct val="90000"/>
              </a:lnSpc>
              <a:spcBef>
                <a:spcPts val="1000"/>
              </a:spcBef>
              <a:buClr>
                <a:srgbClr val="007DB2"/>
              </a:buClr>
              <a:buFont typeface="System Font Regular"/>
              <a:buChar char="▸"/>
              <a:defRPr sz="2600" kern="1200">
                <a:solidFill>
                  <a:srgbClr val="004578"/>
                </a:solidFill>
                <a:latin typeface="Calibri" charset="0"/>
                <a:ea typeface="Calibri" charset="0"/>
                <a:cs typeface="Calibri" charset="0"/>
              </a:defRPr>
            </a:lvl1pPr>
            <a:lvl2pPr marL="685800" indent="-228600" algn="l" defTabSz="914400" rtl="0" eaLnBrk="1" latinLnBrk="0" hangingPunct="1">
              <a:lnSpc>
                <a:spcPct val="90000"/>
              </a:lnSpc>
              <a:spcBef>
                <a:spcPts val="500"/>
              </a:spcBef>
              <a:buClr>
                <a:srgbClr val="007DB2"/>
              </a:buClr>
              <a:buFont typeface="System Font Regular"/>
              <a:buChar char="▸"/>
              <a:defRPr sz="2400" kern="1200">
                <a:solidFill>
                  <a:srgbClr val="004578"/>
                </a:solidFill>
                <a:latin typeface="Calibri" charset="0"/>
                <a:ea typeface="Calibri" charset="0"/>
                <a:cs typeface="Calibri" charset="0"/>
              </a:defRPr>
            </a:lvl2pPr>
            <a:lvl3pPr marL="1143000" indent="-228600" algn="l" defTabSz="914400" rtl="0" eaLnBrk="1" latinLnBrk="0" hangingPunct="1">
              <a:lnSpc>
                <a:spcPct val="90000"/>
              </a:lnSpc>
              <a:spcBef>
                <a:spcPts val="500"/>
              </a:spcBef>
              <a:buClr>
                <a:srgbClr val="007DB2"/>
              </a:buClr>
              <a:buFont typeface="System Font Regular"/>
              <a:buChar char="▸"/>
              <a:defRPr sz="2000" kern="1200">
                <a:solidFill>
                  <a:srgbClr val="004578"/>
                </a:solidFill>
                <a:latin typeface="Calibri" charset="0"/>
                <a:ea typeface="Calibri" charset="0"/>
                <a:cs typeface="Calibri" charset="0"/>
              </a:defRPr>
            </a:lvl3pPr>
            <a:lvl4pPr marL="1600200" indent="-228600" algn="l" defTabSz="914400" rtl="0" eaLnBrk="1" latinLnBrk="0" hangingPunct="1">
              <a:lnSpc>
                <a:spcPct val="90000"/>
              </a:lnSpc>
              <a:spcBef>
                <a:spcPts val="500"/>
              </a:spcBef>
              <a:buClr>
                <a:srgbClr val="007DB2"/>
              </a:buClr>
              <a:buFont typeface="System Font Regular"/>
              <a:buChar char="▸"/>
              <a:defRPr sz="1800" kern="1200">
                <a:solidFill>
                  <a:srgbClr val="004578"/>
                </a:solidFill>
                <a:latin typeface="Calibri" charset="0"/>
                <a:ea typeface="Calibri" charset="0"/>
                <a:cs typeface="Calibri" charset="0"/>
              </a:defRPr>
            </a:lvl4pPr>
            <a:lvl5pPr marL="2057400" indent="-228600" algn="l" defTabSz="914400" rtl="0" eaLnBrk="1" latinLnBrk="0" hangingPunct="1">
              <a:lnSpc>
                <a:spcPct val="90000"/>
              </a:lnSpc>
              <a:spcBef>
                <a:spcPts val="500"/>
              </a:spcBef>
              <a:buClr>
                <a:srgbClr val="007DB2"/>
              </a:buClr>
              <a:buFont typeface="System Font Regular"/>
              <a:buChar char="▸"/>
              <a:defRPr sz="1800" kern="1200">
                <a:solidFill>
                  <a:srgbClr val="004578"/>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a:p>
            <a:pPr marL="0" indent="0">
              <a:buNone/>
            </a:pPr>
            <a:r>
              <a:rPr lang="en-US" sz="2400" dirty="0">
                <a:solidFill>
                  <a:srgbClr val="00B0F0"/>
                </a:solidFill>
              </a:rPr>
              <a:t>IEEE embodies the visions of its founders—applying them to the challenges of today and tomorrow.</a:t>
            </a:r>
          </a:p>
        </p:txBody>
      </p:sp>
      <p:sp>
        <p:nvSpPr>
          <p:cNvPr id="26" name="Slide Number Placeholder 2">
            <a:extLst>
              <a:ext uri="{FF2B5EF4-FFF2-40B4-BE49-F238E27FC236}">
                <a16:creationId xmlns:a16="http://schemas.microsoft.com/office/drawing/2014/main" id="{1AB2D5B2-FF6B-F44B-AB8E-AFB81E5E465D}"/>
              </a:ext>
            </a:extLst>
          </p:cNvPr>
          <p:cNvSpPr>
            <a:spLocks noGrp="1"/>
          </p:cNvSpPr>
          <p:nvPr>
            <p:ph type="sldNum" sz="quarter" idx="4"/>
          </p:nvPr>
        </p:nvSpPr>
        <p:spPr>
          <a:xfrm>
            <a:off x="1330861" y="6350958"/>
            <a:ext cx="790088" cy="182563"/>
          </a:xfrm>
        </p:spPr>
        <p:txBody>
          <a:bodyPr/>
          <a:lstStyle/>
          <a:p>
            <a:fld id="{109D57CF-4CD8-6948-8A66-A1C7ACFCFC42}" type="slidenum">
              <a:rPr lang="en-US" smtClean="0"/>
              <a:pPr/>
              <a:t>4</a:t>
            </a:fld>
            <a:endParaRPr lang="en-US" dirty="0"/>
          </a:p>
        </p:txBody>
      </p:sp>
      <p:sp>
        <p:nvSpPr>
          <p:cNvPr id="27" name="Rectangle 26">
            <a:extLst>
              <a:ext uri="{FF2B5EF4-FFF2-40B4-BE49-F238E27FC236}">
                <a16:creationId xmlns:a16="http://schemas.microsoft.com/office/drawing/2014/main" id="{C0205031-979C-684B-B7C5-8C57E1731F02}"/>
              </a:ext>
            </a:extLst>
          </p:cNvPr>
          <p:cNvSpPr/>
          <p:nvPr/>
        </p:nvSpPr>
        <p:spPr>
          <a:xfrm>
            <a:off x="1725905" y="6240419"/>
            <a:ext cx="4088876"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8">
                  <a:extLst>
                    <a:ext uri="{A12FA001-AC4F-418D-AE19-62706E023703}">
                      <ahyp:hlinkClr xmlns:ahyp="http://schemas.microsoft.com/office/drawing/2018/hyperlinkcolor" val="tx"/>
                    </a:ext>
                  </a:extLst>
                </a:hlinkClick>
              </a:rPr>
              <a:t>ieee.org/about/ieee-history.html</a:t>
            </a:r>
            <a:endParaRPr lang="en-US" sz="1600" b="1" dirty="0">
              <a:solidFill>
                <a:srgbClr val="00629B"/>
              </a:solidFill>
            </a:endParaRPr>
          </a:p>
        </p:txBody>
      </p:sp>
    </p:spTree>
    <p:extLst>
      <p:ext uri="{BB962C8B-B14F-4D97-AF65-F5344CB8AC3E}">
        <p14:creationId xmlns:p14="http://schemas.microsoft.com/office/powerpoint/2010/main" val="1447351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FCD80-8842-5348-BC1B-050A1675801B}"/>
              </a:ext>
            </a:extLst>
          </p:cNvPr>
          <p:cNvSpPr>
            <a:spLocks noGrp="1"/>
          </p:cNvSpPr>
          <p:nvPr>
            <p:ph type="title"/>
          </p:nvPr>
        </p:nvSpPr>
        <p:spPr/>
        <p:txBody>
          <a:bodyPr>
            <a:noAutofit/>
          </a:bodyPr>
          <a:lstStyle/>
          <a:p>
            <a:r>
              <a:rPr lang="en-US"/>
              <a:t>Local Meetings and Events</a:t>
            </a:r>
          </a:p>
        </p:txBody>
      </p:sp>
      <p:sp>
        <p:nvSpPr>
          <p:cNvPr id="3" name="Content Placeholder 2">
            <a:extLst>
              <a:ext uri="{FF2B5EF4-FFF2-40B4-BE49-F238E27FC236}">
                <a16:creationId xmlns:a16="http://schemas.microsoft.com/office/drawing/2014/main" id="{AE7DFDA4-589E-2B44-8FA9-AC703D2B1947}"/>
              </a:ext>
            </a:extLst>
          </p:cNvPr>
          <p:cNvSpPr>
            <a:spLocks noGrp="1"/>
          </p:cNvSpPr>
          <p:nvPr>
            <p:ph idx="1"/>
          </p:nvPr>
        </p:nvSpPr>
        <p:spPr>
          <a:xfrm>
            <a:off x="452282" y="2122242"/>
            <a:ext cx="11298034" cy="3804460"/>
          </a:xfrm>
        </p:spPr>
        <p:txBody>
          <a:bodyPr>
            <a:normAutofit/>
          </a:bodyPr>
          <a:lstStyle/>
          <a:p>
            <a:r>
              <a:rPr lang="en-US" sz="1800" dirty="0"/>
              <a:t>IEEE Sections</a:t>
            </a:r>
          </a:p>
          <a:p>
            <a:r>
              <a:rPr lang="en-US" sz="1800" dirty="0"/>
              <a:t>IEEE Chapters</a:t>
            </a:r>
          </a:p>
          <a:p>
            <a:r>
              <a:rPr lang="en-US" sz="1800" dirty="0"/>
              <a:t>Student branches</a:t>
            </a:r>
          </a:p>
          <a:p>
            <a:r>
              <a:rPr lang="en-US" sz="1800" dirty="0"/>
              <a:t>Other regional governing bodies</a:t>
            </a:r>
          </a:p>
        </p:txBody>
      </p:sp>
      <p:sp>
        <p:nvSpPr>
          <p:cNvPr id="5" name="Text Placeholder 4">
            <a:extLst>
              <a:ext uri="{FF2B5EF4-FFF2-40B4-BE49-F238E27FC236}">
                <a16:creationId xmlns:a16="http://schemas.microsoft.com/office/drawing/2014/main" id="{FAD8C7C5-6FCE-3743-80AA-F7F87BFD5909}"/>
              </a:ext>
            </a:extLst>
          </p:cNvPr>
          <p:cNvSpPr>
            <a:spLocks noGrp="1"/>
          </p:cNvSpPr>
          <p:nvPr>
            <p:ph type="body" sz="quarter" idx="15"/>
          </p:nvPr>
        </p:nvSpPr>
        <p:spPr/>
        <p:txBody>
          <a:bodyPr/>
          <a:lstStyle/>
          <a:p>
            <a:r>
              <a:rPr lang="en-US"/>
              <a:t>IEEE provides its members and volunteers with year-round networking opportunities.</a:t>
            </a:r>
          </a:p>
        </p:txBody>
      </p:sp>
      <p:sp>
        <p:nvSpPr>
          <p:cNvPr id="6" name="Text Placeholder 5">
            <a:extLst>
              <a:ext uri="{FF2B5EF4-FFF2-40B4-BE49-F238E27FC236}">
                <a16:creationId xmlns:a16="http://schemas.microsoft.com/office/drawing/2014/main" id="{86DC1775-F6F8-3B4F-8937-AE88C6ADD03C}"/>
              </a:ext>
            </a:extLst>
          </p:cNvPr>
          <p:cNvSpPr>
            <a:spLocks noGrp="1"/>
          </p:cNvSpPr>
          <p:nvPr>
            <p:ph type="body" sz="quarter" idx="16"/>
          </p:nvPr>
        </p:nvSpPr>
        <p:spPr>
          <a:xfrm>
            <a:off x="452385" y="1668463"/>
            <a:ext cx="11307456" cy="681037"/>
          </a:xfrm>
        </p:spPr>
        <p:txBody>
          <a:bodyPr/>
          <a:lstStyle/>
          <a:p>
            <a:r>
              <a:rPr lang="en-US" dirty="0"/>
              <a:t>Local meetings and events are hosted by:</a:t>
            </a:r>
          </a:p>
        </p:txBody>
      </p:sp>
      <p:sp>
        <p:nvSpPr>
          <p:cNvPr id="4" name="Slide Number Placeholder 3">
            <a:extLst>
              <a:ext uri="{FF2B5EF4-FFF2-40B4-BE49-F238E27FC236}">
                <a16:creationId xmlns:a16="http://schemas.microsoft.com/office/drawing/2014/main" id="{7D2B0289-631D-2A46-A68C-60F1CD1CB87F}"/>
              </a:ext>
            </a:extLst>
          </p:cNvPr>
          <p:cNvSpPr>
            <a:spLocks noGrp="1"/>
          </p:cNvSpPr>
          <p:nvPr>
            <p:ph type="sldNum" sz="quarter" idx="4"/>
          </p:nvPr>
        </p:nvSpPr>
        <p:spPr/>
        <p:txBody>
          <a:bodyPr/>
          <a:lstStyle/>
          <a:p>
            <a:fld id="{109D57CF-4CD8-6948-8A66-A1C7ACFCFC42}" type="slidenum">
              <a:rPr lang="en-US" smtClean="0"/>
              <a:pPr/>
              <a:t>40</a:t>
            </a:fld>
            <a:endParaRPr lang="en-US"/>
          </a:p>
        </p:txBody>
      </p:sp>
      <p:pic>
        <p:nvPicPr>
          <p:cNvPr id="7" name="Picture 6" descr="Graphical user interface, application, website&#10;&#10;Description automatically generated">
            <a:extLst>
              <a:ext uri="{FF2B5EF4-FFF2-40B4-BE49-F238E27FC236}">
                <a16:creationId xmlns:a16="http://schemas.microsoft.com/office/drawing/2014/main" id="{D7503FE1-C6B3-6643-82CD-0C567800AA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39612" y="1671335"/>
            <a:ext cx="6498816" cy="3049752"/>
          </a:xfrm>
          <a:prstGeom prst="rect">
            <a:avLst/>
          </a:prstGeom>
          <a:ln w="6350">
            <a:solidFill>
              <a:srgbClr val="75787B"/>
            </a:solidFill>
          </a:ln>
        </p:spPr>
      </p:pic>
      <p:sp>
        <p:nvSpPr>
          <p:cNvPr id="9" name="Rectangle 8">
            <a:extLst>
              <a:ext uri="{FF2B5EF4-FFF2-40B4-BE49-F238E27FC236}">
                <a16:creationId xmlns:a16="http://schemas.microsoft.com/office/drawing/2014/main" id="{B956ADB3-AFDF-0A4C-A7C6-A52E489739DF}"/>
              </a:ext>
            </a:extLst>
          </p:cNvPr>
          <p:cNvSpPr/>
          <p:nvPr/>
        </p:nvSpPr>
        <p:spPr>
          <a:xfrm>
            <a:off x="1725905" y="6230209"/>
            <a:ext cx="4640309"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meetings.vtools.ieee.org/events/search</a:t>
            </a:r>
            <a:endParaRPr lang="en-US" sz="1600" b="1" dirty="0">
              <a:solidFill>
                <a:srgbClr val="00629B"/>
              </a:solidFill>
            </a:endParaRPr>
          </a:p>
        </p:txBody>
      </p:sp>
    </p:spTree>
    <p:extLst>
      <p:ext uri="{BB962C8B-B14F-4D97-AF65-F5344CB8AC3E}">
        <p14:creationId xmlns:p14="http://schemas.microsoft.com/office/powerpoint/2010/main" val="328152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0D97E-AB54-9C4F-A981-C21CC1755B17}"/>
              </a:ext>
            </a:extLst>
          </p:cNvPr>
          <p:cNvSpPr>
            <a:spLocks noGrp="1"/>
          </p:cNvSpPr>
          <p:nvPr>
            <p:ph type="title"/>
          </p:nvPr>
        </p:nvSpPr>
        <p:spPr/>
        <p:txBody>
          <a:bodyPr/>
          <a:lstStyle/>
          <a:p>
            <a:r>
              <a:rPr lang="en-US"/>
              <a:t>Publications</a:t>
            </a:r>
          </a:p>
        </p:txBody>
      </p:sp>
      <p:sp>
        <p:nvSpPr>
          <p:cNvPr id="2" name="Content Placeholder 1">
            <a:extLst>
              <a:ext uri="{FF2B5EF4-FFF2-40B4-BE49-F238E27FC236}">
                <a16:creationId xmlns:a16="http://schemas.microsoft.com/office/drawing/2014/main" id="{2FEBFC90-2E69-1A41-B5CC-7D9B9FE4227A}"/>
              </a:ext>
            </a:extLst>
          </p:cNvPr>
          <p:cNvSpPr>
            <a:spLocks noGrp="1"/>
          </p:cNvSpPr>
          <p:nvPr>
            <p:ph sz="quarter" idx="10"/>
          </p:nvPr>
        </p:nvSpPr>
        <p:spPr>
          <a:xfrm>
            <a:off x="3116263" y="2940050"/>
            <a:ext cx="9075737" cy="1101725"/>
          </a:xfrm>
        </p:spPr>
        <p:txBody>
          <a:bodyPr>
            <a:noAutofit/>
          </a:bodyPr>
          <a:lstStyle/>
          <a:p>
            <a:r>
              <a:rPr lang="en-US" sz="2200"/>
              <a:t>IEEE research advances technical theory that the world puts into practice. </a:t>
            </a:r>
            <a:br>
              <a:rPr lang="en-US" sz="2200"/>
            </a:br>
            <a:r>
              <a:rPr lang="en-US" sz="2200"/>
              <a:t>People expect technology to solve tomorrow’s problems. So does IEEE.</a:t>
            </a:r>
          </a:p>
        </p:txBody>
      </p:sp>
      <p:sp>
        <p:nvSpPr>
          <p:cNvPr id="5" name="Text Placeholder 4">
            <a:extLst>
              <a:ext uri="{FF2B5EF4-FFF2-40B4-BE49-F238E27FC236}">
                <a16:creationId xmlns:a16="http://schemas.microsoft.com/office/drawing/2014/main" id="{C1F166B0-5343-4847-A835-F4E4DE67C71F}"/>
              </a:ext>
            </a:extLst>
          </p:cNvPr>
          <p:cNvSpPr>
            <a:spLocks noGrp="1"/>
          </p:cNvSpPr>
          <p:nvPr>
            <p:ph type="body" sz="quarter" idx="11"/>
          </p:nvPr>
        </p:nvSpPr>
        <p:spPr/>
        <p:txBody>
          <a:bodyPr/>
          <a:lstStyle/>
          <a:p>
            <a:r>
              <a:rPr lang="en-US" dirty="0"/>
              <a:t>Membership</a:t>
            </a:r>
          </a:p>
          <a:p>
            <a:r>
              <a:rPr lang="en-US" dirty="0"/>
              <a:t>Communities</a:t>
            </a:r>
          </a:p>
          <a:p>
            <a:r>
              <a:rPr lang="en-US" dirty="0"/>
              <a:t>Conferences</a:t>
            </a:r>
          </a:p>
          <a:p>
            <a:r>
              <a:rPr lang="en-US" b="1" dirty="0">
                <a:solidFill>
                  <a:srgbClr val="FFA400"/>
                </a:solidFill>
              </a:rPr>
              <a:t>Publications</a:t>
            </a:r>
          </a:p>
          <a:p>
            <a:r>
              <a:rPr lang="en-US" dirty="0"/>
              <a:t>Standards </a:t>
            </a:r>
          </a:p>
          <a:p>
            <a:r>
              <a:rPr lang="en-US" dirty="0"/>
              <a:t>Education </a:t>
            </a:r>
          </a:p>
          <a:p>
            <a:r>
              <a:rPr lang="en-US" dirty="0"/>
              <a:t>Career Resources</a:t>
            </a:r>
          </a:p>
          <a:p>
            <a:pPr>
              <a:lnSpc>
                <a:spcPct val="100000"/>
              </a:lnSpc>
            </a:pPr>
            <a:r>
              <a:rPr lang="en-US" dirty="0"/>
              <a:t>Humanitarian and Philanthropic Goals</a:t>
            </a:r>
          </a:p>
          <a:p>
            <a:r>
              <a:rPr lang="en-US" dirty="0"/>
              <a:t>Awards</a:t>
            </a:r>
          </a:p>
          <a:p>
            <a:r>
              <a:rPr lang="en-US" dirty="0"/>
              <a:t>Industry</a:t>
            </a:r>
          </a:p>
        </p:txBody>
      </p:sp>
      <p:sp>
        <p:nvSpPr>
          <p:cNvPr id="7" name="Snip Diagonal Corner Rectangle 6">
            <a:extLst>
              <a:ext uri="{FF2B5EF4-FFF2-40B4-BE49-F238E27FC236}">
                <a16:creationId xmlns:a16="http://schemas.microsoft.com/office/drawing/2014/main" id="{D3A3841A-11BF-1D4C-9EE9-25CC8EEEACD6}"/>
              </a:ext>
            </a:extLst>
          </p:cNvPr>
          <p:cNvSpPr/>
          <p:nvPr/>
        </p:nvSpPr>
        <p:spPr>
          <a:xfrm>
            <a:off x="223520" y="1658670"/>
            <a:ext cx="2113280" cy="392841"/>
          </a:xfrm>
          <a:prstGeom prst="snip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736807A-DA7E-8F4A-9356-FCF8B1EEF51A}"/>
              </a:ext>
            </a:extLst>
          </p:cNvPr>
          <p:cNvSpPr>
            <a:spLocks noGrp="1"/>
          </p:cNvSpPr>
          <p:nvPr>
            <p:ph type="sldNum" sz="quarter" idx="4"/>
          </p:nvPr>
        </p:nvSpPr>
        <p:spPr/>
        <p:txBody>
          <a:bodyPr/>
          <a:lstStyle/>
          <a:p>
            <a:fld id="{4CBC1898-768D-6640-8D80-B671286758A9}" type="slidenum">
              <a:rPr lang="en-US" smtClean="0"/>
              <a:pPr/>
              <a:t>41</a:t>
            </a:fld>
            <a:endParaRPr lang="en-US"/>
          </a:p>
        </p:txBody>
      </p:sp>
    </p:spTree>
    <p:extLst>
      <p:ext uri="{BB962C8B-B14F-4D97-AF65-F5344CB8AC3E}">
        <p14:creationId xmlns:p14="http://schemas.microsoft.com/office/powerpoint/2010/main" val="3564489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IEEE Publications</a:t>
            </a:r>
            <a:endParaRPr lang="en-US" i="1"/>
          </a:p>
        </p:txBody>
      </p:sp>
      <p:sp>
        <p:nvSpPr>
          <p:cNvPr id="13" name="Content Placeholder 12"/>
          <p:cNvSpPr>
            <a:spLocks noGrp="1"/>
          </p:cNvSpPr>
          <p:nvPr>
            <p:ph idx="1"/>
          </p:nvPr>
        </p:nvSpPr>
        <p:spPr>
          <a:xfrm>
            <a:off x="452282" y="1804554"/>
            <a:ext cx="7472518" cy="2249014"/>
          </a:xfrm>
        </p:spPr>
        <p:txBody>
          <a:bodyPr>
            <a:noAutofit/>
          </a:bodyPr>
          <a:lstStyle/>
          <a:p>
            <a:r>
              <a:rPr lang="en-US" dirty="0">
                <a:solidFill>
                  <a:schemeClr val="tx1">
                    <a:lumMod val="75000"/>
                  </a:schemeClr>
                </a:solidFill>
              </a:rPr>
              <a:t>IEEE’s publications provide coverage of the latest technical developments that shape the world. </a:t>
            </a:r>
          </a:p>
          <a:p>
            <a:pPr lvl="1"/>
            <a:r>
              <a:rPr lang="en-US" sz="1600" dirty="0">
                <a:solidFill>
                  <a:schemeClr val="tx1">
                    <a:lumMod val="75000"/>
                  </a:schemeClr>
                </a:solidFill>
              </a:rPr>
              <a:t>Each year, IEEE introduces new publications to address growing areas of research, such as cloud computing, renewable energy, cognitive computing, 5G, sustainable computing, autonomous vehicles, and more.</a:t>
            </a:r>
          </a:p>
          <a:p>
            <a:r>
              <a:rPr lang="en-US" dirty="0"/>
              <a:t>IEEE gives authors flexibility with open access and hybrid journals</a:t>
            </a:r>
            <a:endParaRPr lang="en-US" dirty="0">
              <a:solidFill>
                <a:schemeClr val="tx1">
                  <a:lumMod val="75000"/>
                </a:schemeClr>
              </a:solidFill>
            </a:endParaRPr>
          </a:p>
          <a:p>
            <a:pPr marL="0" indent="0">
              <a:buNone/>
            </a:pPr>
            <a:endParaRPr lang="en-US" sz="1800" dirty="0">
              <a:solidFill>
                <a:schemeClr val="tx1">
                  <a:lumMod val="75000"/>
                </a:schemeClr>
              </a:solidFill>
            </a:endParaRPr>
          </a:p>
        </p:txBody>
      </p:sp>
      <p:sp>
        <p:nvSpPr>
          <p:cNvPr id="5" name="Text Placeholder 4"/>
          <p:cNvSpPr>
            <a:spLocks noGrp="1"/>
          </p:cNvSpPr>
          <p:nvPr>
            <p:ph type="body" sz="quarter" idx="15"/>
          </p:nvPr>
        </p:nvSpPr>
        <p:spPr/>
        <p:txBody>
          <a:bodyPr/>
          <a:lstStyle/>
          <a:p>
            <a:r>
              <a:rPr lang="en-US" dirty="0"/>
              <a:t>The technology landscape is constantly evolving—</a:t>
            </a:r>
            <a:r>
              <a:rPr lang="en-US" b="1" dirty="0"/>
              <a:t>stay current on the latest breakthroughs</a:t>
            </a:r>
            <a:r>
              <a:rPr lang="en-US" dirty="0"/>
              <a:t> with IEEE.</a:t>
            </a:r>
          </a:p>
        </p:txBody>
      </p:sp>
      <p:sp>
        <p:nvSpPr>
          <p:cNvPr id="4" name="Slide Number Placeholder 3"/>
          <p:cNvSpPr>
            <a:spLocks noGrp="1"/>
          </p:cNvSpPr>
          <p:nvPr>
            <p:ph type="sldNum" sz="quarter" idx="4"/>
          </p:nvPr>
        </p:nvSpPr>
        <p:spPr/>
        <p:txBody>
          <a:bodyPr/>
          <a:lstStyle/>
          <a:p>
            <a:fld id="{109D57CF-4CD8-6948-8A66-A1C7ACFCFC42}" type="slidenum">
              <a:rPr lang="en-US" smtClean="0"/>
              <a:pPr/>
              <a:t>42</a:t>
            </a:fld>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3926" y="1444625"/>
            <a:ext cx="4152616" cy="4152616"/>
          </a:xfrm>
          <a:prstGeom prst="rect">
            <a:avLst/>
          </a:prstGeom>
        </p:spPr>
      </p:pic>
      <p:sp>
        <p:nvSpPr>
          <p:cNvPr id="12" name="Rectangle 11">
            <a:extLst>
              <a:ext uri="{FF2B5EF4-FFF2-40B4-BE49-F238E27FC236}">
                <a16:creationId xmlns:a16="http://schemas.microsoft.com/office/drawing/2014/main" id="{AC92B08B-499C-FA49-B175-8A2B7BC3FE67}"/>
              </a:ext>
            </a:extLst>
          </p:cNvPr>
          <p:cNvSpPr/>
          <p:nvPr/>
        </p:nvSpPr>
        <p:spPr>
          <a:xfrm>
            <a:off x="1725905" y="6265834"/>
            <a:ext cx="3084242"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4">
                  <a:extLst>
                    <a:ext uri="{A12FA001-AC4F-418D-AE19-62706E023703}">
                      <ahyp:hlinkClr xmlns:ahyp="http://schemas.microsoft.com/office/drawing/2018/hyperlinkcolor" val="tx"/>
                    </a:ext>
                  </a:extLst>
                </a:hlinkClick>
              </a:rPr>
              <a:t>ieee.org/publications</a:t>
            </a:r>
            <a:endParaRPr lang="en-US" sz="1600" b="1" dirty="0">
              <a:solidFill>
                <a:srgbClr val="00629B"/>
              </a:solidFill>
            </a:endParaRPr>
          </a:p>
        </p:txBody>
      </p:sp>
      <p:sp>
        <p:nvSpPr>
          <p:cNvPr id="14" name="Snip Diagonal Corner Rectangle 13">
            <a:extLst>
              <a:ext uri="{FF2B5EF4-FFF2-40B4-BE49-F238E27FC236}">
                <a16:creationId xmlns:a16="http://schemas.microsoft.com/office/drawing/2014/main" id="{B3AA431E-0933-4249-B55E-221F384DADAE}"/>
              </a:ext>
            </a:extLst>
          </p:cNvPr>
          <p:cNvSpPr/>
          <p:nvPr/>
        </p:nvSpPr>
        <p:spPr>
          <a:xfrm>
            <a:off x="534141" y="3795257"/>
            <a:ext cx="7032838" cy="2249014"/>
          </a:xfrm>
          <a:prstGeom prst="snip2DiagRect">
            <a:avLst>
              <a:gd name="adj1" fmla="val 0"/>
              <a:gd name="adj2" fmla="val 10020"/>
            </a:avLst>
          </a:prstGeom>
          <a:solidFill>
            <a:srgbClr val="00B5E2">
              <a:alpha val="94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4FBD103-73CD-A746-8DC0-B2B0CD4DE16A}"/>
              </a:ext>
            </a:extLst>
          </p:cNvPr>
          <p:cNvGrpSpPr/>
          <p:nvPr/>
        </p:nvGrpSpPr>
        <p:grpSpPr>
          <a:xfrm>
            <a:off x="534141" y="3788907"/>
            <a:ext cx="7032838" cy="227577"/>
            <a:chOff x="4174743" y="4684129"/>
            <a:chExt cx="7032838" cy="227577"/>
          </a:xfrm>
        </p:grpSpPr>
        <p:cxnSp>
          <p:nvCxnSpPr>
            <p:cNvPr id="16" name="Straight Connector 15">
              <a:extLst>
                <a:ext uri="{FF2B5EF4-FFF2-40B4-BE49-F238E27FC236}">
                  <a16:creationId xmlns:a16="http://schemas.microsoft.com/office/drawing/2014/main" id="{E0725B84-58F6-7448-A973-851D1F3C52E9}"/>
                </a:ext>
              </a:extLst>
            </p:cNvPr>
            <p:cNvCxnSpPr>
              <a:cxnSpLocks/>
            </p:cNvCxnSpPr>
            <p:nvPr/>
          </p:nvCxnSpPr>
          <p:spPr>
            <a:xfrm>
              <a:off x="4174743" y="4712894"/>
              <a:ext cx="680526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ight Triangle 16">
              <a:extLst>
                <a:ext uri="{FF2B5EF4-FFF2-40B4-BE49-F238E27FC236}">
                  <a16:creationId xmlns:a16="http://schemas.microsoft.com/office/drawing/2014/main" id="{1A8CF2F9-784E-FB46-9C7A-200C6404F5BB}"/>
                </a:ext>
              </a:extLst>
            </p:cNvPr>
            <p:cNvSpPr/>
            <p:nvPr/>
          </p:nvSpPr>
          <p:spPr>
            <a:xfrm>
              <a:off x="10980004" y="4684129"/>
              <a:ext cx="227577" cy="2275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6444C0A2-5A66-3D42-8E7E-7C00E965A4FE}"/>
              </a:ext>
            </a:extLst>
          </p:cNvPr>
          <p:cNvSpPr/>
          <p:nvPr/>
        </p:nvSpPr>
        <p:spPr>
          <a:xfrm>
            <a:off x="645603" y="3937175"/>
            <a:ext cx="6747974" cy="2041585"/>
          </a:xfrm>
          <a:prstGeom prst="rect">
            <a:avLst/>
          </a:prstGeom>
        </p:spPr>
        <p:txBody>
          <a:bodyPr wrap="square">
            <a:spAutoFit/>
          </a:bodyPr>
          <a:lstStyle/>
          <a:p>
            <a:pPr marL="114300" algn="ctr">
              <a:lnSpc>
                <a:spcPct val="100000"/>
              </a:lnSpc>
              <a:spcAft>
                <a:spcPts val="400"/>
              </a:spcAft>
            </a:pPr>
            <a:r>
              <a:rPr lang="en-US" dirty="0">
                <a:solidFill>
                  <a:schemeClr val="bg1"/>
                </a:solidFill>
              </a:rPr>
              <a:t>1 million+ articles from 200 Journal and Magazine titles</a:t>
            </a:r>
          </a:p>
          <a:p>
            <a:pPr marL="114300" algn="ctr">
              <a:lnSpc>
                <a:spcPct val="100000"/>
              </a:lnSpc>
              <a:spcAft>
                <a:spcPts val="400"/>
              </a:spcAft>
            </a:pPr>
            <a:r>
              <a:rPr lang="en-US" dirty="0">
                <a:solidFill>
                  <a:schemeClr val="bg1"/>
                </a:solidFill>
              </a:rPr>
              <a:t>3.6 million+ Conference papers</a:t>
            </a:r>
          </a:p>
          <a:p>
            <a:pPr marL="114300" algn="ctr">
              <a:lnSpc>
                <a:spcPct val="100000"/>
              </a:lnSpc>
              <a:spcAft>
                <a:spcPts val="400"/>
              </a:spcAft>
            </a:pPr>
            <a:r>
              <a:rPr lang="en-US" dirty="0">
                <a:solidFill>
                  <a:schemeClr val="bg1"/>
                </a:solidFill>
              </a:rPr>
              <a:t>1,200 New and revised Standards</a:t>
            </a:r>
          </a:p>
          <a:p>
            <a:pPr marL="114300" algn="ctr">
              <a:lnSpc>
                <a:spcPct val="100000"/>
              </a:lnSpc>
              <a:spcAft>
                <a:spcPts val="400"/>
              </a:spcAft>
            </a:pPr>
            <a:r>
              <a:rPr lang="en-US" dirty="0">
                <a:solidFill>
                  <a:schemeClr val="bg1"/>
                </a:solidFill>
              </a:rPr>
              <a:t>5,000+ eBooks titles</a:t>
            </a:r>
          </a:p>
          <a:p>
            <a:pPr marL="114300" algn="ctr">
              <a:lnSpc>
                <a:spcPct val="100000"/>
              </a:lnSpc>
              <a:spcAft>
                <a:spcPts val="400"/>
              </a:spcAft>
            </a:pPr>
            <a:r>
              <a:rPr lang="en-US" dirty="0">
                <a:solidFill>
                  <a:schemeClr val="bg1"/>
                </a:solidFill>
              </a:rPr>
              <a:t>1,000+ eLearning titles</a:t>
            </a:r>
          </a:p>
          <a:p>
            <a:pPr marL="114300" algn="ctr">
              <a:lnSpc>
                <a:spcPct val="100000"/>
              </a:lnSpc>
              <a:spcAft>
                <a:spcPts val="400"/>
              </a:spcAft>
            </a:pPr>
            <a:r>
              <a:rPr lang="en-US" sz="2000" b="1" dirty="0">
                <a:solidFill>
                  <a:schemeClr val="accent5">
                    <a:lumMod val="50000"/>
                  </a:schemeClr>
                </a:solidFill>
              </a:rPr>
              <a:t>PLUS, NEW TOOLS TO DISCOVER THEM ALL</a:t>
            </a:r>
          </a:p>
        </p:txBody>
      </p:sp>
    </p:spTree>
    <p:extLst>
      <p:ext uri="{BB962C8B-B14F-4D97-AF65-F5344CB8AC3E}">
        <p14:creationId xmlns:p14="http://schemas.microsoft.com/office/powerpoint/2010/main" val="3048982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x-none"/>
              <a:t>Why IEEE? </a:t>
            </a:r>
            <a:endParaRPr lang="en-US" i="1"/>
          </a:p>
        </p:txBody>
      </p:sp>
      <p:sp>
        <p:nvSpPr>
          <p:cNvPr id="14" name="Content Placeholder 13"/>
          <p:cNvSpPr>
            <a:spLocks noGrp="1"/>
          </p:cNvSpPr>
          <p:nvPr>
            <p:ph idx="1"/>
          </p:nvPr>
        </p:nvSpPr>
        <p:spPr>
          <a:xfrm>
            <a:off x="452281" y="1631154"/>
            <a:ext cx="5471439" cy="4532232"/>
          </a:xfrm>
        </p:spPr>
        <p:txBody>
          <a:bodyPr>
            <a:noAutofit/>
          </a:bodyPr>
          <a:lstStyle/>
          <a:p>
            <a:pPr marL="0" indent="0">
              <a:spcAft>
                <a:spcPts val="600"/>
              </a:spcAft>
              <a:buNone/>
            </a:pPr>
            <a:r>
              <a:rPr lang="en-US" sz="2000" b="1" dirty="0"/>
              <a:t>IEEE Publishes:</a:t>
            </a:r>
          </a:p>
          <a:p>
            <a:pPr>
              <a:spcBef>
                <a:spcPct val="0"/>
              </a:spcBef>
              <a:spcAft>
                <a:spcPts val="600"/>
              </a:spcAft>
              <a:buClr>
                <a:schemeClr val="tx1"/>
              </a:buClr>
              <a:defRPr/>
            </a:pPr>
            <a:r>
              <a:rPr lang="en-US" altLang="en-US" sz="2000" b="1" dirty="0">
                <a:solidFill>
                  <a:srgbClr val="0066A1"/>
                </a:solidFill>
              </a:rPr>
              <a:t>20 of the top 25 </a:t>
            </a:r>
            <a:r>
              <a:rPr lang="en-US" altLang="en-US" sz="2000" dirty="0">
                <a:solidFill>
                  <a:schemeClr val="tx1">
                    <a:lumMod val="75000"/>
                  </a:schemeClr>
                </a:solidFill>
              </a:rPr>
              <a:t>journals in Electrical and Electronic Engineering</a:t>
            </a:r>
          </a:p>
          <a:p>
            <a:pPr>
              <a:spcBef>
                <a:spcPct val="0"/>
              </a:spcBef>
              <a:spcAft>
                <a:spcPts val="600"/>
              </a:spcAft>
              <a:buClr>
                <a:schemeClr val="tx1"/>
              </a:buClr>
              <a:defRPr/>
            </a:pPr>
            <a:r>
              <a:rPr lang="en-US" altLang="en-US" sz="2000" b="1" dirty="0">
                <a:solidFill>
                  <a:srgbClr val="0066A1"/>
                </a:solidFill>
              </a:rPr>
              <a:t>9 of the top 10 </a:t>
            </a:r>
            <a:r>
              <a:rPr lang="en-US" altLang="en-US" sz="2000" dirty="0">
                <a:solidFill>
                  <a:schemeClr val="tx1">
                    <a:lumMod val="75000"/>
                  </a:schemeClr>
                </a:solidFill>
              </a:rPr>
              <a:t>journals in Telecommunications</a:t>
            </a:r>
          </a:p>
          <a:p>
            <a:pPr>
              <a:spcBef>
                <a:spcPct val="0"/>
              </a:spcBef>
              <a:spcAft>
                <a:spcPts val="600"/>
              </a:spcAft>
              <a:buClr>
                <a:schemeClr val="tx1"/>
              </a:buClr>
              <a:defRPr/>
            </a:pPr>
            <a:r>
              <a:rPr lang="en-US" altLang="en-US" sz="2000" b="1" dirty="0">
                <a:solidFill>
                  <a:srgbClr val="0066A1"/>
                </a:solidFill>
              </a:rPr>
              <a:t>Top 5 </a:t>
            </a:r>
            <a:r>
              <a:rPr lang="en-US" altLang="en-US" sz="2000" dirty="0">
                <a:solidFill>
                  <a:schemeClr val="tx1">
                    <a:lumMod val="75000"/>
                  </a:schemeClr>
                </a:solidFill>
              </a:rPr>
              <a:t>journals in</a:t>
            </a:r>
            <a:r>
              <a:rPr lang="en-US" altLang="en-US" sz="2000" b="1" dirty="0">
                <a:solidFill>
                  <a:srgbClr val="0066A1"/>
                </a:solidFill>
              </a:rPr>
              <a:t> </a:t>
            </a:r>
            <a:r>
              <a:rPr lang="en-US" altLang="en-US" sz="2000" dirty="0">
                <a:solidFill>
                  <a:schemeClr val="tx1">
                    <a:lumMod val="75000"/>
                  </a:schemeClr>
                </a:solidFill>
              </a:rPr>
              <a:t>Automation &amp; Control Systems</a:t>
            </a:r>
            <a:endParaRPr lang="en-US" altLang="en-US" sz="2000" b="1" dirty="0">
              <a:solidFill>
                <a:srgbClr val="0066A1"/>
              </a:solidFill>
            </a:endParaRPr>
          </a:p>
          <a:p>
            <a:pPr>
              <a:spcBef>
                <a:spcPct val="0"/>
              </a:spcBef>
              <a:spcAft>
                <a:spcPts val="600"/>
              </a:spcAft>
              <a:buClr>
                <a:schemeClr val="tx1"/>
              </a:buClr>
              <a:defRPr/>
            </a:pPr>
            <a:r>
              <a:rPr lang="en-US" altLang="en-US" sz="2000" b="1" dirty="0">
                <a:solidFill>
                  <a:srgbClr val="0066A1"/>
                </a:solidFill>
              </a:rPr>
              <a:t>8 of the top 10 </a:t>
            </a:r>
            <a:r>
              <a:rPr lang="en-US" altLang="en-US" sz="2000" dirty="0">
                <a:solidFill>
                  <a:schemeClr val="tx1">
                    <a:lumMod val="75000"/>
                  </a:schemeClr>
                </a:solidFill>
              </a:rPr>
              <a:t>journals in Computer Science—Artificial Intelligence</a:t>
            </a:r>
          </a:p>
          <a:p>
            <a:pPr>
              <a:spcBef>
                <a:spcPct val="0"/>
              </a:spcBef>
              <a:spcAft>
                <a:spcPts val="600"/>
              </a:spcAft>
              <a:buClr>
                <a:schemeClr val="tx1"/>
              </a:buClr>
              <a:defRPr/>
            </a:pPr>
            <a:r>
              <a:rPr lang="en-US" altLang="en-US" b="1" dirty="0">
                <a:solidFill>
                  <a:srgbClr val="0066A1"/>
                </a:solidFill>
              </a:rPr>
              <a:t>4</a:t>
            </a:r>
            <a:r>
              <a:rPr lang="en-US" altLang="en-US" sz="2000" b="1" dirty="0">
                <a:solidFill>
                  <a:srgbClr val="0066A1"/>
                </a:solidFill>
              </a:rPr>
              <a:t> of the top 5</a:t>
            </a:r>
            <a:r>
              <a:rPr lang="en-US" altLang="en-US" b="1" dirty="0">
                <a:solidFill>
                  <a:schemeClr val="tx1">
                    <a:lumMod val="75000"/>
                  </a:schemeClr>
                </a:solidFill>
              </a:rPr>
              <a:t> </a:t>
            </a:r>
            <a:r>
              <a:rPr lang="en-US" altLang="en-US" sz="2000" dirty="0">
                <a:solidFill>
                  <a:schemeClr val="tx1">
                    <a:lumMod val="75000"/>
                  </a:schemeClr>
                </a:solidFill>
              </a:rPr>
              <a:t>journals in Computer Science—Hardware &amp; Architecture</a:t>
            </a:r>
          </a:p>
          <a:p>
            <a:pPr>
              <a:spcBef>
                <a:spcPct val="0"/>
              </a:spcBef>
              <a:spcAft>
                <a:spcPts val="600"/>
              </a:spcAft>
              <a:buClr>
                <a:schemeClr val="tx1"/>
              </a:buClr>
              <a:defRPr/>
            </a:pPr>
            <a:r>
              <a:rPr lang="en-US" altLang="en-US" sz="2000" b="1" dirty="0">
                <a:solidFill>
                  <a:srgbClr val="0066A1"/>
                </a:solidFill>
              </a:rPr>
              <a:t>3 of the top 5</a:t>
            </a:r>
            <a:r>
              <a:rPr lang="en-US" altLang="en-US" b="1" dirty="0">
                <a:solidFill>
                  <a:schemeClr val="tx1">
                    <a:lumMod val="75000"/>
                  </a:schemeClr>
                </a:solidFill>
              </a:rPr>
              <a:t> </a:t>
            </a:r>
            <a:r>
              <a:rPr lang="en-US" altLang="en-US" sz="2000" dirty="0">
                <a:solidFill>
                  <a:schemeClr val="tx1">
                    <a:lumMod val="75000"/>
                  </a:schemeClr>
                </a:solidFill>
              </a:rPr>
              <a:t>journals in Computer Science—Information Systems</a:t>
            </a:r>
          </a:p>
          <a:p>
            <a:pPr rtl="0" fontAlgn="base">
              <a:spcBef>
                <a:spcPts val="500"/>
              </a:spcBef>
              <a:spcAft>
                <a:spcPts val="0"/>
              </a:spcAft>
              <a:buFont typeface="Arial" panose="020B0604020202020204" pitchFamily="34" charset="0"/>
              <a:buChar char="•"/>
            </a:pPr>
            <a:r>
              <a:rPr lang="en-US" sz="1800" b="1" i="0" u="none" strike="noStrike" dirty="0">
                <a:solidFill>
                  <a:srgbClr val="0066A1"/>
                </a:solidFill>
                <a:effectLst/>
                <a:latin typeface="Calibri" panose="020F0502020204030204" pitchFamily="34" charset="0"/>
              </a:rPr>
              <a:t>Top 3</a:t>
            </a:r>
            <a:r>
              <a:rPr lang="en-US" sz="1800" b="1" i="0" u="none" strike="noStrike" dirty="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journals in Computer Science—Cybernetics</a:t>
            </a:r>
            <a:endParaRPr lang="en-US" sz="1800" b="1" i="0" u="none" strike="noStrike" dirty="0">
              <a:solidFill>
                <a:srgbClr val="000000"/>
              </a:solidFill>
              <a:effectLst/>
              <a:latin typeface="Arial" panose="020B0604020202020204" pitchFamily="34" charset="0"/>
            </a:endParaRPr>
          </a:p>
          <a:p>
            <a:r>
              <a:rPr lang="en-US" sz="1800" b="1" i="0" u="none" strike="noStrike" dirty="0">
                <a:solidFill>
                  <a:srgbClr val="0066A1"/>
                </a:solidFill>
                <a:effectLst/>
                <a:latin typeface="Calibri" panose="020F0502020204030204" pitchFamily="34" charset="0"/>
              </a:rPr>
              <a:t>3 of the top 5 </a:t>
            </a:r>
            <a:r>
              <a:rPr lang="en-US" sz="1800" b="0" i="0" u="none" strike="noStrike" dirty="0">
                <a:solidFill>
                  <a:srgbClr val="000000"/>
                </a:solidFill>
                <a:effectLst/>
                <a:latin typeface="Calibri" panose="020F0502020204030204" pitchFamily="34" charset="0"/>
              </a:rPr>
              <a:t>journals in Computer Science—Software Engineering</a:t>
            </a:r>
            <a:endParaRPr lang="en-US" altLang="en-US" sz="2000" dirty="0">
              <a:solidFill>
                <a:schemeClr val="tx1">
                  <a:lumMod val="75000"/>
                </a:schemeClr>
              </a:solidFill>
            </a:endParaRPr>
          </a:p>
        </p:txBody>
      </p:sp>
      <p:sp>
        <p:nvSpPr>
          <p:cNvPr id="5" name="Text Placeholder 4"/>
          <p:cNvSpPr>
            <a:spLocks noGrp="1"/>
          </p:cNvSpPr>
          <p:nvPr>
            <p:ph type="body" sz="quarter" idx="15"/>
          </p:nvPr>
        </p:nvSpPr>
        <p:spPr/>
        <p:txBody>
          <a:bodyPr>
            <a:noAutofit/>
          </a:bodyPr>
          <a:lstStyle/>
          <a:p>
            <a:r>
              <a:rPr lang="en-US" dirty="0"/>
              <a:t>Quality makes an impact—the top-cited publications in the field for IEEE</a:t>
            </a:r>
          </a:p>
        </p:txBody>
      </p:sp>
      <p:sp>
        <p:nvSpPr>
          <p:cNvPr id="4" name="Slide Number Placeholder 3"/>
          <p:cNvSpPr>
            <a:spLocks noGrp="1"/>
          </p:cNvSpPr>
          <p:nvPr>
            <p:ph type="sldNum" sz="quarter" idx="4"/>
          </p:nvPr>
        </p:nvSpPr>
        <p:spPr/>
        <p:txBody>
          <a:bodyPr/>
          <a:lstStyle/>
          <a:p>
            <a:fld id="{109D57CF-4CD8-6948-8A66-A1C7ACFCFC42}" type="slidenum">
              <a:rPr lang="en-US" smtClean="0"/>
              <a:pPr/>
              <a:t>43</a:t>
            </a:fld>
            <a:endParaRPr lang="en-US"/>
          </a:p>
        </p:txBody>
      </p:sp>
      <p:sp>
        <p:nvSpPr>
          <p:cNvPr id="12" name="Rectangle 12"/>
          <p:cNvSpPr>
            <a:spLocks noChangeArrowheads="1"/>
          </p:cNvSpPr>
          <p:nvPr/>
        </p:nvSpPr>
        <p:spPr bwMode="auto">
          <a:xfrm>
            <a:off x="6304727" y="5459864"/>
            <a:ext cx="4959054"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fontAlgn="base" hangingPunct="1">
              <a:spcBef>
                <a:spcPct val="50000"/>
              </a:spcBef>
              <a:spcAft>
                <a:spcPct val="0"/>
              </a:spcAft>
              <a:buClr>
                <a:srgbClr val="808080"/>
              </a:buClr>
              <a:buSzPct val="80000"/>
              <a:buFont typeface="Wingdings" pitchFamily="2" charset="2"/>
              <a:buNone/>
            </a:pPr>
            <a:r>
              <a:rPr lang="en-US" altLang="en-US" sz="1000">
                <a:solidFill>
                  <a:schemeClr val="tx1"/>
                </a:solidFill>
                <a:latin typeface="Calibri" charset="0"/>
                <a:ea typeface="Calibri" charset="0"/>
                <a:cs typeface="Calibri" charset="0"/>
              </a:rPr>
              <a:t>The Journal Citation Reports from Clarivate Analytics presents quantifiable statistical data that provides a systematic, objective way to evaluate the world’s leading journals. Based on the 2019 study released June 2020. </a:t>
            </a:r>
          </a:p>
        </p:txBody>
      </p:sp>
      <p:sp>
        <p:nvSpPr>
          <p:cNvPr id="38" name="Content Placeholder 13"/>
          <p:cNvSpPr txBox="1">
            <a:spLocks/>
          </p:cNvSpPr>
          <p:nvPr/>
        </p:nvSpPr>
        <p:spPr>
          <a:xfrm>
            <a:off x="6268282" y="1580210"/>
            <a:ext cx="5678552" cy="2323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chemeClr val="tx1"/>
              </a:buClr>
              <a:buFont typeface="Arial"/>
              <a:buNone/>
            </a:pPr>
            <a:r>
              <a:rPr lang="en-US" sz="2000" b="1" dirty="0"/>
              <a:t>IEEE Journals are:</a:t>
            </a:r>
          </a:p>
          <a:p>
            <a:pPr marL="0" indent="0">
              <a:spcBef>
                <a:spcPct val="0"/>
              </a:spcBef>
              <a:spcAft>
                <a:spcPts val="600"/>
              </a:spcAft>
              <a:buClr>
                <a:schemeClr val="tx1"/>
              </a:buClr>
              <a:buNone/>
              <a:defRPr/>
            </a:pPr>
            <a:r>
              <a:rPr lang="en-US" altLang="en-US" sz="2000" b="1" dirty="0">
                <a:solidFill>
                  <a:srgbClr val="0066A1"/>
                </a:solidFill>
              </a:rPr>
              <a:t>#1 </a:t>
            </a:r>
            <a:r>
              <a:rPr lang="en-US" sz="1800" b="0" i="0" u="none" strike="noStrike" dirty="0">
                <a:solidFill>
                  <a:srgbClr val="000000"/>
                </a:solidFill>
                <a:effectLst/>
                <a:latin typeface="Calibri" panose="020F0502020204030204" pitchFamily="34" charset="0"/>
              </a:rPr>
              <a:t>in Automation and Control, Computer Science—Artificial Intelligence, Computer Science—Hardware &amp; Architecture, Computer Science—Cybernetics, Computer Science—Information Systems, Computer Science—Software Engineering, Industrial Engineering, and Telecommunications</a:t>
            </a:r>
            <a:endParaRPr lang="en-US" altLang="en-US" sz="1900" dirty="0">
              <a:solidFill>
                <a:schemeClr val="tx1">
                  <a:lumMod val="75000"/>
                </a:schemeClr>
              </a:solidFill>
            </a:endParaRPr>
          </a:p>
        </p:txBody>
      </p:sp>
      <p:grpSp>
        <p:nvGrpSpPr>
          <p:cNvPr id="3" name="Group 2"/>
          <p:cNvGrpSpPr/>
          <p:nvPr/>
        </p:nvGrpSpPr>
        <p:grpSpPr>
          <a:xfrm>
            <a:off x="6391812" y="3778552"/>
            <a:ext cx="4871969" cy="1584432"/>
            <a:chOff x="6195197" y="3960329"/>
            <a:chExt cx="5400495" cy="1588835"/>
          </a:xfrm>
        </p:grpSpPr>
        <p:pic>
          <p:nvPicPr>
            <p:cNvPr id="15" name="Picture 14"/>
            <p:cNvPicPr/>
            <p:nvPr/>
          </p:nvPicPr>
          <p:blipFill>
            <a:blip r:embed="rId5" cstate="email">
              <a:extLst>
                <a:ext uri="{28A0092B-C50C-407E-A947-70E740481C1C}">
                  <a14:useLocalDpi xmlns:a14="http://schemas.microsoft.com/office/drawing/2010/main"/>
                </a:ext>
              </a:extLst>
            </a:blip>
            <a:stretch>
              <a:fillRect/>
            </a:stretch>
          </p:blipFill>
          <p:spPr>
            <a:xfrm>
              <a:off x="10366996" y="3960329"/>
              <a:ext cx="1228696" cy="1588835"/>
            </a:xfrm>
            <a:prstGeom prst="rect">
              <a:avLst/>
            </a:prstGeom>
            <a:ln>
              <a:solidFill>
                <a:schemeClr val="tx1"/>
              </a:solidFill>
            </a:ln>
          </p:spPr>
        </p:pic>
        <p:pic>
          <p:nvPicPr>
            <p:cNvPr id="16" name="Picture 1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58889" y="3960329"/>
              <a:ext cx="1242699" cy="158883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17"/>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13478" y="3960329"/>
              <a:ext cx="1202158" cy="1588835"/>
            </a:xfrm>
            <a:prstGeom prst="rect">
              <a:avLst/>
            </a:prstGeom>
            <a:noFill/>
            <a:ln>
              <a:solidFill>
                <a:schemeClr val="tx1"/>
              </a:solidFill>
            </a:ln>
          </p:spPr>
        </p:pic>
        <p:pic>
          <p:nvPicPr>
            <p:cNvPr id="19" name="Picture 1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195197" y="3960329"/>
              <a:ext cx="1252873" cy="158883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7" name="Rectangle 16">
            <a:extLst>
              <a:ext uri="{FF2B5EF4-FFF2-40B4-BE49-F238E27FC236}">
                <a16:creationId xmlns:a16="http://schemas.microsoft.com/office/drawing/2014/main" id="{4306266B-5435-2248-A5CB-9A9D85151954}"/>
              </a:ext>
            </a:extLst>
          </p:cNvPr>
          <p:cNvSpPr/>
          <p:nvPr/>
        </p:nvSpPr>
        <p:spPr>
          <a:xfrm>
            <a:off x="1725905" y="6236787"/>
            <a:ext cx="2775503"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9">
                  <a:extLst>
                    <a:ext uri="{A12FA001-AC4F-418D-AE19-62706E023703}">
                      <ahyp:hlinkClr xmlns:ahyp="http://schemas.microsoft.com/office/drawing/2018/hyperlinkcolor" val="tx"/>
                    </a:ext>
                  </a:extLst>
                </a:hlinkClick>
              </a:rPr>
              <a:t>ieee.org/citations</a:t>
            </a:r>
            <a:endParaRPr lang="en-US" sz="1600" b="1" dirty="0">
              <a:solidFill>
                <a:srgbClr val="00629B"/>
              </a:solidFill>
            </a:endParaRPr>
          </a:p>
        </p:txBody>
      </p:sp>
    </p:spTree>
    <p:extLst>
      <p:ext uri="{BB962C8B-B14F-4D97-AF65-F5344CB8AC3E}">
        <p14:creationId xmlns:p14="http://schemas.microsoft.com/office/powerpoint/2010/main" val="1484007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Two people looking at a computer&#10;&#10;Description automatically generated with medium confidence">
            <a:extLst>
              <a:ext uri="{FF2B5EF4-FFF2-40B4-BE49-F238E27FC236}">
                <a16:creationId xmlns:a16="http://schemas.microsoft.com/office/drawing/2014/main" id="{B45EF173-685E-9243-8CF7-C9F218B4B2BB}"/>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5382727" y="2202323"/>
            <a:ext cx="2946398" cy="1932433"/>
          </a:xfrm>
        </p:spPr>
      </p:pic>
      <p:sp>
        <p:nvSpPr>
          <p:cNvPr id="5" name="Title 1"/>
          <p:cNvSpPr>
            <a:spLocks noGrp="1"/>
          </p:cNvSpPr>
          <p:nvPr>
            <p:ph type="title"/>
          </p:nvPr>
        </p:nvSpPr>
        <p:spPr/>
        <p:txBody>
          <a:bodyPr>
            <a:noAutofit/>
          </a:bodyPr>
          <a:lstStyle/>
          <a:p>
            <a:r>
              <a:rPr lang="en-US" altLang="x-none"/>
              <a:t>IEEE </a:t>
            </a:r>
            <a:r>
              <a:rPr lang="en-US" altLang="x-none" i="1"/>
              <a:t>Xplore</a:t>
            </a:r>
            <a:r>
              <a:rPr lang="en-US" altLang="x-none" b="0"/>
              <a:t>®</a:t>
            </a:r>
            <a:r>
              <a:rPr lang="en-US" altLang="x-none"/>
              <a:t> Digital Library</a:t>
            </a:r>
          </a:p>
        </p:txBody>
      </p:sp>
      <p:sp>
        <p:nvSpPr>
          <p:cNvPr id="8" name="Content Placeholder 7"/>
          <p:cNvSpPr>
            <a:spLocks noGrp="1"/>
          </p:cNvSpPr>
          <p:nvPr>
            <p:ph idx="1"/>
          </p:nvPr>
        </p:nvSpPr>
        <p:spPr>
          <a:xfrm>
            <a:off x="602085" y="2265843"/>
            <a:ext cx="4630634" cy="2303827"/>
          </a:xfrm>
        </p:spPr>
        <p:txBody>
          <a:bodyPr/>
          <a:lstStyle/>
          <a:p>
            <a:r>
              <a:rPr lang="en-US" altLang="x-none" dirty="0"/>
              <a:t>Powerful search tools</a:t>
            </a:r>
          </a:p>
          <a:p>
            <a:r>
              <a:rPr lang="en-US" altLang="x-none" dirty="0"/>
              <a:t>User-friendly interface</a:t>
            </a:r>
          </a:p>
          <a:p>
            <a:r>
              <a:rPr lang="en-US" altLang="x-none" dirty="0"/>
              <a:t>More than 5 million full-text documents</a:t>
            </a:r>
          </a:p>
          <a:p>
            <a:r>
              <a:rPr lang="en-US" altLang="x-none" dirty="0"/>
              <a:t>Users download more than 15 million documents per month</a:t>
            </a:r>
          </a:p>
          <a:p>
            <a:endParaRPr lang="en-US" dirty="0"/>
          </a:p>
        </p:txBody>
      </p:sp>
      <p:pic>
        <p:nvPicPr>
          <p:cNvPr id="16" name="Picture Placeholder 15" descr="Graphical user interface, website&#10;&#10;Description automatically generated">
            <a:extLst>
              <a:ext uri="{FF2B5EF4-FFF2-40B4-BE49-F238E27FC236}">
                <a16:creationId xmlns:a16="http://schemas.microsoft.com/office/drawing/2014/main" id="{E21B7163-C4D3-834F-8831-4BBC6AFB3B6D}"/>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7944463" y="1884027"/>
            <a:ext cx="3765755" cy="2569026"/>
          </a:xfrm>
        </p:spPr>
      </p:pic>
      <p:pic>
        <p:nvPicPr>
          <p:cNvPr id="20" name="Picture Placeholder 19" descr="Map&#10;&#10;Description automatically generated">
            <a:extLst>
              <a:ext uri="{FF2B5EF4-FFF2-40B4-BE49-F238E27FC236}">
                <a16:creationId xmlns:a16="http://schemas.microsoft.com/office/drawing/2014/main" id="{0C502F33-9B35-2048-9D0E-BE4C50618018}"/>
              </a:ext>
            </a:extLst>
          </p:cNvPr>
          <p:cNvPicPr>
            <a:picLocks noGrp="1" noChangeAspect="1"/>
          </p:cNvPicPr>
          <p:nvPr>
            <p:ph type="pic" sz="quarter" idx="14"/>
          </p:nvPr>
        </p:nvPicPr>
        <p:blipFill rotWithShape="1">
          <a:blip r:embed="rId5" cstate="screen">
            <a:extLst>
              <a:ext uri="{28A0092B-C50C-407E-A947-70E740481C1C}">
                <a14:useLocalDpi xmlns:a14="http://schemas.microsoft.com/office/drawing/2010/main"/>
              </a:ext>
            </a:extLst>
          </a:blip>
          <a:srcRect l="-736" t="1978" r="11799" b="-1637"/>
          <a:stretch/>
        </p:blipFill>
        <p:spPr>
          <a:xfrm>
            <a:off x="5767388" y="3989388"/>
            <a:ext cx="2917825" cy="2041525"/>
          </a:xfrm>
        </p:spPr>
      </p:pic>
      <p:sp>
        <p:nvSpPr>
          <p:cNvPr id="2" name="Text Placeholder 1"/>
          <p:cNvSpPr>
            <a:spLocks noGrp="1"/>
          </p:cNvSpPr>
          <p:nvPr>
            <p:ph type="body" sz="quarter" idx="15"/>
          </p:nvPr>
        </p:nvSpPr>
        <p:spPr>
          <a:xfrm>
            <a:off x="452077" y="954741"/>
            <a:ext cx="10936359" cy="1954392"/>
          </a:xfrm>
        </p:spPr>
        <p:txBody>
          <a:bodyPr>
            <a:noAutofit/>
          </a:bodyPr>
          <a:lstStyle/>
          <a:p>
            <a:r>
              <a:rPr lang="en-US" dirty="0"/>
              <a:t>IEEE </a:t>
            </a:r>
            <a:r>
              <a:rPr lang="en-US" i="1" dirty="0"/>
              <a:t>Xplore</a:t>
            </a:r>
            <a:r>
              <a:rPr lang="en-US" dirty="0"/>
              <a:t> is your gateway to trusted research—journals, conference proceedings, standards, eBooks, and education courses—to help you fuel imagination, build from previous research, and inspire new ideas.</a:t>
            </a:r>
          </a:p>
        </p:txBody>
      </p:sp>
      <p:sp>
        <p:nvSpPr>
          <p:cNvPr id="4" name="Slide Number Placeholder 3"/>
          <p:cNvSpPr>
            <a:spLocks noGrp="1"/>
          </p:cNvSpPr>
          <p:nvPr>
            <p:ph type="sldNum" sz="quarter" idx="4"/>
          </p:nvPr>
        </p:nvSpPr>
        <p:spPr/>
        <p:txBody>
          <a:bodyPr/>
          <a:lstStyle/>
          <a:p>
            <a:fld id="{109D57CF-4CD8-6948-8A66-A1C7ACFCFC42}" type="slidenum">
              <a:rPr lang="en-US" smtClean="0"/>
              <a:pPr/>
              <a:t>44</a:t>
            </a:fld>
            <a:endParaRPr lang="en-US"/>
          </a:p>
        </p:txBody>
      </p:sp>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56543" y="4590733"/>
            <a:ext cx="2917918" cy="761196"/>
          </a:xfrm>
          <a:prstGeom prst="rect">
            <a:avLst/>
          </a:prstGeom>
        </p:spPr>
      </p:pic>
      <p:sp>
        <p:nvSpPr>
          <p:cNvPr id="10" name="Rectangle 9">
            <a:extLst>
              <a:ext uri="{FF2B5EF4-FFF2-40B4-BE49-F238E27FC236}">
                <a16:creationId xmlns:a16="http://schemas.microsoft.com/office/drawing/2014/main" id="{CB63DC52-60BA-8B41-AC42-661841B2790E}"/>
              </a:ext>
            </a:extLst>
          </p:cNvPr>
          <p:cNvSpPr/>
          <p:nvPr/>
        </p:nvSpPr>
        <p:spPr>
          <a:xfrm>
            <a:off x="1725905" y="6230209"/>
            <a:ext cx="2899512"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7">
                  <a:extLst>
                    <a:ext uri="{A12FA001-AC4F-418D-AE19-62706E023703}">
                      <ahyp:hlinkClr xmlns:ahyp="http://schemas.microsoft.com/office/drawing/2018/hyperlinkcolor" val="tx"/>
                    </a:ext>
                  </a:extLst>
                </a:hlinkClick>
              </a:rPr>
              <a:t>ieeexplore.ieee.org</a:t>
            </a:r>
            <a:endParaRPr lang="en-US" sz="1600" b="1" dirty="0">
              <a:solidFill>
                <a:srgbClr val="00629B"/>
              </a:solidFill>
            </a:endParaRPr>
          </a:p>
        </p:txBody>
      </p:sp>
    </p:spTree>
    <p:extLst>
      <p:ext uri="{BB962C8B-B14F-4D97-AF65-F5344CB8AC3E}">
        <p14:creationId xmlns:p14="http://schemas.microsoft.com/office/powerpoint/2010/main" val="3545643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a:t>IEEE Research Powers New Patents</a:t>
            </a:r>
            <a:endParaRPr lang="en-US"/>
          </a:p>
        </p:txBody>
      </p:sp>
      <p:sp>
        <p:nvSpPr>
          <p:cNvPr id="5" name="Content Placeholder 4"/>
          <p:cNvSpPr>
            <a:spLocks noGrp="1"/>
          </p:cNvSpPr>
          <p:nvPr>
            <p:ph idx="1"/>
          </p:nvPr>
        </p:nvSpPr>
        <p:spPr>
          <a:xfrm>
            <a:off x="452282" y="2359742"/>
            <a:ext cx="4152507" cy="3283620"/>
          </a:xfrm>
        </p:spPr>
        <p:txBody>
          <a:bodyPr>
            <a:normAutofit/>
          </a:bodyPr>
          <a:lstStyle/>
          <a:p>
            <a:r>
              <a:rPr lang="en-US" sz="2000" dirty="0"/>
              <a:t>Over 3x more citations than any other publisher</a:t>
            </a:r>
          </a:p>
          <a:p>
            <a:r>
              <a:rPr lang="en-US" sz="2000" dirty="0"/>
              <a:t>Patent referencing to IEEE increased 896% since 1997</a:t>
            </a:r>
          </a:p>
          <a:p>
            <a:r>
              <a:rPr lang="en-US" sz="2000" dirty="0"/>
              <a:t>The importance of sci-tech literature in patents is rising</a:t>
            </a:r>
          </a:p>
          <a:p>
            <a:r>
              <a:rPr lang="en-US" sz="2000" dirty="0"/>
              <a:t>IEEE research is increasingly valuable to innovators</a:t>
            </a:r>
          </a:p>
          <a:p>
            <a:pPr lvl="1"/>
            <a:endParaRPr lang="en-US" sz="2000" dirty="0"/>
          </a:p>
        </p:txBody>
      </p:sp>
      <p:sp>
        <p:nvSpPr>
          <p:cNvPr id="6" name="Text Placeholder 5"/>
          <p:cNvSpPr>
            <a:spLocks noGrp="1"/>
          </p:cNvSpPr>
          <p:nvPr>
            <p:ph type="body" sz="quarter" idx="15"/>
          </p:nvPr>
        </p:nvSpPr>
        <p:spPr/>
        <p:txBody>
          <a:bodyPr>
            <a:normAutofit/>
          </a:bodyPr>
          <a:lstStyle/>
          <a:p>
            <a:r>
              <a:rPr lang="en-US"/>
              <a:t>IEEE is the </a:t>
            </a:r>
            <a:r>
              <a:rPr lang="en-US" b="1"/>
              <a:t>most-cited publisher in new patents </a:t>
            </a:r>
            <a:r>
              <a:rPr lang="en-US"/>
              <a:t>from top patenting organizations.</a:t>
            </a:r>
          </a:p>
        </p:txBody>
      </p:sp>
      <p:sp>
        <p:nvSpPr>
          <p:cNvPr id="3" name="Text Placeholder 2">
            <a:extLst>
              <a:ext uri="{FF2B5EF4-FFF2-40B4-BE49-F238E27FC236}">
                <a16:creationId xmlns:a16="http://schemas.microsoft.com/office/drawing/2014/main" id="{DFB19FC7-BB3A-0F47-8AAF-484F22148C7A}"/>
              </a:ext>
            </a:extLst>
          </p:cNvPr>
          <p:cNvSpPr>
            <a:spLocks noGrp="1"/>
          </p:cNvSpPr>
          <p:nvPr>
            <p:ph type="body" sz="quarter" idx="16"/>
          </p:nvPr>
        </p:nvSpPr>
        <p:spPr>
          <a:xfrm>
            <a:off x="452385" y="1565383"/>
            <a:ext cx="4152507" cy="1068159"/>
          </a:xfrm>
        </p:spPr>
        <p:txBody>
          <a:bodyPr/>
          <a:lstStyle/>
          <a:p>
            <a:r>
              <a:rPr lang="en-US"/>
              <a:t>A study of the top 40 patenting organizations ranks IEEE #1 again</a:t>
            </a:r>
          </a:p>
        </p:txBody>
      </p:sp>
      <p:sp>
        <p:nvSpPr>
          <p:cNvPr id="4" name="Slide Number Placeholder 3"/>
          <p:cNvSpPr>
            <a:spLocks noGrp="1"/>
          </p:cNvSpPr>
          <p:nvPr>
            <p:ph type="sldNum" sz="quarter" idx="4"/>
          </p:nvPr>
        </p:nvSpPr>
        <p:spPr/>
        <p:txBody>
          <a:bodyPr/>
          <a:lstStyle/>
          <a:p>
            <a:fld id="{109D57CF-4CD8-6948-8A66-A1C7ACFCFC42}" type="slidenum">
              <a:rPr lang="en-US" smtClean="0"/>
              <a:pPr/>
              <a:t>45</a:t>
            </a:fld>
            <a:endParaRPr lang="en-US"/>
          </a:p>
        </p:txBody>
      </p:sp>
      <p:sp>
        <p:nvSpPr>
          <p:cNvPr id="23" name="TextBox 11"/>
          <p:cNvSpPr txBox="1">
            <a:spLocks noChangeArrowheads="1"/>
          </p:cNvSpPr>
          <p:nvPr/>
        </p:nvSpPr>
        <p:spPr bwMode="auto">
          <a:xfrm>
            <a:off x="452078" y="5863085"/>
            <a:ext cx="6836601" cy="26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lnSpc>
                <a:spcPts val="1500"/>
              </a:lnSpc>
              <a:spcBef>
                <a:spcPct val="0"/>
              </a:spcBef>
              <a:buFontTx/>
              <a:buNone/>
            </a:pPr>
            <a:r>
              <a:rPr lang="en-US" altLang="en-US" sz="1400" baseline="30000">
                <a:solidFill>
                  <a:schemeClr val="tx1"/>
                </a:solidFill>
                <a:latin typeface="Calibri" charset="0"/>
                <a:ea typeface="Calibri" charset="0"/>
                <a:cs typeface="Calibri" charset="0"/>
              </a:rPr>
              <a:t>1790 Analytics LLC performed an in-depth analysis of the science references from top patenting firms.</a:t>
            </a:r>
          </a:p>
        </p:txBody>
      </p:sp>
      <p:grpSp>
        <p:nvGrpSpPr>
          <p:cNvPr id="11" name="Group 10"/>
          <p:cNvGrpSpPr/>
          <p:nvPr/>
        </p:nvGrpSpPr>
        <p:grpSpPr>
          <a:xfrm>
            <a:off x="9036546" y="3504477"/>
            <a:ext cx="2032406" cy="1273085"/>
            <a:chOff x="9044321" y="4166394"/>
            <a:chExt cx="2564307" cy="1606264"/>
          </a:xfrm>
        </p:grpSpPr>
        <p:pic>
          <p:nvPicPr>
            <p:cNvPr id="37" name="Picture 36" descr="shutterstock_7909041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299072">
              <a:off x="9044321" y="4166394"/>
              <a:ext cx="1439373" cy="1439373"/>
            </a:xfrm>
            <a:prstGeom prst="rect">
              <a:avLst/>
            </a:prstGeom>
            <a:ln w="127000" cmpd="sng">
              <a:solidFill>
                <a:schemeClr val="bg1"/>
              </a:solidFill>
            </a:ln>
            <a:effectLst>
              <a:outerShdw blurRad="50800" dist="38100" dir="2700000" algn="tl" rotWithShape="0">
                <a:srgbClr val="000000">
                  <a:alpha val="43000"/>
                </a:srgbClr>
              </a:outerShdw>
            </a:effectLst>
          </p:spPr>
        </p:pic>
        <p:pic>
          <p:nvPicPr>
            <p:cNvPr id="38" name="Picture 5"/>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rot="426999">
              <a:off x="10403551" y="4335683"/>
              <a:ext cx="1205077" cy="1436975"/>
            </a:xfrm>
            <a:prstGeom prst="rect">
              <a:avLst/>
            </a:prstGeom>
            <a:noFill/>
            <a:ln w="127000">
              <a:solidFill>
                <a:schemeClr val="bg1"/>
              </a:solidFill>
              <a:miter lim="800000"/>
              <a:headEnd/>
              <a:tailEnd/>
            </a:ln>
            <a:effectLst>
              <a:outerShdw blurRad="50800" dist="38100" dir="2700000" algn="tl" rotWithShape="0">
                <a:srgbClr val="000000">
                  <a:alpha val="43000"/>
                </a:srgbClr>
              </a:outerShdw>
            </a:effectLst>
          </p:spPr>
        </p:pic>
      </p:grpSp>
      <p:sp>
        <p:nvSpPr>
          <p:cNvPr id="13" name="Rectangle 12">
            <a:extLst>
              <a:ext uri="{FF2B5EF4-FFF2-40B4-BE49-F238E27FC236}">
                <a16:creationId xmlns:a16="http://schemas.microsoft.com/office/drawing/2014/main" id="{FCA079A7-3E3A-6341-ACA8-CF3B64D21A37}"/>
              </a:ext>
            </a:extLst>
          </p:cNvPr>
          <p:cNvSpPr/>
          <p:nvPr/>
        </p:nvSpPr>
        <p:spPr>
          <a:xfrm>
            <a:off x="1725905" y="6236787"/>
            <a:ext cx="5740226"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7">
                  <a:extLst>
                    <a:ext uri="{A12FA001-AC4F-418D-AE19-62706E023703}">
                      <ahyp:hlinkClr xmlns:ahyp="http://schemas.microsoft.com/office/drawing/2018/hyperlinkcolor" val="tx"/>
                    </a:ext>
                  </a:extLst>
                </a:hlinkClick>
              </a:rPr>
              <a:t>ieee.org/publications/subscriptions/patent-citation/</a:t>
            </a:r>
            <a:endParaRPr lang="en-US" sz="1600" b="1" dirty="0">
              <a:solidFill>
                <a:srgbClr val="00629B"/>
              </a:solidFill>
            </a:endParaRPr>
          </a:p>
        </p:txBody>
      </p:sp>
      <p:pic>
        <p:nvPicPr>
          <p:cNvPr id="8" name="Picture 7">
            <a:extLst>
              <a:ext uri="{FF2B5EF4-FFF2-40B4-BE49-F238E27FC236}">
                <a16:creationId xmlns:a16="http://schemas.microsoft.com/office/drawing/2014/main" id="{CB8B8740-DEC9-4C66-BF99-7D3DC624E9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54182" y="1294708"/>
            <a:ext cx="6038333" cy="4324170"/>
          </a:xfrm>
          <a:prstGeom prst="rect">
            <a:avLst/>
          </a:prstGeom>
        </p:spPr>
      </p:pic>
    </p:spTree>
    <p:extLst>
      <p:ext uri="{BB962C8B-B14F-4D97-AF65-F5344CB8AC3E}">
        <p14:creationId xmlns:p14="http://schemas.microsoft.com/office/powerpoint/2010/main" val="3779640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lose&#10;&#10;Description automatically generated">
            <a:extLst>
              <a:ext uri="{FF2B5EF4-FFF2-40B4-BE49-F238E27FC236}">
                <a16:creationId xmlns:a16="http://schemas.microsoft.com/office/drawing/2014/main" id="{B003653E-1EEE-A847-A753-84CFABD350C6}"/>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a:stretch/>
        </p:blipFill>
        <p:spPr>
          <a:xfrm>
            <a:off x="0" y="238539"/>
            <a:ext cx="12192000" cy="5945678"/>
          </a:xfrm>
          <a:prstGeom prst="snip1Rect">
            <a:avLst>
              <a:gd name="adj" fmla="val 7712"/>
            </a:avLst>
          </a:prstGeom>
        </p:spPr>
      </p:pic>
      <p:sp>
        <p:nvSpPr>
          <p:cNvPr id="2" name="Title 1"/>
          <p:cNvSpPr>
            <a:spLocks noGrp="1"/>
          </p:cNvSpPr>
          <p:nvPr>
            <p:ph type="title"/>
          </p:nvPr>
        </p:nvSpPr>
        <p:spPr/>
        <p:txBody>
          <a:bodyPr>
            <a:noAutofit/>
          </a:bodyPr>
          <a:lstStyle/>
          <a:p>
            <a:r>
              <a:rPr lang="en-US"/>
              <a:t>Improve ROI with Smarter Research</a:t>
            </a:r>
          </a:p>
        </p:txBody>
      </p:sp>
      <p:sp>
        <p:nvSpPr>
          <p:cNvPr id="3" name="Content Placeholder 2"/>
          <p:cNvSpPr>
            <a:spLocks noGrp="1"/>
          </p:cNvSpPr>
          <p:nvPr>
            <p:ph idx="1"/>
          </p:nvPr>
        </p:nvSpPr>
        <p:spPr>
          <a:xfrm>
            <a:off x="452282" y="1269635"/>
            <a:ext cx="5387108" cy="4894567"/>
          </a:xfrm>
        </p:spPr>
        <p:txBody>
          <a:bodyPr>
            <a:normAutofit/>
          </a:bodyPr>
          <a:lstStyle/>
          <a:p>
            <a:r>
              <a:rPr lang="en-US"/>
              <a:t>Organizations receive measurable returns on investments when their researchers use the IEEE </a:t>
            </a:r>
            <a:r>
              <a:rPr lang="en-US" i="1"/>
              <a:t>Xplore</a:t>
            </a:r>
            <a:r>
              <a:rPr lang="en-US"/>
              <a:t> digital library.</a:t>
            </a:r>
            <a:endParaRPr lang="en-US" altLang="en-US">
              <a:solidFill>
                <a:srgbClr val="000000"/>
              </a:solidFill>
            </a:endParaRPr>
          </a:p>
          <a:p>
            <a:r>
              <a:rPr lang="en-US" altLang="en-US">
                <a:solidFill>
                  <a:srgbClr val="000000"/>
                </a:solidFill>
              </a:rPr>
              <a:t>IEEE </a:t>
            </a:r>
            <a:r>
              <a:rPr lang="en-US" altLang="en-US" i="1">
                <a:solidFill>
                  <a:srgbClr val="000000"/>
                </a:solidFill>
              </a:rPr>
              <a:t>Xplore</a:t>
            </a:r>
            <a:r>
              <a:rPr lang="en-US" altLang="en-US">
                <a:solidFill>
                  <a:srgbClr val="000000"/>
                </a:solidFill>
              </a:rPr>
              <a:t> initiates a cycle of interrelated process improvements, product innovations, and business savings. </a:t>
            </a:r>
          </a:p>
        </p:txBody>
      </p:sp>
      <p:sp>
        <p:nvSpPr>
          <p:cNvPr id="4" name="Slide Number Placeholder 3"/>
          <p:cNvSpPr>
            <a:spLocks noGrp="1"/>
          </p:cNvSpPr>
          <p:nvPr>
            <p:ph type="sldNum" sz="quarter" idx="4"/>
          </p:nvPr>
        </p:nvSpPr>
        <p:spPr/>
        <p:txBody>
          <a:bodyPr/>
          <a:lstStyle/>
          <a:p>
            <a:fld id="{109D57CF-4CD8-6948-8A66-A1C7ACFCFC42}" type="slidenum">
              <a:rPr lang="en-US" smtClean="0"/>
              <a:pPr/>
              <a:t>46</a:t>
            </a:fld>
            <a:endParaRPr lang="en-US"/>
          </a:p>
        </p:txBody>
      </p:sp>
      <p:grpSp>
        <p:nvGrpSpPr>
          <p:cNvPr id="7" name="Group 6"/>
          <p:cNvGrpSpPr/>
          <p:nvPr/>
        </p:nvGrpSpPr>
        <p:grpSpPr>
          <a:xfrm>
            <a:off x="6065856" y="944544"/>
            <a:ext cx="5092676" cy="4504189"/>
            <a:chOff x="5143500" y="1316039"/>
            <a:chExt cx="6533830" cy="4444999"/>
          </a:xfrm>
        </p:grpSpPr>
        <p:grpSp>
          <p:nvGrpSpPr>
            <p:cNvPr id="8" name="Group 7"/>
            <p:cNvGrpSpPr>
              <a:grpSpLocks/>
            </p:cNvGrpSpPr>
            <p:nvPr/>
          </p:nvGrpSpPr>
          <p:grpSpPr bwMode="auto">
            <a:xfrm>
              <a:off x="6030385" y="1912939"/>
              <a:ext cx="5041900" cy="3652837"/>
              <a:chOff x="4522788" y="1912938"/>
              <a:chExt cx="3781425" cy="3652837"/>
            </a:xfrm>
          </p:grpSpPr>
          <p:sp>
            <p:nvSpPr>
              <p:cNvPr id="20" name="Oval 19"/>
              <p:cNvSpPr/>
              <p:nvPr/>
            </p:nvSpPr>
            <p:spPr bwMode="auto">
              <a:xfrm>
                <a:off x="4598988" y="1912938"/>
                <a:ext cx="3597275" cy="3479800"/>
              </a:xfrm>
              <a:prstGeom prst="ellipse">
                <a:avLst/>
              </a:prstGeom>
              <a:noFill/>
              <a:ln w="38100" cap="flat">
                <a:solidFill>
                  <a:srgbClr val="0066A1"/>
                </a:solidFill>
                <a:prstDash val="sysDot"/>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1" name="Isosceles Triangle 20"/>
              <p:cNvSpPr/>
              <p:nvPr/>
            </p:nvSpPr>
            <p:spPr bwMode="auto">
              <a:xfrm rot="3427185">
                <a:off x="5150644" y="2101056"/>
                <a:ext cx="352425" cy="303213"/>
              </a:xfrm>
              <a:prstGeom prst="triangle">
                <a:avLst/>
              </a:prstGeom>
              <a:solidFill>
                <a:srgbClr val="0066A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66A1"/>
                  </a:solidFill>
                </a:endParaRPr>
              </a:p>
            </p:txBody>
          </p:sp>
          <p:sp>
            <p:nvSpPr>
              <p:cNvPr id="22" name="Isosceles Triangle 21"/>
              <p:cNvSpPr/>
              <p:nvPr/>
            </p:nvSpPr>
            <p:spPr bwMode="auto">
              <a:xfrm rot="7798462">
                <a:off x="7325519" y="2128044"/>
                <a:ext cx="352425" cy="303213"/>
              </a:xfrm>
              <a:prstGeom prst="triangle">
                <a:avLst/>
              </a:prstGeom>
              <a:solidFill>
                <a:srgbClr val="0066A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66A1"/>
                  </a:solidFill>
                </a:endParaRPr>
              </a:p>
            </p:txBody>
          </p:sp>
          <p:sp>
            <p:nvSpPr>
              <p:cNvPr id="23" name="Isosceles Triangle 22"/>
              <p:cNvSpPr/>
              <p:nvPr/>
            </p:nvSpPr>
            <p:spPr bwMode="auto">
              <a:xfrm rot="12476105">
                <a:off x="7951788" y="4048125"/>
                <a:ext cx="352425" cy="303213"/>
              </a:xfrm>
              <a:prstGeom prst="triangle">
                <a:avLst/>
              </a:prstGeom>
              <a:solidFill>
                <a:srgbClr val="0066A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66A1"/>
                  </a:solidFill>
                </a:endParaRPr>
              </a:p>
            </p:txBody>
          </p:sp>
          <p:sp>
            <p:nvSpPr>
              <p:cNvPr id="24" name="Isosceles Triangle 23"/>
              <p:cNvSpPr/>
              <p:nvPr/>
            </p:nvSpPr>
            <p:spPr bwMode="auto">
              <a:xfrm rot="16200000">
                <a:off x="6224587" y="5237163"/>
                <a:ext cx="352425" cy="304800"/>
              </a:xfrm>
              <a:prstGeom prst="triangle">
                <a:avLst/>
              </a:prstGeom>
              <a:solidFill>
                <a:srgbClr val="0066A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66A1"/>
                  </a:solidFill>
                </a:endParaRPr>
              </a:p>
            </p:txBody>
          </p:sp>
          <p:sp>
            <p:nvSpPr>
              <p:cNvPr id="25" name="Isosceles Triangle 24"/>
              <p:cNvSpPr/>
              <p:nvPr/>
            </p:nvSpPr>
            <p:spPr bwMode="auto">
              <a:xfrm rot="20526632">
                <a:off x="4522788" y="4064000"/>
                <a:ext cx="352425" cy="303213"/>
              </a:xfrm>
              <a:prstGeom prst="triangle">
                <a:avLst/>
              </a:prstGeom>
              <a:solidFill>
                <a:srgbClr val="0066A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66A1"/>
                  </a:solidFill>
                </a:endParaRPr>
              </a:p>
            </p:txBody>
          </p:sp>
        </p:grpSp>
        <p:sp>
          <p:nvSpPr>
            <p:cNvPr id="9" name="Oval 8"/>
            <p:cNvSpPr/>
            <p:nvPr/>
          </p:nvSpPr>
          <p:spPr bwMode="auto">
            <a:xfrm>
              <a:off x="9692218" y="2416175"/>
              <a:ext cx="1976967" cy="1481138"/>
            </a:xfrm>
            <a:prstGeom prst="ellipse">
              <a:avLst/>
            </a:prstGeom>
            <a:solidFill>
              <a:srgbClr val="E37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 name="TextBox 8"/>
            <p:cNvSpPr txBox="1">
              <a:spLocks noChangeArrowheads="1"/>
            </p:cNvSpPr>
            <p:nvPr/>
          </p:nvSpPr>
          <p:spPr bwMode="auto">
            <a:xfrm>
              <a:off x="9668614" y="2761832"/>
              <a:ext cx="2008716" cy="820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Blip>
                  <a:blip r:embed="rId4"/>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5"/>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9pPr>
            </a:lstStyle>
            <a:p>
              <a:pPr algn="ctr" eaLnBrk="1" hangingPunct="1">
                <a:spcBef>
                  <a:spcPct val="0"/>
                </a:spcBef>
                <a:buFontTx/>
                <a:buNone/>
              </a:pPr>
              <a:r>
                <a:rPr lang="en-US" altLang="en-US" sz="1600" b="1">
                  <a:solidFill>
                    <a:srgbClr val="FFFFFF"/>
                  </a:solidFill>
                  <a:latin typeface="Calibri" charset="0"/>
                  <a:ea typeface="Calibri" charset="0"/>
                  <a:cs typeface="Calibri" charset="0"/>
                </a:rPr>
                <a:t>Saves time</a:t>
              </a:r>
            </a:p>
            <a:p>
              <a:pPr algn="ctr" eaLnBrk="1" hangingPunct="1">
                <a:spcBef>
                  <a:spcPct val="0"/>
                </a:spcBef>
                <a:buFontTx/>
                <a:buNone/>
              </a:pPr>
              <a:r>
                <a:rPr lang="en-US" altLang="en-US" sz="1600" b="1">
                  <a:solidFill>
                    <a:srgbClr val="FFFFFF"/>
                  </a:solidFill>
                  <a:latin typeface="Calibri" charset="0"/>
                  <a:ea typeface="Calibri" charset="0"/>
                  <a:cs typeface="Calibri" charset="0"/>
                </a:rPr>
                <a:t>for other job</a:t>
              </a:r>
            </a:p>
            <a:p>
              <a:pPr algn="ctr" eaLnBrk="1" hangingPunct="1">
                <a:spcBef>
                  <a:spcPct val="0"/>
                </a:spcBef>
                <a:buFontTx/>
                <a:buNone/>
              </a:pPr>
              <a:r>
                <a:rPr lang="en-US" altLang="en-US" sz="1600" b="1">
                  <a:solidFill>
                    <a:srgbClr val="FFFFFF"/>
                  </a:solidFill>
                  <a:latin typeface="Calibri" charset="0"/>
                  <a:ea typeface="Calibri" charset="0"/>
                  <a:cs typeface="Calibri" charset="0"/>
                </a:rPr>
                <a:t>functions</a:t>
              </a:r>
            </a:p>
          </p:txBody>
        </p:sp>
        <p:sp>
          <p:nvSpPr>
            <p:cNvPr id="11" name="Oval 10"/>
            <p:cNvSpPr/>
            <p:nvPr/>
          </p:nvSpPr>
          <p:spPr bwMode="auto">
            <a:xfrm>
              <a:off x="8959851" y="4270376"/>
              <a:ext cx="1976967" cy="1482725"/>
            </a:xfrm>
            <a:prstGeom prst="ellipse">
              <a:avLst/>
            </a:prstGeom>
            <a:solidFill>
              <a:srgbClr val="CC00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 name="TextBox 10"/>
            <p:cNvSpPr txBox="1">
              <a:spLocks noChangeArrowheads="1"/>
            </p:cNvSpPr>
            <p:nvPr/>
          </p:nvSpPr>
          <p:spPr bwMode="auto">
            <a:xfrm>
              <a:off x="9009930" y="4630739"/>
              <a:ext cx="1885952" cy="820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Blip>
                  <a:blip r:embed="rId4"/>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5"/>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9pPr>
            </a:lstStyle>
            <a:p>
              <a:pPr algn="ctr" eaLnBrk="1" hangingPunct="1">
                <a:spcBef>
                  <a:spcPct val="0"/>
                </a:spcBef>
                <a:buFontTx/>
                <a:buNone/>
              </a:pPr>
              <a:r>
                <a:rPr lang="en-US" altLang="en-US" sz="1600" b="1">
                  <a:solidFill>
                    <a:srgbClr val="FFFFFF"/>
                  </a:solidFill>
                  <a:latin typeface="Calibri" charset="0"/>
                  <a:ea typeface="Calibri" charset="0"/>
                  <a:cs typeface="Calibri" charset="0"/>
                </a:rPr>
                <a:t>More efficient problem solving</a:t>
              </a:r>
            </a:p>
          </p:txBody>
        </p:sp>
        <p:sp>
          <p:nvSpPr>
            <p:cNvPr id="13" name="Oval 12"/>
            <p:cNvSpPr/>
            <p:nvPr/>
          </p:nvSpPr>
          <p:spPr bwMode="auto">
            <a:xfrm>
              <a:off x="6187018" y="4279900"/>
              <a:ext cx="1976967" cy="1481138"/>
            </a:xfrm>
            <a:prstGeom prst="ellipse">
              <a:avLst/>
            </a:prstGeom>
            <a:solidFill>
              <a:srgbClr val="6699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4" name="TextBox 14"/>
            <p:cNvSpPr txBox="1">
              <a:spLocks noChangeArrowheads="1"/>
            </p:cNvSpPr>
            <p:nvPr/>
          </p:nvSpPr>
          <p:spPr bwMode="auto">
            <a:xfrm>
              <a:off x="6187018" y="4610430"/>
              <a:ext cx="1976967" cy="820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4"/>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5"/>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9pPr>
            </a:lstStyle>
            <a:p>
              <a:pPr algn="ctr" eaLnBrk="1" hangingPunct="1">
                <a:spcBef>
                  <a:spcPct val="0"/>
                </a:spcBef>
                <a:buFontTx/>
                <a:buNone/>
              </a:pPr>
              <a:r>
                <a:rPr lang="en-US" altLang="en-US" sz="1600" b="1">
                  <a:solidFill>
                    <a:srgbClr val="FFFFFF"/>
                  </a:solidFill>
                  <a:latin typeface="Calibri" charset="0"/>
                  <a:ea typeface="Calibri" charset="0"/>
                  <a:cs typeface="Calibri" charset="0"/>
                </a:rPr>
                <a:t>Improves</a:t>
              </a:r>
            </a:p>
            <a:p>
              <a:pPr algn="ctr" eaLnBrk="1" hangingPunct="1">
                <a:spcBef>
                  <a:spcPct val="0"/>
                </a:spcBef>
                <a:buFontTx/>
                <a:buNone/>
              </a:pPr>
              <a:r>
                <a:rPr lang="en-US" altLang="en-US" sz="1600" b="1">
                  <a:solidFill>
                    <a:srgbClr val="FFFFFF"/>
                  </a:solidFill>
                  <a:latin typeface="Calibri" charset="0"/>
                  <a:ea typeface="Calibri" charset="0"/>
                  <a:cs typeface="Calibri" charset="0"/>
                </a:rPr>
                <a:t>processes and </a:t>
              </a:r>
            </a:p>
            <a:p>
              <a:pPr algn="ctr" eaLnBrk="1" hangingPunct="1">
                <a:spcBef>
                  <a:spcPct val="0"/>
                </a:spcBef>
                <a:buFontTx/>
                <a:buNone/>
              </a:pPr>
              <a:r>
                <a:rPr lang="en-US" altLang="en-US" sz="1600" b="1">
                  <a:solidFill>
                    <a:srgbClr val="FFFFFF"/>
                  </a:solidFill>
                  <a:latin typeface="Calibri" charset="0"/>
                  <a:ea typeface="Calibri" charset="0"/>
                  <a:cs typeface="Calibri" charset="0"/>
                </a:rPr>
                <a:t>development</a:t>
              </a:r>
            </a:p>
          </p:txBody>
        </p:sp>
        <p:sp>
          <p:nvSpPr>
            <p:cNvPr id="15" name="Oval 14"/>
            <p:cNvSpPr/>
            <p:nvPr/>
          </p:nvSpPr>
          <p:spPr bwMode="auto">
            <a:xfrm>
              <a:off x="5143500" y="2444751"/>
              <a:ext cx="1974851" cy="1482725"/>
            </a:xfrm>
            <a:prstGeom prst="ellipse">
              <a:avLst/>
            </a:prstGeom>
            <a:solidFill>
              <a:srgbClr val="6B1F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6" name="TextBox 17"/>
            <p:cNvSpPr txBox="1">
              <a:spLocks noChangeArrowheads="1"/>
            </p:cNvSpPr>
            <p:nvPr/>
          </p:nvSpPr>
          <p:spPr bwMode="auto">
            <a:xfrm>
              <a:off x="5143500" y="2794877"/>
              <a:ext cx="1974851" cy="820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4"/>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5"/>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9pPr>
            </a:lstStyle>
            <a:p>
              <a:pPr algn="ctr" eaLnBrk="1" hangingPunct="1">
                <a:spcBef>
                  <a:spcPct val="0"/>
                </a:spcBef>
                <a:buFontTx/>
                <a:buNone/>
              </a:pPr>
              <a:r>
                <a:rPr lang="en-US" altLang="en-US" sz="1600" b="1">
                  <a:solidFill>
                    <a:srgbClr val="FFFFFF"/>
                  </a:solidFill>
                  <a:latin typeface="Calibri" charset="0"/>
                  <a:ea typeface="Calibri" charset="0"/>
                  <a:cs typeface="Calibri" charset="0"/>
                </a:rPr>
                <a:t>Encourages</a:t>
              </a:r>
            </a:p>
            <a:p>
              <a:pPr algn="ctr" eaLnBrk="1" hangingPunct="1">
                <a:spcBef>
                  <a:spcPct val="0"/>
                </a:spcBef>
                <a:buFontTx/>
                <a:buNone/>
              </a:pPr>
              <a:r>
                <a:rPr lang="en-US" altLang="en-US" sz="1600" b="1">
                  <a:solidFill>
                    <a:srgbClr val="FFFFFF"/>
                  </a:solidFill>
                  <a:latin typeface="Calibri" charset="0"/>
                  <a:ea typeface="Calibri" charset="0"/>
                  <a:cs typeface="Calibri" charset="0"/>
                </a:rPr>
                <a:t>innovative </a:t>
              </a:r>
            </a:p>
            <a:p>
              <a:pPr algn="ctr" eaLnBrk="1" hangingPunct="1">
                <a:spcBef>
                  <a:spcPct val="0"/>
                </a:spcBef>
                <a:buFontTx/>
                <a:buNone/>
              </a:pPr>
              <a:r>
                <a:rPr lang="en-US" altLang="en-US" sz="1600" b="1">
                  <a:solidFill>
                    <a:srgbClr val="FFFFFF"/>
                  </a:solidFill>
                  <a:latin typeface="Calibri" charset="0"/>
                  <a:ea typeface="Calibri" charset="0"/>
                  <a:cs typeface="Calibri" charset="0"/>
                </a:rPr>
                <a:t>thinking</a:t>
              </a:r>
            </a:p>
          </p:txBody>
        </p:sp>
        <p:sp>
          <p:nvSpPr>
            <p:cNvPr id="17" name="Title 1"/>
            <p:cNvSpPr txBox="1">
              <a:spLocks/>
            </p:cNvSpPr>
            <p:nvPr/>
          </p:nvSpPr>
          <p:spPr bwMode="auto">
            <a:xfrm>
              <a:off x="7102477" y="3284640"/>
              <a:ext cx="2777067" cy="782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ts val="2000"/>
                </a:spcBef>
                <a:buBlip>
                  <a:blip r:embed="rId4"/>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5"/>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9pPr>
            </a:lstStyle>
            <a:p>
              <a:pPr algn="ctr" eaLnBrk="1" hangingPunct="1">
                <a:spcBef>
                  <a:spcPct val="0"/>
                </a:spcBef>
                <a:buFontTx/>
                <a:buNone/>
              </a:pPr>
              <a:r>
                <a:rPr lang="en-US" altLang="en-US" sz="2000" b="1">
                  <a:solidFill>
                    <a:srgbClr val="0066A1"/>
                  </a:solidFill>
                  <a:latin typeface="Calibri" charset="0"/>
                  <a:ea typeface="Calibri" charset="0"/>
                  <a:cs typeface="Calibri" charset="0"/>
                </a:rPr>
                <a:t>Benefits from </a:t>
              </a:r>
            </a:p>
            <a:p>
              <a:pPr algn="ctr" eaLnBrk="1" hangingPunct="1">
                <a:spcBef>
                  <a:spcPct val="0"/>
                </a:spcBef>
                <a:buFontTx/>
                <a:buNone/>
              </a:pPr>
              <a:r>
                <a:rPr lang="en-US" altLang="en-US" sz="2000" b="1">
                  <a:solidFill>
                    <a:srgbClr val="0066A1"/>
                  </a:solidFill>
                  <a:latin typeface="Calibri" charset="0"/>
                  <a:ea typeface="Calibri" charset="0"/>
                  <a:cs typeface="Calibri" charset="0"/>
                </a:rPr>
                <a:t>using IEEE </a:t>
              </a:r>
              <a:r>
                <a:rPr lang="en-US" altLang="en-US" sz="2000" b="1" i="1">
                  <a:solidFill>
                    <a:srgbClr val="0066A1"/>
                  </a:solidFill>
                  <a:latin typeface="Calibri" charset="0"/>
                  <a:ea typeface="Calibri" charset="0"/>
                  <a:cs typeface="Calibri" charset="0"/>
                </a:rPr>
                <a:t>Xplore</a:t>
              </a:r>
            </a:p>
          </p:txBody>
        </p:sp>
        <p:sp>
          <p:nvSpPr>
            <p:cNvPr id="18" name="Oval 17"/>
            <p:cNvSpPr/>
            <p:nvPr/>
          </p:nvSpPr>
          <p:spPr bwMode="auto">
            <a:xfrm>
              <a:off x="7554386" y="1316039"/>
              <a:ext cx="1974849" cy="1481137"/>
            </a:xfrm>
            <a:prstGeom prst="ellipse">
              <a:avLst/>
            </a:prstGeom>
            <a:solidFill>
              <a:srgbClr val="009F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9FDA"/>
                </a:solidFill>
              </a:endParaRPr>
            </a:p>
          </p:txBody>
        </p:sp>
        <p:sp>
          <p:nvSpPr>
            <p:cNvPr id="19" name="TextBox 26"/>
            <p:cNvSpPr txBox="1">
              <a:spLocks noChangeArrowheads="1"/>
            </p:cNvSpPr>
            <p:nvPr/>
          </p:nvSpPr>
          <p:spPr bwMode="auto">
            <a:xfrm>
              <a:off x="7567594" y="1768062"/>
              <a:ext cx="1923736" cy="577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4"/>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5"/>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5"/>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5"/>
                </a:buBlip>
                <a:defRPr>
                  <a:solidFill>
                    <a:schemeClr val="bg2"/>
                  </a:solidFill>
                  <a:latin typeface="Verdana" pitchFamily="34" charset="0"/>
                  <a:ea typeface="ＭＳ Ｐゴシック" pitchFamily="34" charset="-128"/>
                </a:defRPr>
              </a:lvl9pPr>
            </a:lstStyle>
            <a:p>
              <a:pPr algn="ctr" eaLnBrk="1" hangingPunct="1">
                <a:spcBef>
                  <a:spcPct val="0"/>
                </a:spcBef>
                <a:buFontTx/>
                <a:buNone/>
              </a:pPr>
              <a:r>
                <a:rPr lang="en-US" altLang="en-US" sz="1600" b="1">
                  <a:solidFill>
                    <a:srgbClr val="FFFFFF"/>
                  </a:solidFill>
                  <a:latin typeface="Calibri" charset="0"/>
                  <a:ea typeface="Calibri" charset="0"/>
                  <a:cs typeface="Calibri" charset="0"/>
                </a:rPr>
                <a:t>Increases daily </a:t>
              </a:r>
            </a:p>
            <a:p>
              <a:pPr algn="ctr" eaLnBrk="1" hangingPunct="1">
                <a:spcBef>
                  <a:spcPct val="0"/>
                </a:spcBef>
                <a:buFontTx/>
                <a:buNone/>
              </a:pPr>
              <a:r>
                <a:rPr lang="en-US" altLang="en-US" sz="1600" b="1">
                  <a:solidFill>
                    <a:srgbClr val="FFFFFF"/>
                  </a:solidFill>
                  <a:latin typeface="Calibri" charset="0"/>
                  <a:ea typeface="Calibri" charset="0"/>
                  <a:cs typeface="Calibri" charset="0"/>
                </a:rPr>
                <a:t>productivity</a:t>
              </a:r>
            </a:p>
          </p:txBody>
        </p:sp>
      </p:grpSp>
      <p:sp>
        <p:nvSpPr>
          <p:cNvPr id="27" name="Rectangle 26">
            <a:extLst>
              <a:ext uri="{FF2B5EF4-FFF2-40B4-BE49-F238E27FC236}">
                <a16:creationId xmlns:a16="http://schemas.microsoft.com/office/drawing/2014/main" id="{69627E2A-7511-6F48-9A37-F623A6323EC8}"/>
              </a:ext>
            </a:extLst>
          </p:cNvPr>
          <p:cNvSpPr/>
          <p:nvPr/>
        </p:nvSpPr>
        <p:spPr>
          <a:xfrm>
            <a:off x="1725905" y="6327223"/>
            <a:ext cx="8714331" cy="268920"/>
          </a:xfrm>
          <a:prstGeom prst="rect">
            <a:avLst/>
          </a:prstGeom>
        </p:spPr>
        <p:txBody>
          <a:bodyPr wrap="square">
            <a:spAutoFit/>
          </a:bodyPr>
          <a:lstStyle/>
          <a:p>
            <a:pPr>
              <a:lnSpc>
                <a:spcPct val="80000"/>
              </a:lnSpc>
            </a:pPr>
            <a:r>
              <a:rPr lang="en-US" sz="1400" b="1" dirty="0">
                <a:solidFill>
                  <a:srgbClr val="00629B"/>
                </a:solidFill>
              </a:rPr>
              <a:t>Learn more: </a:t>
            </a:r>
            <a:r>
              <a:rPr lang="en-US" sz="1400" b="1" dirty="0">
                <a:solidFill>
                  <a:srgbClr val="00629B"/>
                </a:solidFill>
                <a:hlinkClick r:id="rId6">
                  <a:extLst>
                    <a:ext uri="{A12FA001-AC4F-418D-AE19-62706E023703}">
                      <ahyp:hlinkClr xmlns:ahyp="http://schemas.microsoft.com/office/drawing/2018/hyperlinkcolor" val="tx"/>
                    </a:ext>
                  </a:extLst>
                </a:hlinkClick>
              </a:rPr>
              <a:t>innovate.ieee.org/improve-roi-through-smarter-research-with-the-ieee-xplore-digital-library/</a:t>
            </a:r>
            <a:endParaRPr lang="en-US" sz="1400" b="1" dirty="0">
              <a:solidFill>
                <a:srgbClr val="00629B"/>
              </a:solidFill>
            </a:endParaRPr>
          </a:p>
        </p:txBody>
      </p:sp>
    </p:spTree>
    <p:extLst>
      <p:ext uri="{BB962C8B-B14F-4D97-AF65-F5344CB8AC3E}">
        <p14:creationId xmlns:p14="http://schemas.microsoft.com/office/powerpoint/2010/main" val="2125769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a:extLst>
              <a:ext uri="{FF2B5EF4-FFF2-40B4-BE49-F238E27FC236}">
                <a16:creationId xmlns:a16="http://schemas.microsoft.com/office/drawing/2014/main" id="{E25FB832-3F2B-574E-91F4-C88D8558F8E6}"/>
              </a:ext>
            </a:extLst>
          </p:cNvPr>
          <p:cNvSpPr/>
          <p:nvPr/>
        </p:nvSpPr>
        <p:spPr>
          <a:xfrm>
            <a:off x="370727" y="2155675"/>
            <a:ext cx="11450546" cy="1455699"/>
          </a:xfrm>
          <a:prstGeom prst="snip2DiagRect">
            <a:avLst/>
          </a:prstGeom>
          <a:solidFill>
            <a:srgbClr val="EF8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nip Diagonal Corner Rectangle 26">
            <a:extLst>
              <a:ext uri="{FF2B5EF4-FFF2-40B4-BE49-F238E27FC236}">
                <a16:creationId xmlns:a16="http://schemas.microsoft.com/office/drawing/2014/main" id="{FBBE3305-D257-F242-83E7-5E32FEF2863E}"/>
              </a:ext>
            </a:extLst>
          </p:cNvPr>
          <p:cNvSpPr/>
          <p:nvPr/>
        </p:nvSpPr>
        <p:spPr>
          <a:xfrm>
            <a:off x="370727" y="3934859"/>
            <a:ext cx="11450546" cy="1753435"/>
          </a:xfrm>
          <a:prstGeom prst="snip2DiagRect">
            <a:avLst>
              <a:gd name="adj1" fmla="val 0"/>
              <a:gd name="adj2" fmla="val 13993"/>
            </a:avLst>
          </a:prstGeom>
          <a:solidFill>
            <a:srgbClr val="EF8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nip Diagonal Corner Rectangle 14">
            <a:extLst>
              <a:ext uri="{FF2B5EF4-FFF2-40B4-BE49-F238E27FC236}">
                <a16:creationId xmlns:a16="http://schemas.microsoft.com/office/drawing/2014/main" id="{048BF328-7DAB-CC4C-8723-3ADE23F256EF}"/>
              </a:ext>
            </a:extLst>
          </p:cNvPr>
          <p:cNvSpPr/>
          <p:nvPr/>
        </p:nvSpPr>
        <p:spPr>
          <a:xfrm>
            <a:off x="6188469" y="1978021"/>
            <a:ext cx="1753333" cy="842544"/>
          </a:xfrm>
          <a:prstGeom prst="snip2Diag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nip Diagonal Corner Rectangle 41">
            <a:extLst>
              <a:ext uri="{FF2B5EF4-FFF2-40B4-BE49-F238E27FC236}">
                <a16:creationId xmlns:a16="http://schemas.microsoft.com/office/drawing/2014/main" id="{D9BA6C4D-A71C-2840-8EF3-A5E9CD60296F}"/>
              </a:ext>
            </a:extLst>
          </p:cNvPr>
          <p:cNvSpPr/>
          <p:nvPr/>
        </p:nvSpPr>
        <p:spPr>
          <a:xfrm>
            <a:off x="8006565" y="1978021"/>
            <a:ext cx="1753333" cy="842544"/>
          </a:xfrm>
          <a:prstGeom prst="snip2Diag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nip Diagonal Corner Rectangle 42">
            <a:extLst>
              <a:ext uri="{FF2B5EF4-FFF2-40B4-BE49-F238E27FC236}">
                <a16:creationId xmlns:a16="http://schemas.microsoft.com/office/drawing/2014/main" id="{A549CA5E-A5EA-C34C-AC2F-4D6AC061E33F}"/>
              </a:ext>
            </a:extLst>
          </p:cNvPr>
          <p:cNvSpPr/>
          <p:nvPr/>
        </p:nvSpPr>
        <p:spPr>
          <a:xfrm>
            <a:off x="9824195" y="1978021"/>
            <a:ext cx="1753333" cy="842544"/>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nip Diagonal Corner Rectangle 43">
            <a:extLst>
              <a:ext uri="{FF2B5EF4-FFF2-40B4-BE49-F238E27FC236}">
                <a16:creationId xmlns:a16="http://schemas.microsoft.com/office/drawing/2014/main" id="{ADFC19A6-2AAE-144A-8380-FEE60E6B313C}"/>
              </a:ext>
            </a:extLst>
          </p:cNvPr>
          <p:cNvSpPr/>
          <p:nvPr/>
        </p:nvSpPr>
        <p:spPr>
          <a:xfrm>
            <a:off x="6176746" y="3798410"/>
            <a:ext cx="1753333" cy="842544"/>
          </a:xfrm>
          <a:prstGeom prst="snip2Diag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nip Diagonal Corner Rectangle 44">
            <a:extLst>
              <a:ext uri="{FF2B5EF4-FFF2-40B4-BE49-F238E27FC236}">
                <a16:creationId xmlns:a16="http://schemas.microsoft.com/office/drawing/2014/main" id="{031AE0BF-DC2C-9442-9E5A-E988C3C5AC92}"/>
              </a:ext>
            </a:extLst>
          </p:cNvPr>
          <p:cNvSpPr/>
          <p:nvPr/>
        </p:nvSpPr>
        <p:spPr>
          <a:xfrm>
            <a:off x="7994842" y="3798410"/>
            <a:ext cx="1753333" cy="842544"/>
          </a:xfrm>
          <a:prstGeom prst="snip2Diag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nip Diagonal Corner Rectangle 45">
            <a:extLst>
              <a:ext uri="{FF2B5EF4-FFF2-40B4-BE49-F238E27FC236}">
                <a16:creationId xmlns:a16="http://schemas.microsoft.com/office/drawing/2014/main" id="{A82FF032-AD66-424F-A4CF-A6994F2B5D4C}"/>
              </a:ext>
            </a:extLst>
          </p:cNvPr>
          <p:cNvSpPr/>
          <p:nvPr/>
        </p:nvSpPr>
        <p:spPr>
          <a:xfrm>
            <a:off x="9819385" y="3798410"/>
            <a:ext cx="1753333" cy="842544"/>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Autofit/>
          </a:bodyPr>
          <a:lstStyle/>
          <a:p>
            <a:r>
              <a:rPr lang="en-US" altLang="en-US" dirty="0"/>
              <a:t>Improve ROI: Benefits of using IEEE </a:t>
            </a:r>
            <a:r>
              <a:rPr lang="en-US" altLang="en-US" i="1" dirty="0"/>
              <a:t>Xplore</a:t>
            </a:r>
            <a:endParaRPr lang="en-US" i="1" dirty="0"/>
          </a:p>
        </p:txBody>
      </p:sp>
      <p:sp>
        <p:nvSpPr>
          <p:cNvPr id="33" name="Text Placeholder 4"/>
          <p:cNvSpPr>
            <a:spLocks noGrp="1"/>
          </p:cNvSpPr>
          <p:nvPr>
            <p:ph type="body" sz="quarter" idx="15"/>
          </p:nvPr>
        </p:nvSpPr>
        <p:spPr/>
        <p:txBody>
          <a:bodyPr>
            <a:normAutofit/>
          </a:bodyPr>
          <a:lstStyle/>
          <a:p>
            <a:r>
              <a:rPr lang="en-US"/>
              <a:t>Keep Up-to-Date &amp; Accelerate Research</a:t>
            </a:r>
          </a:p>
        </p:txBody>
      </p:sp>
      <p:sp>
        <p:nvSpPr>
          <p:cNvPr id="14" name="Text Placeholder 13">
            <a:extLst>
              <a:ext uri="{FF2B5EF4-FFF2-40B4-BE49-F238E27FC236}">
                <a16:creationId xmlns:a16="http://schemas.microsoft.com/office/drawing/2014/main" id="{D26BA4AE-EF3D-E448-9110-420319A646D4}"/>
              </a:ext>
            </a:extLst>
          </p:cNvPr>
          <p:cNvSpPr>
            <a:spLocks noGrp="1"/>
          </p:cNvSpPr>
          <p:nvPr>
            <p:ph type="body" sz="quarter" idx="16"/>
          </p:nvPr>
        </p:nvSpPr>
        <p:spPr>
          <a:xfrm>
            <a:off x="452385" y="1458918"/>
            <a:ext cx="11307456" cy="681037"/>
          </a:xfrm>
        </p:spPr>
        <p:txBody>
          <a:bodyPr/>
          <a:lstStyle/>
          <a:p>
            <a:r>
              <a:rPr lang="en-US"/>
              <a:t>IEEE </a:t>
            </a:r>
            <a:r>
              <a:rPr lang="en-US" i="1"/>
              <a:t>Xplore</a:t>
            </a:r>
            <a:r>
              <a:rPr lang="en-US"/>
              <a:t> allows for smarter, more efficient research projects.</a:t>
            </a:r>
          </a:p>
          <a:p>
            <a:endParaRPr lang="en-US"/>
          </a:p>
        </p:txBody>
      </p:sp>
      <p:sp>
        <p:nvSpPr>
          <p:cNvPr id="4" name="Slide Number Placeholder 3"/>
          <p:cNvSpPr>
            <a:spLocks noGrp="1"/>
          </p:cNvSpPr>
          <p:nvPr>
            <p:ph type="sldNum" sz="quarter" idx="4"/>
          </p:nvPr>
        </p:nvSpPr>
        <p:spPr/>
        <p:txBody>
          <a:bodyPr/>
          <a:lstStyle/>
          <a:p>
            <a:fld id="{109D57CF-4CD8-6948-8A66-A1C7ACFCFC42}" type="slidenum">
              <a:rPr lang="en-US" smtClean="0"/>
              <a:pPr/>
              <a:t>47</a:t>
            </a:fld>
            <a:endParaRPr lang="en-US"/>
          </a:p>
        </p:txBody>
      </p:sp>
      <p:sp>
        <p:nvSpPr>
          <p:cNvPr id="26" name="TextBox 3"/>
          <p:cNvSpPr txBox="1">
            <a:spLocks noChangeArrowheads="1"/>
          </p:cNvSpPr>
          <p:nvPr/>
        </p:nvSpPr>
        <p:spPr bwMode="auto">
          <a:xfrm>
            <a:off x="657485" y="2337430"/>
            <a:ext cx="466175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0"/>
              </a:spcBef>
              <a:buFontTx/>
              <a:buNone/>
            </a:pPr>
            <a:r>
              <a:rPr lang="en-US" altLang="en-US" sz="1800" b="1" dirty="0">
                <a:solidFill>
                  <a:schemeClr val="bg1"/>
                </a:solidFill>
                <a:latin typeface="Calibri" charset="0"/>
                <a:ea typeface="Calibri" charset="0"/>
                <a:cs typeface="Calibri" charset="0"/>
              </a:rPr>
              <a:t>TOP THREE USER BENEFITS OF IEEE </a:t>
            </a:r>
            <a:r>
              <a:rPr lang="en-US" altLang="en-US" sz="1800" b="1" i="1" dirty="0">
                <a:solidFill>
                  <a:schemeClr val="bg1"/>
                </a:solidFill>
                <a:latin typeface="Calibri" charset="0"/>
                <a:ea typeface="Calibri" charset="0"/>
                <a:cs typeface="Calibri" charset="0"/>
              </a:rPr>
              <a:t>Xplore</a:t>
            </a:r>
            <a:r>
              <a:rPr lang="en-US" altLang="en-US" sz="1800" b="1" dirty="0">
                <a:solidFill>
                  <a:schemeClr val="bg1"/>
                </a:solidFill>
                <a:latin typeface="Calibri" charset="0"/>
                <a:ea typeface="Calibri" charset="0"/>
                <a:cs typeface="Calibri" charset="0"/>
              </a:rPr>
              <a:t>:</a:t>
            </a:r>
          </a:p>
        </p:txBody>
      </p:sp>
      <p:sp>
        <p:nvSpPr>
          <p:cNvPr id="16" name="TextBox 9"/>
          <p:cNvSpPr txBox="1">
            <a:spLocks noChangeArrowheads="1"/>
          </p:cNvSpPr>
          <p:nvPr/>
        </p:nvSpPr>
        <p:spPr bwMode="auto">
          <a:xfrm>
            <a:off x="6255649" y="2124150"/>
            <a:ext cx="162622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algn="ctr" eaLnBrk="1" hangingPunct="1">
              <a:spcBef>
                <a:spcPct val="0"/>
              </a:spcBef>
              <a:buFontTx/>
              <a:buNone/>
            </a:pPr>
            <a:r>
              <a:rPr lang="en-US" altLang="en-US" sz="1400" b="1" dirty="0">
                <a:solidFill>
                  <a:schemeClr val="bg1"/>
                </a:solidFill>
                <a:latin typeface="Calibri" charset="0"/>
                <a:ea typeface="Calibri" charset="0"/>
                <a:cs typeface="Calibri" charset="0"/>
              </a:rPr>
              <a:t>Stay </a:t>
            </a:r>
            <a:br>
              <a:rPr lang="en-US" altLang="en-US" sz="1400" b="1" dirty="0">
                <a:solidFill>
                  <a:schemeClr val="bg1"/>
                </a:solidFill>
                <a:latin typeface="Calibri" charset="0"/>
                <a:ea typeface="Calibri" charset="0"/>
                <a:cs typeface="Calibri" charset="0"/>
              </a:rPr>
            </a:br>
            <a:r>
              <a:rPr lang="en-US" altLang="en-US" sz="1400" b="1" dirty="0">
                <a:solidFill>
                  <a:schemeClr val="bg1"/>
                </a:solidFill>
                <a:latin typeface="Calibri" charset="0"/>
                <a:ea typeface="Calibri" charset="0"/>
                <a:cs typeface="Calibri" charset="0"/>
              </a:rPr>
              <a:t>Up-To-Date </a:t>
            </a:r>
          </a:p>
        </p:txBody>
      </p:sp>
      <p:sp>
        <p:nvSpPr>
          <p:cNvPr id="20" name="TextBox 13"/>
          <p:cNvSpPr txBox="1">
            <a:spLocks noChangeArrowheads="1"/>
          </p:cNvSpPr>
          <p:nvPr/>
        </p:nvSpPr>
        <p:spPr bwMode="auto">
          <a:xfrm>
            <a:off x="9822707" y="2024146"/>
            <a:ext cx="1810873" cy="666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algn="ctr" eaLnBrk="1" hangingPunct="1">
              <a:spcBef>
                <a:spcPct val="0"/>
              </a:spcBef>
              <a:buNone/>
            </a:pPr>
            <a:br>
              <a:rPr lang="en-US" altLang="en-US" sz="1400" b="1" baseline="30000" dirty="0">
                <a:solidFill>
                  <a:srgbClr val="FFFFFF"/>
                </a:solidFill>
                <a:latin typeface="Calibri" charset="0"/>
                <a:ea typeface="Calibri" charset="0"/>
                <a:cs typeface="Calibri" charset="0"/>
              </a:rPr>
            </a:br>
            <a:r>
              <a:rPr lang="en-US" altLang="en-US" sz="1400" b="1" dirty="0">
                <a:solidFill>
                  <a:schemeClr val="bg1"/>
                </a:solidFill>
                <a:latin typeface="Calibri" charset="0"/>
                <a:ea typeface="Calibri" charset="0"/>
                <a:cs typeface="Calibri" charset="0"/>
              </a:rPr>
              <a:t>Increased</a:t>
            </a:r>
            <a:br>
              <a:rPr lang="en-US" altLang="en-US" sz="1400" b="1" dirty="0">
                <a:solidFill>
                  <a:schemeClr val="bg1"/>
                </a:solidFill>
                <a:latin typeface="Calibri" charset="0"/>
                <a:ea typeface="Calibri" charset="0"/>
                <a:cs typeface="Calibri" charset="0"/>
              </a:rPr>
            </a:br>
            <a:r>
              <a:rPr lang="en-US" altLang="en-US" sz="1400" b="1" dirty="0">
                <a:solidFill>
                  <a:schemeClr val="bg1"/>
                </a:solidFill>
                <a:latin typeface="Calibri" charset="0"/>
                <a:ea typeface="Calibri" charset="0"/>
                <a:cs typeface="Calibri" charset="0"/>
              </a:rPr>
              <a:t>Productivity</a:t>
            </a:r>
            <a:endParaRPr lang="en-US" altLang="en-US" sz="1400" b="1" i="1" dirty="0">
              <a:solidFill>
                <a:schemeClr val="bg1"/>
              </a:solidFill>
              <a:latin typeface="Calibri" charset="0"/>
              <a:ea typeface="Calibri" charset="0"/>
              <a:cs typeface="Calibri" charset="0"/>
            </a:endParaRPr>
          </a:p>
        </p:txBody>
      </p:sp>
      <p:sp>
        <p:nvSpPr>
          <p:cNvPr id="39" name="TextBox 3"/>
          <p:cNvSpPr txBox="1">
            <a:spLocks noChangeArrowheads="1"/>
          </p:cNvSpPr>
          <p:nvPr/>
        </p:nvSpPr>
        <p:spPr bwMode="auto">
          <a:xfrm>
            <a:off x="657485" y="4110455"/>
            <a:ext cx="639963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0"/>
              </a:spcBef>
              <a:buFontTx/>
              <a:buNone/>
            </a:pPr>
            <a:r>
              <a:rPr lang="en-US" altLang="en-US" sz="1800" b="1" dirty="0">
                <a:solidFill>
                  <a:schemeClr val="bg1"/>
                </a:solidFill>
                <a:latin typeface="Calibri" charset="0"/>
                <a:ea typeface="Calibri" charset="0"/>
                <a:cs typeface="Calibri" charset="0"/>
              </a:rPr>
              <a:t>TOP THREE MANAGEMENT BENEFITS OF IEEE </a:t>
            </a:r>
            <a:r>
              <a:rPr lang="en-US" altLang="en-US" sz="1800" b="1" i="1" dirty="0">
                <a:solidFill>
                  <a:schemeClr val="bg1"/>
                </a:solidFill>
                <a:latin typeface="Calibri" charset="0"/>
                <a:ea typeface="Calibri" charset="0"/>
                <a:cs typeface="Calibri" charset="0"/>
              </a:rPr>
              <a:t>Xplore</a:t>
            </a:r>
            <a:r>
              <a:rPr lang="en-US" altLang="en-US" sz="1800" b="1" dirty="0">
                <a:solidFill>
                  <a:schemeClr val="bg1"/>
                </a:solidFill>
                <a:latin typeface="Calibri" charset="0"/>
                <a:ea typeface="Calibri" charset="0"/>
                <a:cs typeface="Calibri" charset="0"/>
              </a:rPr>
              <a:t>:</a:t>
            </a:r>
          </a:p>
        </p:txBody>
      </p:sp>
      <p:sp>
        <p:nvSpPr>
          <p:cNvPr id="69" name="TextBox 9"/>
          <p:cNvSpPr txBox="1">
            <a:spLocks noChangeArrowheads="1"/>
          </p:cNvSpPr>
          <p:nvPr/>
        </p:nvSpPr>
        <p:spPr bwMode="auto">
          <a:xfrm>
            <a:off x="6236677" y="3938896"/>
            <a:ext cx="163347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algn="ctr" eaLnBrk="1" hangingPunct="1">
              <a:spcBef>
                <a:spcPct val="0"/>
              </a:spcBef>
              <a:buFontTx/>
              <a:buNone/>
            </a:pPr>
            <a:r>
              <a:rPr lang="en-US" altLang="en-US" sz="1400" b="1">
                <a:solidFill>
                  <a:schemeClr val="bg1"/>
                </a:solidFill>
                <a:latin typeface="Calibri" charset="0"/>
                <a:ea typeface="Calibri" charset="0"/>
                <a:cs typeface="Calibri" charset="0"/>
              </a:rPr>
              <a:t>Save Time </a:t>
            </a:r>
          </a:p>
          <a:p>
            <a:pPr algn="ctr" eaLnBrk="1" hangingPunct="1">
              <a:spcBef>
                <a:spcPct val="0"/>
              </a:spcBef>
              <a:buFontTx/>
              <a:buNone/>
            </a:pPr>
            <a:r>
              <a:rPr lang="en-US" altLang="en-US" sz="1400" b="1">
                <a:solidFill>
                  <a:schemeClr val="bg1"/>
                </a:solidFill>
                <a:latin typeface="Calibri" charset="0"/>
                <a:ea typeface="Calibri" charset="0"/>
                <a:cs typeface="Calibri" charset="0"/>
              </a:rPr>
              <a:t>and Money</a:t>
            </a:r>
          </a:p>
        </p:txBody>
      </p:sp>
      <p:sp>
        <p:nvSpPr>
          <p:cNvPr id="72" name="TextBox 13"/>
          <p:cNvSpPr txBox="1">
            <a:spLocks noChangeArrowheads="1"/>
          </p:cNvSpPr>
          <p:nvPr/>
        </p:nvSpPr>
        <p:spPr bwMode="auto">
          <a:xfrm>
            <a:off x="9808844" y="3788791"/>
            <a:ext cx="1819926" cy="666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algn="ctr" eaLnBrk="1" hangingPunct="1">
              <a:spcBef>
                <a:spcPct val="0"/>
              </a:spcBef>
              <a:buNone/>
            </a:pPr>
            <a:br>
              <a:rPr lang="en-US" altLang="en-US" sz="1400" b="1" baseline="30000" dirty="0">
                <a:solidFill>
                  <a:srgbClr val="FFFFFF"/>
                </a:solidFill>
              </a:rPr>
            </a:br>
            <a:r>
              <a:rPr lang="en-US" altLang="en-US" sz="1400" b="1" dirty="0">
                <a:solidFill>
                  <a:schemeClr val="bg1"/>
                </a:solidFill>
                <a:latin typeface="Calibri" charset="0"/>
                <a:ea typeface="Calibri" charset="0"/>
                <a:cs typeface="Calibri" charset="0"/>
              </a:rPr>
              <a:t>Increased</a:t>
            </a:r>
            <a:br>
              <a:rPr lang="en-US" altLang="en-US" sz="1400" b="1" dirty="0">
                <a:solidFill>
                  <a:schemeClr val="bg1"/>
                </a:solidFill>
                <a:latin typeface="Calibri" charset="0"/>
                <a:ea typeface="Calibri" charset="0"/>
                <a:cs typeface="Calibri" charset="0"/>
              </a:rPr>
            </a:br>
            <a:r>
              <a:rPr lang="en-US" altLang="en-US" sz="1400" b="1" dirty="0">
                <a:solidFill>
                  <a:schemeClr val="bg1"/>
                </a:solidFill>
                <a:latin typeface="Calibri" charset="0"/>
                <a:ea typeface="Calibri" charset="0"/>
                <a:cs typeface="Calibri" charset="0"/>
              </a:rPr>
              <a:t>Productivity</a:t>
            </a:r>
            <a:endParaRPr lang="en-US" altLang="en-US" sz="1400" b="1" i="1" dirty="0">
              <a:solidFill>
                <a:schemeClr val="bg1"/>
              </a:solidFill>
              <a:latin typeface="Calibri" charset="0"/>
              <a:ea typeface="Calibri" charset="0"/>
              <a:cs typeface="Calibri" charset="0"/>
            </a:endParaRPr>
          </a:p>
        </p:txBody>
      </p:sp>
      <p:sp>
        <p:nvSpPr>
          <p:cNvPr id="40" name="Text Placeholder 4"/>
          <p:cNvSpPr txBox="1">
            <a:spLocks/>
          </p:cNvSpPr>
          <p:nvPr/>
        </p:nvSpPr>
        <p:spPr>
          <a:xfrm>
            <a:off x="660181" y="2784555"/>
            <a:ext cx="10905624" cy="8716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b="1" i="0" kern="1200" baseline="0">
                <a:solidFill>
                  <a:srgbClr val="0066A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70000"/>
              </a:lnSpc>
            </a:pPr>
            <a:r>
              <a:rPr lang="en-US" dirty="0">
                <a:solidFill>
                  <a:schemeClr val="accent5">
                    <a:lumMod val="75000"/>
                  </a:schemeClr>
                </a:solidFill>
              </a:rPr>
              <a:t>Accelerate R&amp;D to Increase ROI</a:t>
            </a:r>
          </a:p>
          <a:p>
            <a:pPr>
              <a:spcBef>
                <a:spcPts val="400"/>
              </a:spcBef>
            </a:pPr>
            <a:r>
              <a:rPr lang="en-US" sz="2000" b="0" i="1" dirty="0">
                <a:solidFill>
                  <a:schemeClr val="bg1"/>
                </a:solidFill>
              </a:rPr>
              <a:t>There are many business advantages of using IEEE Xplore.</a:t>
            </a:r>
          </a:p>
        </p:txBody>
      </p:sp>
      <p:sp>
        <p:nvSpPr>
          <p:cNvPr id="41" name="Text Placeholder 4"/>
          <p:cNvSpPr txBox="1">
            <a:spLocks/>
          </p:cNvSpPr>
          <p:nvPr/>
        </p:nvSpPr>
        <p:spPr>
          <a:xfrm>
            <a:off x="660181" y="4582764"/>
            <a:ext cx="8936492" cy="11055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b="1" i="0" kern="1200" baseline="0">
                <a:solidFill>
                  <a:srgbClr val="0066A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70000"/>
              </a:lnSpc>
            </a:pPr>
            <a:r>
              <a:rPr lang="en-US" dirty="0">
                <a:solidFill>
                  <a:schemeClr val="accent5">
                    <a:lumMod val="75000"/>
                  </a:schemeClr>
                </a:solidFill>
              </a:rPr>
              <a:t>Lost time affects your bottom line</a:t>
            </a:r>
          </a:p>
          <a:p>
            <a:pPr>
              <a:spcBef>
                <a:spcPts val="400"/>
              </a:spcBef>
            </a:pPr>
            <a:r>
              <a:rPr lang="en-US" sz="2000" b="0" i="1" dirty="0">
                <a:solidFill>
                  <a:schemeClr val="bg1"/>
                </a:solidFill>
              </a:rPr>
              <a:t>The faster you can successfully complete your research, development, and testing—and get your products to market, the higher your ROI will be.</a:t>
            </a:r>
          </a:p>
        </p:txBody>
      </p:sp>
      <p:sp>
        <p:nvSpPr>
          <p:cNvPr id="47" name="TextBox 13">
            <a:extLst>
              <a:ext uri="{FF2B5EF4-FFF2-40B4-BE49-F238E27FC236}">
                <a16:creationId xmlns:a16="http://schemas.microsoft.com/office/drawing/2014/main" id="{1089E6E8-632B-314D-8845-1BD6FA4110C7}"/>
              </a:ext>
            </a:extLst>
          </p:cNvPr>
          <p:cNvSpPr txBox="1">
            <a:spLocks noChangeArrowheads="1"/>
          </p:cNvSpPr>
          <p:nvPr/>
        </p:nvSpPr>
        <p:spPr bwMode="auto">
          <a:xfrm>
            <a:off x="8011908" y="2031639"/>
            <a:ext cx="174581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algn="ctr" eaLnBrk="1" hangingPunct="1">
              <a:spcBef>
                <a:spcPct val="0"/>
              </a:spcBef>
              <a:buNone/>
            </a:pPr>
            <a:r>
              <a:rPr lang="en-US" altLang="en-US" sz="1400" b="1" dirty="0">
                <a:solidFill>
                  <a:schemeClr val="bg1"/>
                </a:solidFill>
                <a:latin typeface="Calibri" charset="0"/>
                <a:ea typeface="Calibri" charset="0"/>
                <a:cs typeface="Calibri" charset="0"/>
              </a:rPr>
              <a:t>Avoid </a:t>
            </a:r>
            <a:br>
              <a:rPr lang="en-US" altLang="en-US" sz="1400" b="1" dirty="0">
                <a:solidFill>
                  <a:schemeClr val="bg1"/>
                </a:solidFill>
                <a:latin typeface="Calibri" charset="0"/>
                <a:ea typeface="Calibri" charset="0"/>
                <a:cs typeface="Calibri" charset="0"/>
              </a:rPr>
            </a:br>
            <a:r>
              <a:rPr lang="en-US" altLang="en-US" sz="1400" b="1" dirty="0">
                <a:solidFill>
                  <a:schemeClr val="bg1"/>
                </a:solidFill>
                <a:latin typeface="Calibri" charset="0"/>
                <a:ea typeface="Calibri" charset="0"/>
                <a:cs typeface="Calibri" charset="0"/>
              </a:rPr>
              <a:t>reinventing</a:t>
            </a:r>
            <a:br>
              <a:rPr lang="en-US" altLang="en-US" sz="1400" b="1" dirty="0">
                <a:solidFill>
                  <a:schemeClr val="bg1"/>
                </a:solidFill>
                <a:latin typeface="Calibri" charset="0"/>
                <a:ea typeface="Calibri" charset="0"/>
                <a:cs typeface="Calibri" charset="0"/>
              </a:rPr>
            </a:br>
            <a:r>
              <a:rPr lang="en-US" altLang="en-US" sz="1400" b="1" dirty="0">
                <a:solidFill>
                  <a:schemeClr val="bg1"/>
                </a:solidFill>
                <a:latin typeface="Calibri" charset="0"/>
                <a:ea typeface="Calibri" charset="0"/>
                <a:cs typeface="Calibri" charset="0"/>
              </a:rPr>
              <a:t> the wheel </a:t>
            </a:r>
            <a:endParaRPr lang="en-US" altLang="en-US" sz="1400" b="1" i="1" dirty="0">
              <a:solidFill>
                <a:schemeClr val="bg1"/>
              </a:solidFill>
              <a:latin typeface="Calibri" charset="0"/>
              <a:ea typeface="Calibri" charset="0"/>
              <a:cs typeface="Calibri" charset="0"/>
            </a:endParaRPr>
          </a:p>
        </p:txBody>
      </p:sp>
      <p:sp>
        <p:nvSpPr>
          <p:cNvPr id="48" name="TextBox 13">
            <a:extLst>
              <a:ext uri="{FF2B5EF4-FFF2-40B4-BE49-F238E27FC236}">
                <a16:creationId xmlns:a16="http://schemas.microsoft.com/office/drawing/2014/main" id="{FBA7B56F-1608-C44D-8DC8-11B7410A2035}"/>
              </a:ext>
            </a:extLst>
          </p:cNvPr>
          <p:cNvSpPr txBox="1">
            <a:spLocks noChangeArrowheads="1"/>
          </p:cNvSpPr>
          <p:nvPr/>
        </p:nvSpPr>
        <p:spPr bwMode="auto">
          <a:xfrm>
            <a:off x="8001755" y="3847757"/>
            <a:ext cx="1759098"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algn="ctr" eaLnBrk="1" hangingPunct="1">
              <a:spcBef>
                <a:spcPct val="0"/>
              </a:spcBef>
              <a:buNone/>
            </a:pPr>
            <a:r>
              <a:rPr lang="en-US" altLang="en-US" sz="1400" b="1" dirty="0">
                <a:solidFill>
                  <a:schemeClr val="bg1"/>
                </a:solidFill>
                <a:latin typeface="Calibri" charset="0"/>
                <a:ea typeface="Calibri" charset="0"/>
                <a:cs typeface="Calibri" charset="0"/>
              </a:rPr>
              <a:t>Encourage</a:t>
            </a:r>
          </a:p>
          <a:p>
            <a:pPr algn="ctr" eaLnBrk="1" hangingPunct="1">
              <a:spcBef>
                <a:spcPct val="0"/>
              </a:spcBef>
              <a:buNone/>
            </a:pPr>
            <a:r>
              <a:rPr lang="en-US" altLang="en-US" sz="1400" b="1" dirty="0">
                <a:solidFill>
                  <a:schemeClr val="bg1"/>
                </a:solidFill>
                <a:latin typeface="Calibri" charset="0"/>
                <a:ea typeface="Calibri" charset="0"/>
                <a:cs typeface="Calibri" charset="0"/>
              </a:rPr>
              <a:t>Innovative</a:t>
            </a:r>
          </a:p>
          <a:p>
            <a:pPr algn="ctr" eaLnBrk="1" hangingPunct="1">
              <a:spcBef>
                <a:spcPct val="0"/>
              </a:spcBef>
              <a:buNone/>
            </a:pPr>
            <a:r>
              <a:rPr lang="en-US" altLang="en-US" sz="1400" b="1" dirty="0">
                <a:solidFill>
                  <a:schemeClr val="bg1"/>
                </a:solidFill>
                <a:latin typeface="Calibri" charset="0"/>
                <a:ea typeface="Calibri" charset="0"/>
                <a:cs typeface="Calibri" charset="0"/>
              </a:rPr>
              <a:t>Thinking</a:t>
            </a:r>
          </a:p>
        </p:txBody>
      </p:sp>
      <p:sp>
        <p:nvSpPr>
          <p:cNvPr id="25" name="Rectangle 24">
            <a:extLst>
              <a:ext uri="{FF2B5EF4-FFF2-40B4-BE49-F238E27FC236}">
                <a16:creationId xmlns:a16="http://schemas.microsoft.com/office/drawing/2014/main" id="{3ED3DBDA-F873-4F40-A530-2FE6431423E9}"/>
              </a:ext>
            </a:extLst>
          </p:cNvPr>
          <p:cNvSpPr/>
          <p:nvPr/>
        </p:nvSpPr>
        <p:spPr>
          <a:xfrm>
            <a:off x="1725905" y="6327223"/>
            <a:ext cx="8714331" cy="268920"/>
          </a:xfrm>
          <a:prstGeom prst="rect">
            <a:avLst/>
          </a:prstGeom>
        </p:spPr>
        <p:txBody>
          <a:bodyPr wrap="square">
            <a:spAutoFit/>
          </a:bodyPr>
          <a:lstStyle/>
          <a:p>
            <a:pPr>
              <a:lnSpc>
                <a:spcPct val="80000"/>
              </a:lnSpc>
            </a:pPr>
            <a:r>
              <a:rPr lang="en-US" sz="1400" b="1" dirty="0">
                <a:solidFill>
                  <a:srgbClr val="00629B"/>
                </a:solidFill>
              </a:rPr>
              <a:t>Learn more: </a:t>
            </a:r>
            <a:r>
              <a:rPr lang="en-US" sz="1400" b="1" dirty="0">
                <a:solidFill>
                  <a:srgbClr val="00629B"/>
                </a:solidFill>
                <a:hlinkClick r:id="rId5">
                  <a:extLst>
                    <a:ext uri="{A12FA001-AC4F-418D-AE19-62706E023703}">
                      <ahyp:hlinkClr xmlns:ahyp="http://schemas.microsoft.com/office/drawing/2018/hyperlinkcolor" val="tx"/>
                    </a:ext>
                  </a:extLst>
                </a:hlinkClick>
              </a:rPr>
              <a:t>innovate.ieee.org/improve-roi-through-smarter-research-with-the-ieee-xplore-digital-library/</a:t>
            </a:r>
            <a:endParaRPr lang="en-US" sz="1400" b="1" dirty="0">
              <a:solidFill>
                <a:srgbClr val="00629B"/>
              </a:solidFill>
            </a:endParaRPr>
          </a:p>
        </p:txBody>
      </p:sp>
    </p:spTree>
    <p:extLst>
      <p:ext uri="{BB962C8B-B14F-4D97-AF65-F5344CB8AC3E}">
        <p14:creationId xmlns:p14="http://schemas.microsoft.com/office/powerpoint/2010/main" val="1206143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5832-08B2-FF40-90EF-F559094D4938}"/>
              </a:ext>
            </a:extLst>
          </p:cNvPr>
          <p:cNvSpPr>
            <a:spLocks noGrp="1"/>
          </p:cNvSpPr>
          <p:nvPr>
            <p:ph type="title"/>
          </p:nvPr>
        </p:nvSpPr>
        <p:spPr/>
        <p:txBody>
          <a:bodyPr>
            <a:noAutofit/>
          </a:bodyPr>
          <a:lstStyle/>
          <a:p>
            <a:r>
              <a:rPr lang="en-US"/>
              <a:t>Why Publish with IEEE?</a:t>
            </a:r>
          </a:p>
        </p:txBody>
      </p:sp>
      <p:sp>
        <p:nvSpPr>
          <p:cNvPr id="5" name="Text Placeholder 4">
            <a:extLst>
              <a:ext uri="{FF2B5EF4-FFF2-40B4-BE49-F238E27FC236}">
                <a16:creationId xmlns:a16="http://schemas.microsoft.com/office/drawing/2014/main" id="{D5219EE0-C4A0-FE43-94A9-E598623D1576}"/>
              </a:ext>
            </a:extLst>
          </p:cNvPr>
          <p:cNvSpPr>
            <a:spLocks noGrp="1"/>
          </p:cNvSpPr>
          <p:nvPr>
            <p:ph type="body" sz="quarter" idx="15"/>
          </p:nvPr>
        </p:nvSpPr>
        <p:spPr>
          <a:xfrm>
            <a:off x="452079" y="914400"/>
            <a:ext cx="9214436" cy="733321"/>
          </a:xfrm>
        </p:spPr>
        <p:txBody>
          <a:bodyPr/>
          <a:lstStyle/>
          <a:p>
            <a:r>
              <a:rPr lang="en-US" dirty="0"/>
              <a:t>Authors publish with IEEE for the heightened visibility, </a:t>
            </a:r>
            <a:br>
              <a:rPr lang="en-US" dirty="0"/>
            </a:br>
            <a:r>
              <a:rPr lang="en-US" dirty="0"/>
              <a:t>research activity, and industry credibility.</a:t>
            </a:r>
          </a:p>
        </p:txBody>
      </p:sp>
      <p:sp>
        <p:nvSpPr>
          <p:cNvPr id="4" name="Slide Number Placeholder 3">
            <a:extLst>
              <a:ext uri="{FF2B5EF4-FFF2-40B4-BE49-F238E27FC236}">
                <a16:creationId xmlns:a16="http://schemas.microsoft.com/office/drawing/2014/main" id="{BB8F6F03-6F01-C14C-A958-DB3878C633EA}"/>
              </a:ext>
            </a:extLst>
          </p:cNvPr>
          <p:cNvSpPr>
            <a:spLocks noGrp="1"/>
          </p:cNvSpPr>
          <p:nvPr>
            <p:ph type="sldNum" sz="quarter" idx="4"/>
          </p:nvPr>
        </p:nvSpPr>
        <p:spPr/>
        <p:txBody>
          <a:bodyPr/>
          <a:lstStyle/>
          <a:p>
            <a:fld id="{109D57CF-4CD8-6948-8A66-A1C7ACFCFC42}" type="slidenum">
              <a:rPr lang="en-US" smtClean="0"/>
              <a:pPr/>
              <a:t>48</a:t>
            </a:fld>
            <a:endParaRPr lang="en-US"/>
          </a:p>
        </p:txBody>
      </p:sp>
      <p:sp>
        <p:nvSpPr>
          <p:cNvPr id="12" name="Right Triangle 11">
            <a:extLst>
              <a:ext uri="{FF2B5EF4-FFF2-40B4-BE49-F238E27FC236}">
                <a16:creationId xmlns:a16="http://schemas.microsoft.com/office/drawing/2014/main" id="{8A7B18EA-0B94-9249-81BF-C19690A0A4A6}"/>
              </a:ext>
            </a:extLst>
          </p:cNvPr>
          <p:cNvSpPr/>
          <p:nvPr/>
        </p:nvSpPr>
        <p:spPr>
          <a:xfrm>
            <a:off x="452078" y="5325150"/>
            <a:ext cx="451940" cy="4519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6804FC6F-8428-3A41-8CDF-6FAD7F52100D}"/>
              </a:ext>
            </a:extLst>
          </p:cNvPr>
          <p:cNvSpPr/>
          <p:nvPr/>
        </p:nvSpPr>
        <p:spPr>
          <a:xfrm rot="10800000">
            <a:off x="11241360" y="1898444"/>
            <a:ext cx="451940" cy="4519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FE1CF7-2C4D-F041-B4C9-A909BC86F6AE}"/>
              </a:ext>
            </a:extLst>
          </p:cNvPr>
          <p:cNvSpPr/>
          <p:nvPr/>
        </p:nvSpPr>
        <p:spPr>
          <a:xfrm>
            <a:off x="1725905" y="6236787"/>
            <a:ext cx="3461589"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ieeeauthorcenter.ieee.org</a:t>
            </a:r>
            <a:endParaRPr lang="en-US" sz="1600" b="1" dirty="0">
              <a:solidFill>
                <a:srgbClr val="00629B"/>
              </a:solidFill>
            </a:endParaRPr>
          </a:p>
        </p:txBody>
      </p:sp>
      <p:graphicFrame>
        <p:nvGraphicFramePr>
          <p:cNvPr id="9" name="Table 10">
            <a:extLst>
              <a:ext uri="{FF2B5EF4-FFF2-40B4-BE49-F238E27FC236}">
                <a16:creationId xmlns:a16="http://schemas.microsoft.com/office/drawing/2014/main" id="{EF829966-07E8-4D41-91B9-07AAB66AD7EA}"/>
              </a:ext>
            </a:extLst>
          </p:cNvPr>
          <p:cNvGraphicFramePr>
            <a:graphicFrameLocks noGrp="1"/>
          </p:cNvGraphicFramePr>
          <p:nvPr>
            <p:extLst>
              <p:ext uri="{D42A27DB-BD31-4B8C-83A1-F6EECF244321}">
                <p14:modId xmlns:p14="http://schemas.microsoft.com/office/powerpoint/2010/main" val="3974692235"/>
              </p:ext>
            </p:extLst>
          </p:nvPr>
        </p:nvGraphicFramePr>
        <p:xfrm>
          <a:off x="495289" y="2327490"/>
          <a:ext cx="11551941" cy="3319949"/>
        </p:xfrm>
        <a:graphic>
          <a:graphicData uri="http://schemas.openxmlformats.org/drawingml/2006/table">
            <a:tbl>
              <a:tblPr bandRow="1">
                <a:tableStyleId>{91EBBBCC-DAD2-459C-BE2E-F6DE35CF9A28}</a:tableStyleId>
              </a:tblPr>
              <a:tblGrid>
                <a:gridCol w="3672950">
                  <a:extLst>
                    <a:ext uri="{9D8B030D-6E8A-4147-A177-3AD203B41FA5}">
                      <a16:colId xmlns:a16="http://schemas.microsoft.com/office/drawing/2014/main" val="1814376440"/>
                    </a:ext>
                  </a:extLst>
                </a:gridCol>
                <a:gridCol w="4028344">
                  <a:extLst>
                    <a:ext uri="{9D8B030D-6E8A-4147-A177-3AD203B41FA5}">
                      <a16:colId xmlns:a16="http://schemas.microsoft.com/office/drawing/2014/main" val="270042599"/>
                    </a:ext>
                  </a:extLst>
                </a:gridCol>
                <a:gridCol w="3850647">
                  <a:extLst>
                    <a:ext uri="{9D8B030D-6E8A-4147-A177-3AD203B41FA5}">
                      <a16:colId xmlns:a16="http://schemas.microsoft.com/office/drawing/2014/main" val="3572702117"/>
                    </a:ext>
                  </a:extLst>
                </a:gridCol>
              </a:tblGrid>
              <a:tr h="975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2855"/>
                          </a:solidFill>
                        </a:rPr>
                        <a:t>OPTIMIZED VISIBILITY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855"/>
                          </a:solidFill>
                        </a:rPr>
                        <a:t>Fifteen million downloads each month from the IEEE </a:t>
                      </a:r>
                      <a:r>
                        <a:rPr lang="en-US" sz="1400" i="1" dirty="0">
                          <a:solidFill>
                            <a:srgbClr val="002855"/>
                          </a:solidFill>
                        </a:rPr>
                        <a:t>Xplore</a:t>
                      </a:r>
                      <a:r>
                        <a:rPr lang="en-US" sz="1400" dirty="0">
                          <a:solidFill>
                            <a:srgbClr val="002855"/>
                          </a:solidFill>
                        </a:rPr>
                        <a:t>® digital library provides authors with the “findability” they seek.</a:t>
                      </a:r>
                    </a:p>
                  </a:txBody>
                  <a:tcPr>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alpha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2855"/>
                          </a:solidFill>
                        </a:rPr>
                        <a:t>IEEE REPUTATION</a:t>
                      </a:r>
                      <a:br>
                        <a:rPr lang="en-US" sz="1400" dirty="0">
                          <a:solidFill>
                            <a:srgbClr val="002855"/>
                          </a:solidFill>
                        </a:rPr>
                      </a:br>
                      <a:r>
                        <a:rPr lang="en-US" sz="1400" dirty="0">
                          <a:solidFill>
                            <a:srgbClr val="002855"/>
                          </a:solidFill>
                        </a:rPr>
                        <a:t>Each author can take advantage of IEEE’s stellar reputation. Past and present members include nearly two dozen Nobel Prize-winning innovators. </a:t>
                      </a:r>
                    </a:p>
                  </a:txBody>
                  <a:tcPr>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alpha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2855"/>
                          </a:solidFill>
                        </a:rPr>
                        <a:t>TRUSTED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855"/>
                          </a:solidFill>
                        </a:rPr>
                        <a:t>IEEE journals and conference proceedings receive nearly three times the patent citations of competing publishers.</a:t>
                      </a:r>
                    </a:p>
                  </a:txBody>
                  <a:tcPr>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alpha val="40000"/>
                      </a:schemeClr>
                    </a:solidFill>
                  </a:tcPr>
                </a:tc>
                <a:extLst>
                  <a:ext uri="{0D108BD9-81ED-4DB2-BD59-A6C34878D82A}">
                    <a16:rowId xmlns:a16="http://schemas.microsoft.com/office/drawing/2014/main" val="2313749842"/>
                  </a:ext>
                </a:extLst>
              </a:tr>
              <a:tr h="1180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2855"/>
                          </a:solidFill>
                        </a:rPr>
                        <a:t>OPPORTUNITIES TO PUBLISH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2855"/>
                          </a:solidFill>
                        </a:rPr>
                        <a:t>Over</a:t>
                      </a:r>
                      <a:r>
                        <a:rPr lang="en-US" sz="1400" b="1" dirty="0">
                          <a:solidFill>
                            <a:srgbClr val="002855"/>
                          </a:solidFill>
                        </a:rPr>
                        <a:t> </a:t>
                      </a:r>
                      <a:r>
                        <a:rPr lang="en-US" sz="1400" dirty="0">
                          <a:solidFill>
                            <a:srgbClr val="002855"/>
                          </a:solidFill>
                        </a:rPr>
                        <a:t>200 journals, transactions, magazines, and more than 1,600 conferences around the world allow authors to publish in the best forum for their work. </a:t>
                      </a:r>
                    </a:p>
                  </a:txBody>
                  <a:tcPr>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alpha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2855"/>
                          </a:solidFill>
                        </a:rPr>
                        <a:t>STREAMLINED PUBLICATION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855"/>
                          </a:solidFill>
                        </a:rPr>
                        <a:t>IEEE’s web-based workflow, including electronic submission, has shortened the time from submission to IEEE publication and helps authors track a paper’s progress.</a:t>
                      </a:r>
                    </a:p>
                  </a:txBody>
                  <a:tcPr>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alpha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2855"/>
                          </a:solidFill>
                        </a:rPr>
                        <a:t>EDITORIAL DEVELOPMENT</a:t>
                      </a:r>
                      <a:br>
                        <a:rPr lang="en-US" sz="1400" dirty="0">
                          <a:solidFill>
                            <a:srgbClr val="002855"/>
                          </a:solidFill>
                        </a:rPr>
                      </a:br>
                      <a:r>
                        <a:rPr lang="en-US" sz="1400" dirty="0">
                          <a:solidFill>
                            <a:srgbClr val="002855"/>
                          </a:solidFill>
                        </a:rPr>
                        <a:t>Tools are available to help manage your workflow and make it easier to collaborate, reference, publish, and deliver your writing to readers and researchers.</a:t>
                      </a:r>
                    </a:p>
                  </a:txBody>
                  <a:tcPr>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alpha val="40000"/>
                      </a:schemeClr>
                    </a:solidFill>
                  </a:tcPr>
                </a:tc>
                <a:extLst>
                  <a:ext uri="{0D108BD9-81ED-4DB2-BD59-A6C34878D82A}">
                    <a16:rowId xmlns:a16="http://schemas.microsoft.com/office/drawing/2014/main" val="1595045534"/>
                  </a:ext>
                </a:extLst>
              </a:tr>
              <a:tr h="1094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2855"/>
                          </a:solidFill>
                        </a:rPr>
                        <a:t>PEER REVIEW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855"/>
                          </a:solidFill>
                        </a:rPr>
                        <a:t>The peer-review process is designed to ensure the high quality of every article submitted to and published by IEEE</a:t>
                      </a:r>
                    </a:p>
                  </a:txBody>
                  <a:tcPr>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alpha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2855"/>
                          </a:solidFill>
                        </a:rPr>
                        <a:t>REFERENCING AND SEARCHING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855"/>
                          </a:solidFill>
                        </a:rPr>
                        <a:t>IEEE </a:t>
                      </a:r>
                      <a:r>
                        <a:rPr lang="en-US" sz="1400" i="1" dirty="0">
                          <a:solidFill>
                            <a:srgbClr val="002855"/>
                          </a:solidFill>
                        </a:rPr>
                        <a:t>Xplore</a:t>
                      </a:r>
                      <a:r>
                        <a:rPr lang="en-US" sz="1400" dirty="0">
                          <a:solidFill>
                            <a:srgbClr val="002855"/>
                          </a:solidFill>
                        </a:rPr>
                        <a:t> articles include outbound reference links to other publisher content registered in the </a:t>
                      </a:r>
                      <a:r>
                        <a:rPr lang="en-US" sz="1400" dirty="0" err="1">
                          <a:solidFill>
                            <a:srgbClr val="002855"/>
                          </a:solidFill>
                        </a:rPr>
                        <a:t>CrossRef</a:t>
                      </a:r>
                      <a:r>
                        <a:rPr lang="en-US" sz="1400" dirty="0">
                          <a:solidFill>
                            <a:srgbClr val="002855"/>
                          </a:solidFill>
                        </a:rPr>
                        <a:t> system. IEEE </a:t>
                      </a:r>
                      <a:r>
                        <a:rPr lang="en-US" sz="1400" i="1" dirty="0">
                          <a:solidFill>
                            <a:srgbClr val="002855"/>
                          </a:solidFill>
                        </a:rPr>
                        <a:t>Xplore</a:t>
                      </a:r>
                      <a:r>
                        <a:rPr lang="en-US" sz="1400" dirty="0">
                          <a:solidFill>
                            <a:srgbClr val="002855"/>
                          </a:solidFill>
                        </a:rPr>
                        <a:t> is also indexed by Google™.</a:t>
                      </a:r>
                    </a:p>
                  </a:txBody>
                  <a:tcPr>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alpha val="40000"/>
                      </a:schemeClr>
                    </a:solidFill>
                  </a:tcPr>
                </a:tc>
                <a:tc>
                  <a:txBody>
                    <a:bodyPr/>
                    <a:lstStyle/>
                    <a:p>
                      <a:r>
                        <a:rPr lang="en-US" sz="1800" b="1" dirty="0">
                          <a:solidFill>
                            <a:srgbClr val="002855"/>
                          </a:solidFill>
                        </a:rPr>
                        <a:t>IEEE AUTHOR CENTER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855"/>
                          </a:solidFill>
                        </a:rPr>
                        <a:t>Find tools and resources to support your scholarly publishing efforts</a:t>
                      </a:r>
                    </a:p>
                  </a:txBody>
                  <a:tcPr>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alpha val="40000"/>
                      </a:schemeClr>
                    </a:solidFill>
                  </a:tcPr>
                </a:tc>
                <a:extLst>
                  <a:ext uri="{0D108BD9-81ED-4DB2-BD59-A6C34878D82A}">
                    <a16:rowId xmlns:a16="http://schemas.microsoft.com/office/drawing/2014/main" val="1510062331"/>
                  </a:ext>
                </a:extLst>
              </a:tr>
            </a:tbl>
          </a:graphicData>
        </a:graphic>
      </p:graphicFrame>
      <p:pic>
        <p:nvPicPr>
          <p:cNvPr id="11" name="Picture 10" descr="A person writing on a blackboard&#10;&#10;Description automatically generated with low confidence">
            <a:extLst>
              <a:ext uri="{FF2B5EF4-FFF2-40B4-BE49-F238E27FC236}">
                <a16:creationId xmlns:a16="http://schemas.microsoft.com/office/drawing/2014/main" id="{2FC12A1E-B8CC-4908-8903-1B9E894CA7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1037" y="346397"/>
            <a:ext cx="3196194" cy="1750777"/>
          </a:xfrm>
          <a:prstGeom prst="snip2DiagRect">
            <a:avLst>
              <a:gd name="adj1" fmla="val 0"/>
              <a:gd name="adj2" fmla="val 21456"/>
            </a:avLst>
          </a:prstGeom>
        </p:spPr>
      </p:pic>
    </p:spTree>
    <p:extLst>
      <p:ext uri="{BB962C8B-B14F-4D97-AF65-F5344CB8AC3E}">
        <p14:creationId xmlns:p14="http://schemas.microsoft.com/office/powerpoint/2010/main" val="2056910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0D97E-AB54-9C4F-A981-C21CC1755B17}"/>
              </a:ext>
            </a:extLst>
          </p:cNvPr>
          <p:cNvSpPr>
            <a:spLocks noGrp="1"/>
          </p:cNvSpPr>
          <p:nvPr>
            <p:ph type="title"/>
          </p:nvPr>
        </p:nvSpPr>
        <p:spPr>
          <a:xfrm>
            <a:off x="3116263" y="1844675"/>
            <a:ext cx="8963977" cy="993775"/>
          </a:xfrm>
        </p:spPr>
        <p:txBody>
          <a:bodyPr/>
          <a:lstStyle/>
          <a:p>
            <a:r>
              <a:rPr lang="en-US" sz="8000" dirty="0"/>
              <a:t>Standards</a:t>
            </a:r>
          </a:p>
        </p:txBody>
      </p:sp>
      <p:sp>
        <p:nvSpPr>
          <p:cNvPr id="2" name="Content Placeholder 1">
            <a:extLst>
              <a:ext uri="{FF2B5EF4-FFF2-40B4-BE49-F238E27FC236}">
                <a16:creationId xmlns:a16="http://schemas.microsoft.com/office/drawing/2014/main" id="{2FEBFC90-2E69-1A41-B5CC-7D9B9FE4227A}"/>
              </a:ext>
            </a:extLst>
          </p:cNvPr>
          <p:cNvSpPr>
            <a:spLocks noGrp="1"/>
          </p:cNvSpPr>
          <p:nvPr>
            <p:ph sz="quarter" idx="10"/>
          </p:nvPr>
        </p:nvSpPr>
        <p:spPr>
          <a:xfrm>
            <a:off x="3116263" y="2940050"/>
            <a:ext cx="8810625" cy="1101725"/>
          </a:xfrm>
        </p:spPr>
        <p:txBody>
          <a:bodyPr>
            <a:noAutofit/>
          </a:bodyPr>
          <a:lstStyle/>
          <a:p>
            <a:r>
              <a:rPr lang="en-US" sz="2200"/>
              <a:t>IEEE is one of the leading producers of standards in the world, </a:t>
            </a:r>
            <a:br>
              <a:rPr lang="en-US" sz="2200"/>
            </a:br>
            <a:r>
              <a:rPr lang="en-US" sz="2200"/>
              <a:t>and we work hard to ensure comprehensive and global standards. </a:t>
            </a:r>
          </a:p>
        </p:txBody>
      </p:sp>
      <p:sp>
        <p:nvSpPr>
          <p:cNvPr id="5" name="Text Placeholder 4">
            <a:extLst>
              <a:ext uri="{FF2B5EF4-FFF2-40B4-BE49-F238E27FC236}">
                <a16:creationId xmlns:a16="http://schemas.microsoft.com/office/drawing/2014/main" id="{C1F166B0-5343-4847-A835-F4E4DE67C71F}"/>
              </a:ext>
            </a:extLst>
          </p:cNvPr>
          <p:cNvSpPr>
            <a:spLocks noGrp="1"/>
          </p:cNvSpPr>
          <p:nvPr>
            <p:ph type="body" sz="quarter" idx="11"/>
          </p:nvPr>
        </p:nvSpPr>
        <p:spPr>
          <a:xfrm>
            <a:off x="432617" y="285135"/>
            <a:ext cx="2084439" cy="5319251"/>
          </a:xfrm>
        </p:spPr>
        <p:txBody>
          <a:bodyPr/>
          <a:lstStyle/>
          <a:p>
            <a:r>
              <a:rPr lang="en-US" dirty="0"/>
              <a:t>Membership</a:t>
            </a:r>
          </a:p>
          <a:p>
            <a:r>
              <a:rPr lang="en-US" dirty="0"/>
              <a:t>Communities</a:t>
            </a:r>
          </a:p>
          <a:p>
            <a:r>
              <a:rPr lang="en-US" dirty="0"/>
              <a:t>Conferences</a:t>
            </a:r>
          </a:p>
          <a:p>
            <a:r>
              <a:rPr lang="en-US" dirty="0"/>
              <a:t>Publications</a:t>
            </a:r>
          </a:p>
          <a:p>
            <a:r>
              <a:rPr lang="en-US" b="1" dirty="0">
                <a:solidFill>
                  <a:srgbClr val="FFA400"/>
                </a:solidFill>
              </a:rPr>
              <a:t>Standards </a:t>
            </a:r>
          </a:p>
          <a:p>
            <a:r>
              <a:rPr lang="en-US" dirty="0"/>
              <a:t>Education </a:t>
            </a:r>
          </a:p>
          <a:p>
            <a:r>
              <a:rPr lang="en-US" dirty="0"/>
              <a:t>Career Resources</a:t>
            </a:r>
          </a:p>
          <a:p>
            <a:pPr>
              <a:lnSpc>
                <a:spcPct val="100000"/>
              </a:lnSpc>
            </a:pPr>
            <a:r>
              <a:rPr lang="en-US" dirty="0"/>
              <a:t>Humanitarian and Philanthropic Goals</a:t>
            </a:r>
          </a:p>
          <a:p>
            <a:r>
              <a:rPr lang="en-US" dirty="0"/>
              <a:t>Awards</a:t>
            </a:r>
          </a:p>
          <a:p>
            <a:r>
              <a:rPr lang="en-US" dirty="0"/>
              <a:t>Industry</a:t>
            </a:r>
          </a:p>
        </p:txBody>
      </p:sp>
      <p:sp>
        <p:nvSpPr>
          <p:cNvPr id="7" name="Snip Diagonal Corner Rectangle 6">
            <a:extLst>
              <a:ext uri="{FF2B5EF4-FFF2-40B4-BE49-F238E27FC236}">
                <a16:creationId xmlns:a16="http://schemas.microsoft.com/office/drawing/2014/main" id="{D3A3841A-11BF-1D4C-9EE9-25CC8EEEACD6}"/>
              </a:ext>
            </a:extLst>
          </p:cNvPr>
          <p:cNvSpPr/>
          <p:nvPr/>
        </p:nvSpPr>
        <p:spPr>
          <a:xfrm>
            <a:off x="223520" y="2104501"/>
            <a:ext cx="2113280" cy="392841"/>
          </a:xfrm>
          <a:prstGeom prst="snip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B84B77D-E1BF-014B-99F7-5F4762C87F73}"/>
              </a:ext>
            </a:extLst>
          </p:cNvPr>
          <p:cNvSpPr>
            <a:spLocks noGrp="1"/>
          </p:cNvSpPr>
          <p:nvPr>
            <p:ph type="sldNum" sz="quarter" idx="4"/>
          </p:nvPr>
        </p:nvSpPr>
        <p:spPr/>
        <p:txBody>
          <a:bodyPr/>
          <a:lstStyle/>
          <a:p>
            <a:fld id="{4CBC1898-768D-6640-8D80-B671286758A9}" type="slidenum">
              <a:rPr lang="en-US" smtClean="0"/>
              <a:pPr/>
              <a:t>49</a:t>
            </a:fld>
            <a:endParaRPr lang="en-US"/>
          </a:p>
        </p:txBody>
      </p:sp>
    </p:spTree>
    <p:extLst>
      <p:ext uri="{BB962C8B-B14F-4D97-AF65-F5344CB8AC3E}">
        <p14:creationId xmlns:p14="http://schemas.microsoft.com/office/powerpoint/2010/main" val="2605296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E4AC86-D57D-4E21-A38A-CFBB50D563DE}"/>
              </a:ext>
            </a:extLst>
          </p:cNvPr>
          <p:cNvPicPr>
            <a:picLocks noChangeAspect="1"/>
          </p:cNvPicPr>
          <p:nvPr/>
        </p:nvPicPr>
        <p:blipFill>
          <a:blip r:embed="rId2"/>
          <a:stretch>
            <a:fillRect/>
          </a:stretch>
        </p:blipFill>
        <p:spPr>
          <a:xfrm>
            <a:off x="5520482" y="2974220"/>
            <a:ext cx="1791329" cy="1218104"/>
          </a:xfrm>
          <a:prstGeom prst="snip2DiagRect">
            <a:avLst/>
          </a:prstGeom>
          <a:solidFill>
            <a:srgbClr val="FFFFFF">
              <a:shade val="85000"/>
            </a:srgbClr>
          </a:solidFill>
          <a:ln w="47625" cap="sq">
            <a:solidFill>
              <a:srgbClr val="FFFFFF"/>
            </a:solidFill>
            <a:miter lim="800000"/>
          </a:ln>
          <a:effectLst/>
          <a:scene3d>
            <a:camera prst="orthographicFront"/>
            <a:lightRig rig="twoPt" dir="t">
              <a:rot lat="0" lon="0" rev="7200000"/>
            </a:lightRig>
          </a:scene3d>
          <a:sp3d>
            <a:contourClr>
              <a:srgbClr val="FFFFFF"/>
            </a:contourClr>
          </a:sp3d>
        </p:spPr>
      </p:pic>
      <p:pic>
        <p:nvPicPr>
          <p:cNvPr id="35" name="Picture 34">
            <a:extLst>
              <a:ext uri="{FF2B5EF4-FFF2-40B4-BE49-F238E27FC236}">
                <a16:creationId xmlns:a16="http://schemas.microsoft.com/office/drawing/2014/main" id="{9DCA78DA-C487-D74A-84D8-6CD026BBA5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9832"/>
          <a:stretch/>
        </p:blipFill>
        <p:spPr>
          <a:xfrm rot="21596711">
            <a:off x="8593409" y="931870"/>
            <a:ext cx="3193459" cy="2450592"/>
          </a:xfrm>
          <a:prstGeom prst="snip2DiagRect">
            <a:avLst/>
          </a:prstGeom>
          <a:solidFill>
            <a:srgbClr val="FFFFFF">
              <a:shade val="85000"/>
            </a:srgbClr>
          </a:solidFill>
          <a:ln w="47625" cap="sq">
            <a:solidFill>
              <a:srgbClr val="FFFFFF"/>
            </a:solidFill>
            <a:miter lim="800000"/>
          </a:ln>
          <a:effectLst/>
          <a:scene3d>
            <a:camera prst="orthographicFront"/>
            <a:lightRig rig="twoPt" dir="t">
              <a:rot lat="0" lon="0" rev="7200000"/>
            </a:lightRig>
          </a:scene3d>
          <a:sp3d>
            <a:contourClr>
              <a:srgbClr val="FFFFFF"/>
            </a:contourClr>
          </a:sp3d>
        </p:spPr>
      </p:pic>
      <p:sp>
        <p:nvSpPr>
          <p:cNvPr id="23" name="Slide Number Placeholder 2">
            <a:extLst>
              <a:ext uri="{FF2B5EF4-FFF2-40B4-BE49-F238E27FC236}">
                <a16:creationId xmlns:a16="http://schemas.microsoft.com/office/drawing/2014/main" id="{4D363685-1D7E-8C44-9AFE-CAE265372020}"/>
              </a:ext>
            </a:extLst>
          </p:cNvPr>
          <p:cNvSpPr>
            <a:spLocks noGrp="1"/>
          </p:cNvSpPr>
          <p:nvPr>
            <p:ph type="sldNum" sz="quarter" idx="4"/>
          </p:nvPr>
        </p:nvSpPr>
        <p:spPr/>
        <p:txBody>
          <a:bodyPr/>
          <a:lstStyle/>
          <a:p>
            <a:fld id="{109D57CF-4CD8-6948-8A66-A1C7ACFCFC42}" type="slidenum">
              <a:rPr lang="en-US" smtClean="0"/>
              <a:pPr/>
              <a:t>5</a:t>
            </a:fld>
            <a:endParaRPr lang="en-US" dirty="0"/>
          </a:p>
        </p:txBody>
      </p:sp>
      <p:sp>
        <p:nvSpPr>
          <p:cNvPr id="2" name="Title 1">
            <a:extLst>
              <a:ext uri="{FF2B5EF4-FFF2-40B4-BE49-F238E27FC236}">
                <a16:creationId xmlns:a16="http://schemas.microsoft.com/office/drawing/2014/main" id="{CE33D137-3D2E-A144-8B29-7D5D96B6E846}"/>
              </a:ext>
            </a:extLst>
          </p:cNvPr>
          <p:cNvSpPr>
            <a:spLocks noGrp="1"/>
          </p:cNvSpPr>
          <p:nvPr>
            <p:ph type="title" idx="4294967295"/>
          </p:nvPr>
        </p:nvSpPr>
        <p:spPr>
          <a:xfrm>
            <a:off x="468370" y="412750"/>
            <a:ext cx="10409179" cy="727075"/>
          </a:xfrm>
        </p:spPr>
        <p:txBody>
          <a:bodyPr>
            <a:normAutofit/>
          </a:bodyPr>
          <a:lstStyle/>
          <a:p>
            <a:r>
              <a:rPr lang="en-US"/>
              <a:t>The History of IEEE</a:t>
            </a:r>
          </a:p>
        </p:txBody>
      </p:sp>
      <p:pic>
        <p:nvPicPr>
          <p:cNvPr id="28" name="Picture 27">
            <a:extLst>
              <a:ext uri="{FF2B5EF4-FFF2-40B4-BE49-F238E27FC236}">
                <a16:creationId xmlns:a16="http://schemas.microsoft.com/office/drawing/2014/main" id="{9E31C55D-4726-4E4B-8CE1-7BBC041A9B2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91077" y="3099331"/>
            <a:ext cx="2748346" cy="1942018"/>
          </a:xfrm>
          <a:prstGeom prst="snip2DiagRect">
            <a:avLst/>
          </a:prstGeom>
          <a:solidFill>
            <a:srgbClr val="FFFFFF">
              <a:shade val="85000"/>
            </a:srgbClr>
          </a:solidFill>
          <a:ln w="47625" cap="sq">
            <a:solidFill>
              <a:srgbClr val="FFFFFF"/>
            </a:solidFill>
            <a:miter lim="800000"/>
          </a:ln>
          <a:effectLst/>
          <a:scene3d>
            <a:camera prst="orthographicFront"/>
            <a:lightRig rig="twoPt" dir="t">
              <a:rot lat="0" lon="0" rev="7200000"/>
            </a:lightRig>
          </a:scene3d>
          <a:sp3d>
            <a:contourClr>
              <a:srgbClr val="FFFFFF"/>
            </a:contourClr>
          </a:sp3d>
        </p:spPr>
      </p:pic>
      <p:pic>
        <p:nvPicPr>
          <p:cNvPr id="29" name="Picture 28">
            <a:extLst>
              <a:ext uri="{FF2B5EF4-FFF2-40B4-BE49-F238E27FC236}">
                <a16:creationId xmlns:a16="http://schemas.microsoft.com/office/drawing/2014/main" id="{571BAF30-6887-A24D-A42B-D26DE44642C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44501" y="4007462"/>
            <a:ext cx="1835856" cy="1141936"/>
          </a:xfrm>
          <a:prstGeom prst="snip2DiagRect">
            <a:avLst/>
          </a:prstGeom>
          <a:solidFill>
            <a:srgbClr val="FFFFFF">
              <a:shade val="85000"/>
            </a:srgbClr>
          </a:solidFill>
          <a:ln w="47625" cap="sq">
            <a:solidFill>
              <a:srgbClr val="FFFFFF"/>
            </a:solidFill>
            <a:miter lim="800000"/>
          </a:ln>
          <a:effectLst/>
          <a:scene3d>
            <a:camera prst="orthographicFront"/>
            <a:lightRig rig="twoPt" dir="t">
              <a:rot lat="0" lon="0" rev="7200000"/>
            </a:lightRig>
          </a:scene3d>
          <a:sp3d>
            <a:contourClr>
              <a:srgbClr val="FFFFFF"/>
            </a:contourClr>
          </a:sp3d>
        </p:spPr>
      </p:pic>
      <p:pic>
        <p:nvPicPr>
          <p:cNvPr id="36" name="Picture 35">
            <a:extLst>
              <a:ext uri="{FF2B5EF4-FFF2-40B4-BE49-F238E27FC236}">
                <a16:creationId xmlns:a16="http://schemas.microsoft.com/office/drawing/2014/main" id="{1D6AE42B-1F5A-6B48-B54B-EDB76663CD50}"/>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11500"/>
                    </a14:imgEffect>
                    <a14:imgEffect>
                      <a14:saturation sat="52000"/>
                    </a14:imgEffect>
                  </a14:imgLayer>
                </a14:imgProps>
              </a:ext>
              <a:ext uri="{28A0092B-C50C-407E-A947-70E740481C1C}">
                <a14:useLocalDpi xmlns:a14="http://schemas.microsoft.com/office/drawing/2010/main"/>
              </a:ext>
            </a:extLst>
          </a:blip>
          <a:srcRect r="-500" b="-3021"/>
          <a:stretch/>
        </p:blipFill>
        <p:spPr>
          <a:xfrm>
            <a:off x="10118310" y="4466007"/>
            <a:ext cx="753188" cy="1015208"/>
          </a:xfrm>
          <a:prstGeom prst="snip2DiagRect">
            <a:avLst/>
          </a:prstGeom>
          <a:solidFill>
            <a:srgbClr val="FFFFFF">
              <a:shade val="85000"/>
            </a:srgbClr>
          </a:solidFill>
          <a:ln w="47625" cap="sq">
            <a:solidFill>
              <a:srgbClr val="FFFFFF"/>
            </a:solidFill>
            <a:miter lim="800000"/>
          </a:ln>
          <a:effectLst/>
          <a:scene3d>
            <a:camera prst="orthographicFront"/>
            <a:lightRig rig="twoPt" dir="t">
              <a:rot lat="0" lon="0" rev="7200000"/>
            </a:lightRig>
          </a:scene3d>
          <a:sp3d>
            <a:contourClr>
              <a:srgbClr val="FFFFFF"/>
            </a:contourClr>
          </a:sp3d>
        </p:spPr>
      </p:pic>
      <p:pic>
        <p:nvPicPr>
          <p:cNvPr id="38" name="Picture 37">
            <a:extLst>
              <a:ext uri="{FF2B5EF4-FFF2-40B4-BE49-F238E27FC236}">
                <a16:creationId xmlns:a16="http://schemas.microsoft.com/office/drawing/2014/main" id="{2E565305-BB64-D54F-A708-897E2828852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3116" y="2240587"/>
            <a:ext cx="3644033" cy="2453648"/>
          </a:xfrm>
          <a:prstGeom prst="rect">
            <a:avLst/>
          </a:prstGeom>
        </p:spPr>
      </p:pic>
      <p:pic>
        <p:nvPicPr>
          <p:cNvPr id="40" name="Picture 39">
            <a:extLst>
              <a:ext uri="{FF2B5EF4-FFF2-40B4-BE49-F238E27FC236}">
                <a16:creationId xmlns:a16="http://schemas.microsoft.com/office/drawing/2014/main" id="{1CBFE7DB-DBE3-3243-A998-B33992C22DAA}"/>
              </a:ext>
            </a:extLst>
          </p:cNvPr>
          <p:cNvPicPr>
            <a:picLocks noChangeAspect="1"/>
          </p:cNvPicPr>
          <p:nvPr/>
        </p:nvPicPr>
        <p:blipFill>
          <a:blip r:embed="rId9" cstate="screen">
            <a:extLst>
              <a:ext uri="{BEBA8EAE-BF5A-486C-A8C5-ECC9F3942E4B}">
                <a14:imgProps xmlns:a14="http://schemas.microsoft.com/office/drawing/2010/main">
                  <a14:imgLayer r:embed="rId10">
                    <a14:imgEffect>
                      <a14:colorTemperature colorTemp="2563"/>
                    </a14:imgEffect>
                  </a14:imgLayer>
                </a14:imgProps>
              </a:ext>
              <a:ext uri="{28A0092B-C50C-407E-A947-70E740481C1C}">
                <a14:useLocalDpi xmlns:a14="http://schemas.microsoft.com/office/drawing/2010/main"/>
              </a:ext>
            </a:extLst>
          </a:blip>
          <a:stretch>
            <a:fillRect/>
          </a:stretch>
        </p:blipFill>
        <p:spPr>
          <a:xfrm>
            <a:off x="7199234" y="2148501"/>
            <a:ext cx="1333699" cy="895295"/>
          </a:xfrm>
          <a:prstGeom prst="snip2DiagRect">
            <a:avLst/>
          </a:prstGeom>
          <a:solidFill>
            <a:srgbClr val="FFFFFF">
              <a:shade val="85000"/>
            </a:srgbClr>
          </a:solidFill>
          <a:ln w="47625" cap="sq">
            <a:solidFill>
              <a:srgbClr val="FFFFFF"/>
            </a:solidFill>
            <a:miter lim="800000"/>
          </a:ln>
          <a:effectLst/>
          <a:scene3d>
            <a:camera prst="orthographicFront"/>
            <a:lightRig rig="twoPt" dir="t">
              <a:rot lat="0" lon="0" rev="7200000"/>
            </a:lightRig>
          </a:scene3d>
          <a:sp3d>
            <a:contourClr>
              <a:srgbClr val="FFFFFF"/>
            </a:contourClr>
          </a:sp3d>
        </p:spPr>
      </p:pic>
      <p:pic>
        <p:nvPicPr>
          <p:cNvPr id="41" name="Picture 40">
            <a:extLst>
              <a:ext uri="{FF2B5EF4-FFF2-40B4-BE49-F238E27FC236}">
                <a16:creationId xmlns:a16="http://schemas.microsoft.com/office/drawing/2014/main" id="{A9C088A4-D8E2-6B49-B394-7F7E485FEB5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279922" y="4218627"/>
            <a:ext cx="1561190" cy="1948589"/>
          </a:xfrm>
          <a:prstGeom prst="snip2DiagRect">
            <a:avLst/>
          </a:prstGeom>
          <a:solidFill>
            <a:srgbClr val="FFFFFF">
              <a:shade val="85000"/>
            </a:srgbClr>
          </a:solidFill>
          <a:ln w="47625" cap="sq">
            <a:solidFill>
              <a:srgbClr val="FFFFFF"/>
            </a:solidFill>
            <a:miter lim="800000"/>
          </a:ln>
          <a:effectLst/>
          <a:scene3d>
            <a:camera prst="orthographicFront"/>
            <a:lightRig rig="twoPt" dir="t">
              <a:rot lat="0" lon="0" rev="7200000"/>
            </a:lightRig>
          </a:scene3d>
          <a:sp3d>
            <a:contourClr>
              <a:srgbClr val="FFFFFF"/>
            </a:contourClr>
          </a:sp3d>
        </p:spPr>
      </p:pic>
      <p:pic>
        <p:nvPicPr>
          <p:cNvPr id="42" name="Picture 41">
            <a:extLst>
              <a:ext uri="{FF2B5EF4-FFF2-40B4-BE49-F238E27FC236}">
                <a16:creationId xmlns:a16="http://schemas.microsoft.com/office/drawing/2014/main" id="{72B7B57D-7289-5341-9D35-C83BC422A01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b="4929"/>
          <a:stretch/>
        </p:blipFill>
        <p:spPr>
          <a:xfrm>
            <a:off x="4051206" y="2874257"/>
            <a:ext cx="1455421" cy="1045573"/>
          </a:xfrm>
          <a:prstGeom prst="snip2DiagRect">
            <a:avLst/>
          </a:prstGeom>
          <a:solidFill>
            <a:srgbClr val="FFFFFF">
              <a:shade val="85000"/>
            </a:srgbClr>
          </a:solidFill>
          <a:ln w="47625" cap="sq">
            <a:solidFill>
              <a:srgbClr val="FFFFFF"/>
            </a:solidFill>
            <a:miter lim="800000"/>
          </a:ln>
          <a:effectLst/>
          <a:scene3d>
            <a:camera prst="orthographicFront"/>
            <a:lightRig rig="twoPt" dir="t">
              <a:rot lat="0" lon="0" rev="7200000"/>
            </a:lightRig>
          </a:scene3d>
          <a:sp3d>
            <a:contourClr>
              <a:srgbClr val="FFFFFF"/>
            </a:contourClr>
          </a:sp3d>
        </p:spPr>
      </p:pic>
      <p:pic>
        <p:nvPicPr>
          <p:cNvPr id="39" name="Picture 38">
            <a:extLst>
              <a:ext uri="{FF2B5EF4-FFF2-40B4-BE49-F238E27FC236}">
                <a16:creationId xmlns:a16="http://schemas.microsoft.com/office/drawing/2014/main" id="{55FEBD43-E924-174F-A399-A5140836A83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36290" y="4440423"/>
            <a:ext cx="637676" cy="1782659"/>
          </a:xfrm>
          <a:prstGeom prst="rect">
            <a:avLst/>
          </a:prstGeom>
        </p:spPr>
      </p:pic>
      <p:sp>
        <p:nvSpPr>
          <p:cNvPr id="24" name="Text Placeholder 2">
            <a:extLst>
              <a:ext uri="{FF2B5EF4-FFF2-40B4-BE49-F238E27FC236}">
                <a16:creationId xmlns:a16="http://schemas.microsoft.com/office/drawing/2014/main" id="{F25D8578-68FE-3D4F-8422-CC4E1EDB269A}"/>
              </a:ext>
            </a:extLst>
          </p:cNvPr>
          <p:cNvSpPr txBox="1">
            <a:spLocks/>
          </p:cNvSpPr>
          <p:nvPr/>
        </p:nvSpPr>
        <p:spPr>
          <a:xfrm>
            <a:off x="468371" y="903208"/>
            <a:ext cx="7909532" cy="17624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b="0" i="0" kern="1200" baseline="0">
                <a:solidFill>
                  <a:srgbClr val="0066A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i="1">
                <a:solidFill>
                  <a:srgbClr val="75787B"/>
                </a:solidFill>
              </a:rPr>
              <a:t>Our story begins with the spirit of collaboration </a:t>
            </a:r>
            <a:br>
              <a:rPr lang="en-US" i="1">
                <a:solidFill>
                  <a:srgbClr val="75787B"/>
                </a:solidFill>
              </a:rPr>
            </a:br>
            <a:r>
              <a:rPr lang="en-US" i="1">
                <a:solidFill>
                  <a:srgbClr val="75787B"/>
                </a:solidFill>
              </a:rPr>
              <a:t>to light up and connect the world…and continues today, </a:t>
            </a:r>
            <a:br>
              <a:rPr lang="en-US" i="1">
                <a:solidFill>
                  <a:srgbClr val="75787B"/>
                </a:solidFill>
              </a:rPr>
            </a:br>
            <a:r>
              <a:rPr lang="en-US" i="1">
                <a:solidFill>
                  <a:srgbClr val="75787B"/>
                </a:solidFill>
              </a:rPr>
              <a:t>as we find innovative solutions to global challenges.</a:t>
            </a:r>
          </a:p>
          <a:p>
            <a:endParaRPr lang="en-US">
              <a:solidFill>
                <a:srgbClr val="75787B"/>
              </a:solidFill>
            </a:endParaRPr>
          </a:p>
        </p:txBody>
      </p:sp>
      <p:sp>
        <p:nvSpPr>
          <p:cNvPr id="19" name="Rectangle 18">
            <a:extLst>
              <a:ext uri="{FF2B5EF4-FFF2-40B4-BE49-F238E27FC236}">
                <a16:creationId xmlns:a16="http://schemas.microsoft.com/office/drawing/2014/main" id="{47195793-E0F5-CF4B-BBD4-5135B73753B3}"/>
              </a:ext>
            </a:extLst>
          </p:cNvPr>
          <p:cNvSpPr/>
          <p:nvPr/>
        </p:nvSpPr>
        <p:spPr>
          <a:xfrm>
            <a:off x="1725905" y="6244813"/>
            <a:ext cx="4080861"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14">
                  <a:extLst>
                    <a:ext uri="{A12FA001-AC4F-418D-AE19-62706E023703}">
                      <ahyp:hlinkClr xmlns:ahyp="http://schemas.microsoft.com/office/drawing/2018/hyperlinkcolor" val="tx"/>
                    </a:ext>
                  </a:extLst>
                </a:hlinkClick>
              </a:rPr>
              <a:t>ieee.org/about/ieee-history.html</a:t>
            </a:r>
            <a:endParaRPr lang="en-US" sz="1600" b="1" dirty="0">
              <a:solidFill>
                <a:srgbClr val="00629B"/>
              </a:solidFill>
            </a:endParaRPr>
          </a:p>
        </p:txBody>
      </p:sp>
      <p:sp>
        <p:nvSpPr>
          <p:cNvPr id="7" name="Right Triangle 6">
            <a:extLst>
              <a:ext uri="{FF2B5EF4-FFF2-40B4-BE49-F238E27FC236}">
                <a16:creationId xmlns:a16="http://schemas.microsoft.com/office/drawing/2014/main" id="{2D9B9750-BE4D-5244-B875-7782C16C648E}"/>
              </a:ext>
            </a:extLst>
          </p:cNvPr>
          <p:cNvSpPr/>
          <p:nvPr/>
        </p:nvSpPr>
        <p:spPr>
          <a:xfrm rot="10800000">
            <a:off x="11328848" y="908998"/>
            <a:ext cx="498434" cy="49843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B95180C-6436-4AA5-97CB-345324136D2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28799" y="4493023"/>
            <a:ext cx="2110624" cy="1677458"/>
          </a:xfrm>
          <a:prstGeom prst="snip2DiagRect">
            <a:avLst/>
          </a:prstGeom>
          <a:solidFill>
            <a:srgbClr val="FFFFFF">
              <a:shade val="85000"/>
            </a:srgbClr>
          </a:solidFill>
          <a:ln w="47625" cap="sq">
            <a:solidFill>
              <a:srgbClr val="FFFFFF"/>
            </a:solidFill>
            <a:miter lim="800000"/>
          </a:ln>
          <a:effectLst/>
          <a:scene3d>
            <a:camera prst="orthographicFront"/>
            <a:lightRig rig="twoPt" dir="t">
              <a:rot lat="0" lon="0" rev="7200000"/>
            </a:lightRig>
          </a:scene3d>
          <a:sp3d>
            <a:contourClr>
              <a:srgbClr val="FFFFFF"/>
            </a:contourClr>
          </a:sp3d>
        </p:spPr>
      </p:pic>
      <p:pic>
        <p:nvPicPr>
          <p:cNvPr id="31" name="Picture 30">
            <a:extLst>
              <a:ext uri="{FF2B5EF4-FFF2-40B4-BE49-F238E27FC236}">
                <a16:creationId xmlns:a16="http://schemas.microsoft.com/office/drawing/2014/main" id="{D406CC89-26A4-0E4A-8684-0F4ABEE8CAB2}"/>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colorTemperature colorTemp="3754"/>
                    </a14:imgEffect>
                  </a14:imgLayer>
                </a14:imgProps>
              </a:ext>
              <a:ext uri="{28A0092B-C50C-407E-A947-70E740481C1C}">
                <a14:useLocalDpi xmlns:a14="http://schemas.microsoft.com/office/drawing/2010/main"/>
              </a:ext>
            </a:extLst>
          </a:blip>
          <a:srcRect/>
          <a:stretch/>
        </p:blipFill>
        <p:spPr>
          <a:xfrm>
            <a:off x="10112078" y="3435167"/>
            <a:ext cx="1619573" cy="954444"/>
          </a:xfrm>
          <a:prstGeom prst="snip2DiagRect">
            <a:avLst/>
          </a:prstGeom>
          <a:solidFill>
            <a:srgbClr val="FFFFFF">
              <a:shade val="85000"/>
            </a:srgbClr>
          </a:solidFill>
          <a:ln w="47625" cap="sq">
            <a:solidFill>
              <a:srgbClr val="FFFFFF"/>
            </a:solidFill>
            <a:miter lim="800000"/>
          </a:ln>
          <a:effectLst/>
          <a:scene3d>
            <a:camera prst="orthographicFront"/>
            <a:lightRig rig="twoPt" dir="t">
              <a:rot lat="0" lon="0" rev="7200000"/>
            </a:lightRig>
          </a:scene3d>
          <a:sp3d>
            <a:contourClr>
              <a:srgbClr val="FFFFFF"/>
            </a:contourClr>
          </a:sp3d>
        </p:spPr>
      </p:pic>
      <p:pic>
        <p:nvPicPr>
          <p:cNvPr id="20" name="Picture 19">
            <a:extLst>
              <a:ext uri="{FF2B5EF4-FFF2-40B4-BE49-F238E27FC236}">
                <a16:creationId xmlns:a16="http://schemas.microsoft.com/office/drawing/2014/main" id="{6C475928-1373-4631-89A0-17CC1DAC930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081010" y="3031865"/>
            <a:ext cx="1132295" cy="3010395"/>
          </a:xfrm>
          <a:prstGeom prst="rect">
            <a:avLst/>
          </a:prstGeom>
        </p:spPr>
      </p:pic>
      <p:pic>
        <p:nvPicPr>
          <p:cNvPr id="21" name="Picture 20">
            <a:extLst>
              <a:ext uri="{FF2B5EF4-FFF2-40B4-BE49-F238E27FC236}">
                <a16:creationId xmlns:a16="http://schemas.microsoft.com/office/drawing/2014/main" id="{A3A002F3-B7CE-405A-A080-0356C90C4F73}"/>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599309" y="-1080924"/>
            <a:ext cx="992928" cy="906874"/>
          </a:xfrm>
          <a:prstGeom prst="rect">
            <a:avLst/>
          </a:prstGeom>
        </p:spPr>
      </p:pic>
      <p:pic>
        <p:nvPicPr>
          <p:cNvPr id="22" name="Picture 21">
            <a:extLst>
              <a:ext uri="{FF2B5EF4-FFF2-40B4-BE49-F238E27FC236}">
                <a16:creationId xmlns:a16="http://schemas.microsoft.com/office/drawing/2014/main" id="{7FA7431D-6F91-4BA8-B51C-EC1C70C43F91}"/>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81501" y="4622532"/>
            <a:ext cx="1548398" cy="1197428"/>
          </a:xfrm>
          <a:prstGeom prst="rect">
            <a:avLst/>
          </a:prstGeom>
        </p:spPr>
      </p:pic>
      <p:pic>
        <p:nvPicPr>
          <p:cNvPr id="25" name="Picture 24">
            <a:extLst>
              <a:ext uri="{FF2B5EF4-FFF2-40B4-BE49-F238E27FC236}">
                <a16:creationId xmlns:a16="http://schemas.microsoft.com/office/drawing/2014/main" id="{766D65C2-C204-4B69-8CF2-B98A4B13B73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161385" y="-1496731"/>
            <a:ext cx="2129692" cy="1201055"/>
          </a:xfrm>
          <a:prstGeom prst="rect">
            <a:avLst/>
          </a:prstGeom>
        </p:spPr>
      </p:pic>
      <p:pic>
        <p:nvPicPr>
          <p:cNvPr id="26" name="Picture 25">
            <a:extLst>
              <a:ext uri="{FF2B5EF4-FFF2-40B4-BE49-F238E27FC236}">
                <a16:creationId xmlns:a16="http://schemas.microsoft.com/office/drawing/2014/main" id="{B20AD311-5E59-4B10-8431-BDE276DB86D6}"/>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rot="472245">
            <a:off x="2328336" y="4903606"/>
            <a:ext cx="1045029" cy="1061455"/>
          </a:xfrm>
          <a:prstGeom prst="rect">
            <a:avLst/>
          </a:prstGeom>
        </p:spPr>
      </p:pic>
      <p:pic>
        <p:nvPicPr>
          <p:cNvPr id="5" name="Picture 4">
            <a:extLst>
              <a:ext uri="{FF2B5EF4-FFF2-40B4-BE49-F238E27FC236}">
                <a16:creationId xmlns:a16="http://schemas.microsoft.com/office/drawing/2014/main" id="{EA739D33-05BF-4111-B2AD-AC07044B5ADC}"/>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444347" y="5200601"/>
            <a:ext cx="736010" cy="1022481"/>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0140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50" name="Google Shape;171;gd0c82649eb_0_259">
            <a:extLst>
              <a:ext uri="{FF2B5EF4-FFF2-40B4-BE49-F238E27FC236}">
                <a16:creationId xmlns:a16="http://schemas.microsoft.com/office/drawing/2014/main" id="{180DFF1B-67ED-43ED-BAD8-C7457951954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1548" y="1450211"/>
            <a:ext cx="11374883" cy="4460360"/>
          </a:xfrm>
          <a:prstGeom prst="rect">
            <a:avLst/>
          </a:prstGeom>
          <a:noFill/>
          <a:ln>
            <a:noFill/>
          </a:ln>
        </p:spPr>
      </p:pic>
      <p:grpSp>
        <p:nvGrpSpPr>
          <p:cNvPr id="8" name="Group 7">
            <a:extLst>
              <a:ext uri="{FF2B5EF4-FFF2-40B4-BE49-F238E27FC236}">
                <a16:creationId xmlns:a16="http://schemas.microsoft.com/office/drawing/2014/main" id="{960333C4-4663-C340-B887-0D1F3D01D410}"/>
              </a:ext>
            </a:extLst>
          </p:cNvPr>
          <p:cNvGrpSpPr/>
          <p:nvPr/>
        </p:nvGrpSpPr>
        <p:grpSpPr>
          <a:xfrm>
            <a:off x="2864214" y="1444624"/>
            <a:ext cx="9208641" cy="4465946"/>
            <a:chOff x="1329862" y="908550"/>
            <a:chExt cx="10859713" cy="5266668"/>
          </a:xfrm>
        </p:grpSpPr>
        <p:sp>
          <p:nvSpPr>
            <p:cNvPr id="49" name="Google Shape;172;gd0c82649eb_0_259">
              <a:extLst>
                <a:ext uri="{FF2B5EF4-FFF2-40B4-BE49-F238E27FC236}">
                  <a16:creationId xmlns:a16="http://schemas.microsoft.com/office/drawing/2014/main" id="{E49CCE7B-7BD6-430D-A5DA-FD508289708B}"/>
                </a:ext>
              </a:extLst>
            </p:cNvPr>
            <p:cNvSpPr/>
            <p:nvPr/>
          </p:nvSpPr>
          <p:spPr>
            <a:xfrm rot="5400000" flipH="1">
              <a:off x="3998774" y="-1760362"/>
              <a:ext cx="5266668" cy="10604492"/>
            </a:xfrm>
            <a:prstGeom prst="rect">
              <a:avLst/>
            </a:prstGeom>
            <a:gradFill>
              <a:gsLst>
                <a:gs pos="0">
                  <a:srgbClr val="000000">
                    <a:alpha val="0"/>
                  </a:srgbClr>
                </a:gs>
                <a:gs pos="100000">
                  <a:srgbClr val="01577D"/>
                </a:gs>
              </a:gsLst>
              <a:lin ang="16200038" scaled="0"/>
            </a:gradFill>
            <a:ln>
              <a:noFill/>
            </a:ln>
          </p:spPr>
          <p:txBody>
            <a:bodyPr spcFirstLastPara="1" wrap="square" lIns="0" tIns="0" rIns="0" bIns="0" anchor="ctr" anchorCtr="0">
              <a:noAutofit/>
            </a:bodyPr>
            <a:lstStyle/>
            <a:p>
              <a:pPr algn="ctr"/>
              <a:endParaRPr sz="2400" dirty="0">
                <a:solidFill>
                  <a:schemeClr val="dk1"/>
                </a:solidFill>
                <a:latin typeface="Calibri"/>
                <a:ea typeface="Calibri"/>
                <a:cs typeface="Calibri"/>
                <a:sym typeface="Calibri"/>
              </a:endParaRPr>
            </a:p>
          </p:txBody>
        </p:sp>
        <p:grpSp>
          <p:nvGrpSpPr>
            <p:cNvPr id="178" name="Google Shape;178;gd0c82649eb_0_259"/>
            <p:cNvGrpSpPr/>
            <p:nvPr/>
          </p:nvGrpSpPr>
          <p:grpSpPr>
            <a:xfrm>
              <a:off x="7955690" y="3002294"/>
              <a:ext cx="4113563" cy="890400"/>
              <a:chOff x="8183640" y="3078560"/>
              <a:chExt cx="4113563" cy="890400"/>
            </a:xfrm>
          </p:grpSpPr>
          <p:sp>
            <p:nvSpPr>
              <p:cNvPr id="179" name="Google Shape;179;gd0c82649eb_0_259"/>
              <p:cNvSpPr/>
              <p:nvPr/>
            </p:nvSpPr>
            <p:spPr>
              <a:xfrm>
                <a:off x="10060704" y="3161658"/>
                <a:ext cx="2236499" cy="735000"/>
              </a:xfrm>
              <a:prstGeom prst="rect">
                <a:avLst/>
              </a:prstGeom>
              <a:noFill/>
              <a:ln>
                <a:noFill/>
              </a:ln>
            </p:spPr>
            <p:txBody>
              <a:bodyPr spcFirstLastPara="1" wrap="square" lIns="91425" tIns="45700" rIns="91425" bIns="45700" anchor="ctr" anchorCtr="0">
                <a:noAutofit/>
              </a:bodyPr>
              <a:lstStyle/>
              <a:p>
                <a:r>
                  <a:rPr lang="en-US" sz="1800" b="1" dirty="0">
                    <a:solidFill>
                      <a:schemeClr val="bg1"/>
                    </a:solidFill>
                    <a:latin typeface="Montserrat ExtraBold"/>
                    <a:ea typeface="Montserrat ExtraBold"/>
                    <a:cs typeface="Montserrat ExtraBold"/>
                    <a:sym typeface="Montserrat ExtraBold"/>
                  </a:rPr>
                  <a:t>GROWTH</a:t>
                </a:r>
                <a:endParaRPr dirty="0">
                  <a:solidFill>
                    <a:schemeClr val="bg1"/>
                  </a:solidFill>
                </a:endParaRPr>
              </a:p>
              <a:p>
                <a:r>
                  <a:rPr lang="en-US" sz="1467" dirty="0">
                    <a:solidFill>
                      <a:schemeClr val="bg1"/>
                    </a:solidFill>
                    <a:latin typeface="Calibri"/>
                    <a:ea typeface="Calibri"/>
                    <a:cs typeface="Calibri"/>
                    <a:sym typeface="Calibri"/>
                  </a:rPr>
                  <a:t>Facilitating trade &amp; economic growth</a:t>
                </a:r>
                <a:endParaRPr dirty="0">
                  <a:solidFill>
                    <a:schemeClr val="bg1"/>
                  </a:solidFill>
                </a:endParaRPr>
              </a:p>
            </p:txBody>
          </p:sp>
          <p:sp>
            <p:nvSpPr>
              <p:cNvPr id="180" name="Google Shape;180;gd0c82649eb_0_259"/>
              <p:cNvSpPr/>
              <p:nvPr/>
            </p:nvSpPr>
            <p:spPr>
              <a:xfrm>
                <a:off x="9135406" y="3078560"/>
                <a:ext cx="890400" cy="890400"/>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cxnSp>
            <p:nvCxnSpPr>
              <p:cNvPr id="181" name="Google Shape;181;gd0c82649eb_0_259"/>
              <p:cNvCxnSpPr>
                <a:cxnSpLocks/>
              </p:cNvCxnSpPr>
              <p:nvPr/>
            </p:nvCxnSpPr>
            <p:spPr>
              <a:xfrm>
                <a:off x="8183640" y="3487093"/>
                <a:ext cx="937763" cy="0"/>
              </a:xfrm>
              <a:prstGeom prst="straightConnector1">
                <a:avLst/>
              </a:prstGeom>
              <a:noFill/>
              <a:ln w="12700" cap="flat" cmpd="sng">
                <a:solidFill>
                  <a:schemeClr val="lt1"/>
                </a:solidFill>
                <a:prstDash val="solid"/>
                <a:miter lim="800000"/>
                <a:headEnd type="none" w="sm" len="sm"/>
                <a:tailEnd type="oval" w="med" len="med"/>
              </a:ln>
            </p:spPr>
          </p:cxnSp>
          <p:pic>
            <p:nvPicPr>
              <p:cNvPr id="183" name="Google Shape;183;gd0c82649eb_0_25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303054" y="3273653"/>
                <a:ext cx="555107" cy="483481"/>
              </a:xfrm>
              <a:prstGeom prst="rect">
                <a:avLst/>
              </a:prstGeom>
              <a:noFill/>
              <a:ln>
                <a:noFill/>
              </a:ln>
            </p:spPr>
          </p:pic>
        </p:grpSp>
        <p:grpSp>
          <p:nvGrpSpPr>
            <p:cNvPr id="184" name="Google Shape;184;gd0c82649eb_0_259"/>
            <p:cNvGrpSpPr/>
            <p:nvPr/>
          </p:nvGrpSpPr>
          <p:grpSpPr>
            <a:xfrm>
              <a:off x="3048268" y="4114379"/>
              <a:ext cx="3551506" cy="1509346"/>
              <a:chOff x="3756629" y="4485842"/>
              <a:chExt cx="3551506" cy="1509347"/>
            </a:xfrm>
          </p:grpSpPr>
          <p:sp>
            <p:nvSpPr>
              <p:cNvPr id="185" name="Google Shape;185;gd0c82649eb_0_259"/>
              <p:cNvSpPr/>
              <p:nvPr/>
            </p:nvSpPr>
            <p:spPr>
              <a:xfrm>
                <a:off x="3756629" y="5079589"/>
                <a:ext cx="2220880" cy="915600"/>
              </a:xfrm>
              <a:prstGeom prst="rect">
                <a:avLst/>
              </a:prstGeom>
              <a:noFill/>
              <a:ln>
                <a:noFill/>
              </a:ln>
            </p:spPr>
            <p:txBody>
              <a:bodyPr spcFirstLastPara="1" wrap="square" lIns="91425" tIns="45700" rIns="91425" bIns="45700" anchor="ctr" anchorCtr="0">
                <a:noAutofit/>
              </a:bodyPr>
              <a:lstStyle/>
              <a:p>
                <a:pPr algn="r"/>
                <a:r>
                  <a:rPr lang="en-US" sz="1800" b="1" dirty="0">
                    <a:solidFill>
                      <a:schemeClr val="bg1"/>
                    </a:solidFill>
                    <a:latin typeface="Montserrat ExtraBold"/>
                    <a:ea typeface="Montserrat ExtraBold"/>
                    <a:cs typeface="Montserrat ExtraBold"/>
                    <a:sym typeface="Montserrat ExtraBold"/>
                  </a:rPr>
                  <a:t>PERFORMANCE</a:t>
                </a:r>
                <a:endParaRPr dirty="0">
                  <a:solidFill>
                    <a:schemeClr val="bg1"/>
                  </a:solidFill>
                </a:endParaRPr>
              </a:p>
              <a:p>
                <a:pPr algn="r"/>
                <a:r>
                  <a:rPr lang="en-US" sz="1467" dirty="0">
                    <a:solidFill>
                      <a:schemeClr val="bg1"/>
                    </a:solidFill>
                    <a:latin typeface="Calibri"/>
                    <a:ea typeface="Calibri"/>
                    <a:cs typeface="Calibri"/>
                    <a:sym typeface="Calibri"/>
                  </a:rPr>
                  <a:t>Fine-tuning performance and improving efficiency</a:t>
                </a:r>
                <a:endParaRPr dirty="0">
                  <a:solidFill>
                    <a:schemeClr val="bg1"/>
                  </a:solidFill>
                </a:endParaRPr>
              </a:p>
            </p:txBody>
          </p:sp>
          <p:sp>
            <p:nvSpPr>
              <p:cNvPr id="186" name="Google Shape;186;gd0c82649eb_0_259"/>
              <p:cNvSpPr/>
              <p:nvPr/>
            </p:nvSpPr>
            <p:spPr>
              <a:xfrm>
                <a:off x="6058987" y="5035346"/>
                <a:ext cx="890400" cy="89039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cxnSp>
            <p:nvCxnSpPr>
              <p:cNvPr id="187" name="Google Shape;187;gd0c82649eb_0_259"/>
              <p:cNvCxnSpPr>
                <a:cxnSpLocks/>
              </p:cNvCxnSpPr>
              <p:nvPr/>
            </p:nvCxnSpPr>
            <p:spPr>
              <a:xfrm flipH="1">
                <a:off x="6749791" y="4485842"/>
                <a:ext cx="558344" cy="637322"/>
              </a:xfrm>
              <a:prstGeom prst="straightConnector1">
                <a:avLst/>
              </a:prstGeom>
              <a:noFill/>
              <a:ln w="12700" cap="flat" cmpd="sng">
                <a:solidFill>
                  <a:schemeClr val="lt1"/>
                </a:solidFill>
                <a:prstDash val="solid"/>
                <a:miter lim="800000"/>
                <a:headEnd type="none" w="sm" len="sm"/>
                <a:tailEnd type="oval" w="med" len="med"/>
              </a:ln>
            </p:spPr>
          </p:cxnSp>
          <p:pic>
            <p:nvPicPr>
              <p:cNvPr id="188" name="Google Shape;188;gd0c82649eb_0_25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54126" y="5137732"/>
                <a:ext cx="644100" cy="644100"/>
              </a:xfrm>
              <a:prstGeom prst="rect">
                <a:avLst/>
              </a:prstGeom>
              <a:noFill/>
              <a:ln>
                <a:noFill/>
              </a:ln>
            </p:spPr>
          </p:pic>
        </p:grpSp>
        <p:grpSp>
          <p:nvGrpSpPr>
            <p:cNvPr id="189" name="Google Shape;189;gd0c82649eb_0_259"/>
            <p:cNvGrpSpPr/>
            <p:nvPr/>
          </p:nvGrpSpPr>
          <p:grpSpPr>
            <a:xfrm>
              <a:off x="1645312" y="3021486"/>
              <a:ext cx="4507422" cy="1027651"/>
              <a:chOff x="2339051" y="3138417"/>
              <a:chExt cx="4507423" cy="1027650"/>
            </a:xfrm>
          </p:grpSpPr>
          <p:sp>
            <p:nvSpPr>
              <p:cNvPr id="190" name="Google Shape;190;gd0c82649eb_0_259"/>
              <p:cNvSpPr/>
              <p:nvPr/>
            </p:nvSpPr>
            <p:spPr>
              <a:xfrm>
                <a:off x="2339051" y="3170968"/>
                <a:ext cx="2761801" cy="995099"/>
              </a:xfrm>
              <a:prstGeom prst="rect">
                <a:avLst/>
              </a:prstGeom>
              <a:noFill/>
              <a:ln>
                <a:noFill/>
              </a:ln>
            </p:spPr>
            <p:txBody>
              <a:bodyPr spcFirstLastPara="1" wrap="square" lIns="91425" tIns="45700" rIns="91425" bIns="45700" anchor="ctr" anchorCtr="0">
                <a:noAutofit/>
              </a:bodyPr>
              <a:lstStyle/>
              <a:p>
                <a:pPr algn="r"/>
                <a:r>
                  <a:rPr lang="en-US" sz="1800" b="1" dirty="0">
                    <a:solidFill>
                      <a:schemeClr val="bg1"/>
                    </a:solidFill>
                    <a:latin typeface="Montserrat ExtraBold"/>
                    <a:ea typeface="Montserrat ExtraBold"/>
                    <a:cs typeface="Montserrat ExtraBold"/>
                    <a:sym typeface="Montserrat ExtraBold"/>
                  </a:rPr>
                  <a:t>INNOVATION</a:t>
                </a:r>
                <a:br>
                  <a:rPr lang="en-US" sz="2400" dirty="0">
                    <a:solidFill>
                      <a:schemeClr val="bg1"/>
                    </a:solidFill>
                    <a:latin typeface="Calibri"/>
                    <a:ea typeface="Calibri"/>
                    <a:cs typeface="Calibri"/>
                    <a:sym typeface="Calibri"/>
                  </a:rPr>
                </a:br>
                <a:r>
                  <a:rPr lang="en-US" sz="1467" dirty="0">
                    <a:solidFill>
                      <a:schemeClr val="bg1"/>
                    </a:solidFill>
                    <a:latin typeface="Calibri"/>
                    <a:ea typeface="Calibri"/>
                    <a:cs typeface="Calibri"/>
                    <a:sym typeface="Calibri"/>
                  </a:rPr>
                  <a:t>Providing an essential platform on which new technologies &amp; processes can build</a:t>
                </a:r>
                <a:endParaRPr dirty="0">
                  <a:solidFill>
                    <a:schemeClr val="bg1"/>
                  </a:solidFill>
                </a:endParaRPr>
              </a:p>
              <a:p>
                <a:pPr algn="r">
                  <a:lnSpc>
                    <a:spcPct val="80000"/>
                  </a:lnSpc>
                </a:pPr>
                <a:endParaRPr sz="1467" dirty="0">
                  <a:solidFill>
                    <a:schemeClr val="bg1"/>
                  </a:solidFill>
                  <a:latin typeface="Calibri"/>
                  <a:ea typeface="Calibri"/>
                  <a:cs typeface="Calibri"/>
                  <a:sym typeface="Calibri"/>
                </a:endParaRPr>
              </a:p>
            </p:txBody>
          </p:sp>
          <p:sp>
            <p:nvSpPr>
              <p:cNvPr id="191" name="Google Shape;191;gd0c82649eb_0_259"/>
              <p:cNvSpPr/>
              <p:nvPr/>
            </p:nvSpPr>
            <p:spPr>
              <a:xfrm>
                <a:off x="5188179" y="3138417"/>
                <a:ext cx="890400" cy="890400"/>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cxnSp>
            <p:nvCxnSpPr>
              <p:cNvPr id="192" name="Google Shape;192;gd0c82649eb_0_259"/>
              <p:cNvCxnSpPr>
                <a:cxnSpLocks/>
              </p:cNvCxnSpPr>
              <p:nvPr/>
            </p:nvCxnSpPr>
            <p:spPr>
              <a:xfrm flipH="1" flipV="1">
                <a:off x="6071683" y="3535363"/>
                <a:ext cx="774791" cy="3045"/>
              </a:xfrm>
              <a:prstGeom prst="straightConnector1">
                <a:avLst/>
              </a:prstGeom>
              <a:noFill/>
              <a:ln w="12700" cap="flat" cmpd="sng">
                <a:solidFill>
                  <a:schemeClr val="lt1"/>
                </a:solidFill>
                <a:prstDash val="solid"/>
                <a:miter lim="800000"/>
                <a:headEnd type="none" w="sm" len="sm"/>
                <a:tailEnd type="oval" w="med" len="med"/>
              </a:ln>
            </p:spPr>
          </p:cxnSp>
          <p:pic>
            <p:nvPicPr>
              <p:cNvPr id="193" name="Google Shape;193;gd0c82649eb_0_25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302030" y="3299967"/>
                <a:ext cx="627769" cy="570699"/>
              </a:xfrm>
              <a:prstGeom prst="rect">
                <a:avLst/>
              </a:prstGeom>
              <a:noFill/>
              <a:ln>
                <a:noFill/>
              </a:ln>
            </p:spPr>
          </p:pic>
        </p:grpSp>
        <p:grpSp>
          <p:nvGrpSpPr>
            <p:cNvPr id="194" name="Google Shape;194;gd0c82649eb_0_259"/>
            <p:cNvGrpSpPr/>
            <p:nvPr/>
          </p:nvGrpSpPr>
          <p:grpSpPr>
            <a:xfrm>
              <a:off x="2567387" y="1270115"/>
              <a:ext cx="4039207" cy="1501696"/>
              <a:chOff x="3448297" y="1236065"/>
              <a:chExt cx="3890931" cy="1392099"/>
            </a:xfrm>
          </p:grpSpPr>
          <p:sp>
            <p:nvSpPr>
              <p:cNvPr id="195" name="Google Shape;195;gd0c82649eb_0_259"/>
              <p:cNvSpPr/>
              <p:nvPr/>
            </p:nvSpPr>
            <p:spPr>
              <a:xfrm>
                <a:off x="3448297" y="1236065"/>
                <a:ext cx="2477790" cy="915600"/>
              </a:xfrm>
              <a:prstGeom prst="rect">
                <a:avLst/>
              </a:prstGeom>
              <a:noFill/>
              <a:ln>
                <a:noFill/>
              </a:ln>
            </p:spPr>
            <p:txBody>
              <a:bodyPr spcFirstLastPara="1" wrap="square" lIns="91425" tIns="45700" rIns="91425" bIns="45700" anchor="ctr" anchorCtr="0">
                <a:noAutofit/>
              </a:bodyPr>
              <a:lstStyle/>
              <a:p>
                <a:pPr algn="r"/>
                <a:r>
                  <a:rPr lang="en-US" sz="1800" b="1" dirty="0">
                    <a:solidFill>
                      <a:schemeClr val="bg1"/>
                    </a:solidFill>
                    <a:latin typeface="Montserrat ExtraBold"/>
                    <a:ea typeface="Montserrat ExtraBold"/>
                    <a:cs typeface="Montserrat ExtraBold"/>
                    <a:sym typeface="Montserrat ExtraBold"/>
                  </a:rPr>
                  <a:t>COMPETITION</a:t>
                </a:r>
                <a:endParaRPr dirty="0">
                  <a:solidFill>
                    <a:schemeClr val="bg1"/>
                  </a:solidFill>
                </a:endParaRPr>
              </a:p>
              <a:p>
                <a:pPr algn="r"/>
                <a:r>
                  <a:rPr lang="en-US" sz="1467" dirty="0">
                    <a:solidFill>
                      <a:schemeClr val="bg1"/>
                    </a:solidFill>
                    <a:latin typeface="Calibri"/>
                    <a:ea typeface="Calibri"/>
                    <a:cs typeface="Calibri"/>
                    <a:sym typeface="Calibri"/>
                  </a:rPr>
                  <a:t>Influencing the competitiveness of industries &amp; companies</a:t>
                </a:r>
                <a:endParaRPr dirty="0">
                  <a:solidFill>
                    <a:schemeClr val="bg1"/>
                  </a:solidFill>
                </a:endParaRPr>
              </a:p>
            </p:txBody>
          </p:sp>
          <p:sp>
            <p:nvSpPr>
              <p:cNvPr id="196" name="Google Shape;196;gd0c82649eb_0_259"/>
              <p:cNvSpPr/>
              <p:nvPr/>
            </p:nvSpPr>
            <p:spPr>
              <a:xfrm>
                <a:off x="6113327" y="1291260"/>
                <a:ext cx="890402" cy="890400"/>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cxnSp>
            <p:nvCxnSpPr>
              <p:cNvPr id="197" name="Google Shape;197;gd0c82649eb_0_259"/>
              <p:cNvCxnSpPr>
                <a:cxnSpLocks/>
                <a:endCxn id="196" idx="5"/>
              </p:cNvCxnSpPr>
              <p:nvPr/>
            </p:nvCxnSpPr>
            <p:spPr>
              <a:xfrm rot="10800000">
                <a:off x="6873330" y="2051264"/>
                <a:ext cx="465898" cy="576900"/>
              </a:xfrm>
              <a:prstGeom prst="straightConnector1">
                <a:avLst/>
              </a:prstGeom>
              <a:noFill/>
              <a:ln w="12700" cap="flat" cmpd="sng">
                <a:solidFill>
                  <a:schemeClr val="lt1"/>
                </a:solidFill>
                <a:prstDash val="solid"/>
                <a:miter lim="800000"/>
                <a:headEnd type="none" w="sm" len="sm"/>
                <a:tailEnd type="oval" w="med" len="med"/>
              </a:ln>
            </p:spPr>
          </p:cxnSp>
          <p:pic>
            <p:nvPicPr>
              <p:cNvPr id="198" name="Google Shape;198;gd0c82649eb_0_259"/>
              <p:cNvPicPr preferRelativeResize="0"/>
              <p:nvPr/>
            </p:nvPicPr>
            <p:blipFill rotWithShape="1">
              <a:blip r:embed="rId7" cstate="screen">
                <a:alphaModFix/>
                <a:extLst>
                  <a:ext uri="{28A0092B-C50C-407E-A947-70E740481C1C}">
                    <a14:useLocalDpi xmlns:a14="http://schemas.microsoft.com/office/drawing/2010/main"/>
                  </a:ext>
                </a:extLst>
              </a:blip>
              <a:srcRect r="-32742"/>
              <a:stretch/>
            </p:blipFill>
            <p:spPr>
              <a:xfrm>
                <a:off x="6243678" y="1390067"/>
                <a:ext cx="823037" cy="691563"/>
              </a:xfrm>
              <a:prstGeom prst="rect">
                <a:avLst/>
              </a:prstGeom>
              <a:noFill/>
              <a:ln>
                <a:noFill/>
              </a:ln>
            </p:spPr>
          </p:pic>
        </p:grpSp>
        <p:sp>
          <p:nvSpPr>
            <p:cNvPr id="200" name="Google Shape;200;gd0c82649eb_0_259"/>
            <p:cNvSpPr/>
            <p:nvPr/>
          </p:nvSpPr>
          <p:spPr>
            <a:xfrm>
              <a:off x="8966075" y="1188024"/>
              <a:ext cx="3223500" cy="1096200"/>
            </a:xfrm>
            <a:prstGeom prst="rect">
              <a:avLst/>
            </a:prstGeom>
            <a:noFill/>
            <a:ln>
              <a:noFill/>
            </a:ln>
          </p:spPr>
          <p:txBody>
            <a:bodyPr spcFirstLastPara="1" wrap="square" lIns="91425" tIns="45700" rIns="91425" bIns="45700" anchor="ctr" anchorCtr="0">
              <a:noAutofit/>
            </a:bodyPr>
            <a:lstStyle/>
            <a:p>
              <a:r>
                <a:rPr lang="en-US" sz="1800" b="1" dirty="0">
                  <a:solidFill>
                    <a:schemeClr val="bg1"/>
                  </a:solidFill>
                  <a:latin typeface="Montserrat ExtraBold"/>
                  <a:ea typeface="Montserrat ExtraBold"/>
                  <a:cs typeface="Montserrat ExtraBold"/>
                  <a:sym typeface="Montserrat ExtraBold"/>
                </a:rPr>
                <a:t>CONFIDENCE</a:t>
              </a:r>
              <a:endParaRPr dirty="0">
                <a:solidFill>
                  <a:schemeClr val="bg1"/>
                </a:solidFill>
              </a:endParaRPr>
            </a:p>
            <a:p>
              <a:r>
                <a:rPr lang="en-US" sz="1467" dirty="0">
                  <a:solidFill>
                    <a:schemeClr val="bg1"/>
                  </a:solidFill>
                  <a:latin typeface="Calibri"/>
                  <a:ea typeface="Calibri"/>
                  <a:cs typeface="Calibri"/>
                  <a:sym typeface="Calibri"/>
                </a:rPr>
                <a:t>Demonstrating quality to customers by meeting expectations &amp; requirements</a:t>
              </a:r>
              <a:endParaRPr dirty="0">
                <a:solidFill>
                  <a:schemeClr val="bg1"/>
                </a:solidFill>
              </a:endParaRPr>
            </a:p>
          </p:txBody>
        </p:sp>
        <p:sp>
          <p:nvSpPr>
            <p:cNvPr id="201" name="Google Shape;201;gd0c82649eb_0_259"/>
            <p:cNvSpPr/>
            <p:nvPr/>
          </p:nvSpPr>
          <p:spPr>
            <a:xfrm>
              <a:off x="8055922" y="1311845"/>
              <a:ext cx="890400" cy="890400"/>
            </a:xfrm>
            <a:prstGeom prst="ellipse">
              <a:avLst/>
            </a:prstGeom>
            <a:solidFill>
              <a:srgbClr val="F8A43C"/>
            </a:solidFill>
            <a:ln>
              <a:noFill/>
            </a:ln>
          </p:spPr>
          <p:txBody>
            <a:bodyPr spcFirstLastPara="1" wrap="square" lIns="91425" tIns="45700" rIns="91425" bIns="45700" anchor="ctr" anchorCtr="0">
              <a:noAutofit/>
            </a:bodyPr>
            <a:lstStyle/>
            <a:p>
              <a:pPr algn="ctr"/>
              <a:endParaRPr sz="3200" dirty="0">
                <a:solidFill>
                  <a:srgbClr val="21A5BB"/>
                </a:solidFill>
                <a:latin typeface="Calibri"/>
                <a:ea typeface="Calibri"/>
                <a:cs typeface="Calibri"/>
                <a:sym typeface="Calibri"/>
              </a:endParaRPr>
            </a:p>
          </p:txBody>
        </p:sp>
        <p:cxnSp>
          <p:nvCxnSpPr>
            <p:cNvPr id="202" name="Google Shape;202;gd0c82649eb_0_259"/>
            <p:cNvCxnSpPr>
              <a:cxnSpLocks/>
            </p:cNvCxnSpPr>
            <p:nvPr/>
          </p:nvCxnSpPr>
          <p:spPr>
            <a:xfrm flipV="1">
              <a:off x="7647241" y="2073075"/>
              <a:ext cx="536464" cy="568355"/>
            </a:xfrm>
            <a:prstGeom prst="straightConnector1">
              <a:avLst/>
            </a:prstGeom>
            <a:noFill/>
            <a:ln w="12700" cap="flat" cmpd="sng">
              <a:solidFill>
                <a:schemeClr val="lt1"/>
              </a:solidFill>
              <a:prstDash val="solid"/>
              <a:miter lim="800000"/>
              <a:headEnd type="none" w="sm" len="sm"/>
              <a:tailEnd type="oval" w="med" len="med"/>
            </a:ln>
          </p:spPr>
        </p:cxnSp>
        <p:grpSp>
          <p:nvGrpSpPr>
            <p:cNvPr id="204" name="Google Shape;204;gd0c82649eb_0_259"/>
            <p:cNvGrpSpPr/>
            <p:nvPr/>
          </p:nvGrpSpPr>
          <p:grpSpPr>
            <a:xfrm>
              <a:off x="7728551" y="4144035"/>
              <a:ext cx="4230994" cy="1484469"/>
              <a:chOff x="7932136" y="4322131"/>
              <a:chExt cx="4230994" cy="1484469"/>
            </a:xfrm>
          </p:grpSpPr>
          <p:sp>
            <p:nvSpPr>
              <p:cNvPr id="205" name="Google Shape;205;gd0c82649eb_0_259"/>
              <p:cNvSpPr/>
              <p:nvPr/>
            </p:nvSpPr>
            <p:spPr>
              <a:xfrm>
                <a:off x="9504976" y="4891000"/>
                <a:ext cx="2658154" cy="915600"/>
              </a:xfrm>
              <a:prstGeom prst="rect">
                <a:avLst/>
              </a:prstGeom>
              <a:noFill/>
              <a:ln>
                <a:noFill/>
              </a:ln>
            </p:spPr>
            <p:txBody>
              <a:bodyPr spcFirstLastPara="1" wrap="square" lIns="91425" tIns="45700" rIns="91425" bIns="45700" anchor="ctr" anchorCtr="0">
                <a:noAutofit/>
              </a:bodyPr>
              <a:lstStyle/>
              <a:p>
                <a:r>
                  <a:rPr lang="en-US" sz="1800" b="1" dirty="0">
                    <a:solidFill>
                      <a:schemeClr val="bg1"/>
                    </a:solidFill>
                    <a:latin typeface="Montserrat ExtraBold"/>
                    <a:ea typeface="Montserrat ExtraBold"/>
                    <a:cs typeface="Montserrat ExtraBold"/>
                    <a:sym typeface="Montserrat ExtraBold"/>
                  </a:rPr>
                  <a:t>SUSTAINABILITY</a:t>
                </a:r>
                <a:endParaRPr dirty="0">
                  <a:solidFill>
                    <a:schemeClr val="bg1"/>
                  </a:solidFill>
                </a:endParaRPr>
              </a:p>
              <a:p>
                <a:r>
                  <a:rPr lang="en-US" sz="1467" dirty="0">
                    <a:solidFill>
                      <a:schemeClr val="bg1"/>
                    </a:solidFill>
                    <a:latin typeface="Calibri"/>
                    <a:ea typeface="Calibri"/>
                    <a:cs typeface="Calibri"/>
                    <a:sym typeface="Calibri"/>
                  </a:rPr>
                  <a:t>Making technology safer, interoperable and sustainable for the future</a:t>
                </a:r>
                <a:endParaRPr dirty="0">
                  <a:solidFill>
                    <a:schemeClr val="bg1"/>
                  </a:solidFill>
                </a:endParaRPr>
              </a:p>
            </p:txBody>
          </p:sp>
          <p:sp>
            <p:nvSpPr>
              <p:cNvPr id="206" name="Google Shape;206;gd0c82649eb_0_259"/>
              <p:cNvSpPr/>
              <p:nvPr/>
            </p:nvSpPr>
            <p:spPr>
              <a:xfrm>
                <a:off x="8490417" y="4820034"/>
                <a:ext cx="890400" cy="890401"/>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cxnSp>
            <p:nvCxnSpPr>
              <p:cNvPr id="207" name="Google Shape;207;gd0c82649eb_0_259"/>
              <p:cNvCxnSpPr>
                <a:cxnSpLocks/>
              </p:cNvCxnSpPr>
              <p:nvPr/>
            </p:nvCxnSpPr>
            <p:spPr>
              <a:xfrm>
                <a:off x="7932136" y="4322131"/>
                <a:ext cx="681416" cy="605963"/>
              </a:xfrm>
              <a:prstGeom prst="straightConnector1">
                <a:avLst/>
              </a:prstGeom>
              <a:noFill/>
              <a:ln w="12700" cap="flat" cmpd="sng">
                <a:solidFill>
                  <a:schemeClr val="lt1"/>
                </a:solidFill>
                <a:prstDash val="solid"/>
                <a:miter lim="800000"/>
                <a:headEnd type="none" w="sm" len="sm"/>
                <a:tailEnd type="oval" w="med" len="med"/>
              </a:ln>
            </p:spPr>
          </p:cxnSp>
          <p:pic>
            <p:nvPicPr>
              <p:cNvPr id="208" name="Google Shape;208;gd0c82649eb_0_25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653371" y="4897262"/>
                <a:ext cx="502541" cy="734482"/>
              </a:xfrm>
              <a:prstGeom prst="rect">
                <a:avLst/>
              </a:prstGeom>
              <a:noFill/>
              <a:ln>
                <a:noFill/>
              </a:ln>
            </p:spPr>
          </p:pic>
        </p:grpSp>
        <p:sp>
          <p:nvSpPr>
            <p:cNvPr id="182" name="Google Shape;182;gd0c82649eb_0_259"/>
            <p:cNvSpPr/>
            <p:nvPr/>
          </p:nvSpPr>
          <p:spPr>
            <a:xfrm>
              <a:off x="5902337" y="2142493"/>
              <a:ext cx="2519400" cy="2519400"/>
            </a:xfrm>
            <a:prstGeom prst="ellipse">
              <a:avLst/>
            </a:prstGeom>
            <a:gradFill>
              <a:gsLst>
                <a:gs pos="0">
                  <a:srgbClr val="FFFFFF"/>
                </a:gs>
                <a:gs pos="35000">
                  <a:srgbClr val="FFFFFF"/>
                </a:gs>
                <a:gs pos="100000">
                  <a:srgbClr val="59C7D7"/>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3200" dirty="0">
                <a:solidFill>
                  <a:schemeClr val="lt1"/>
                </a:solidFill>
                <a:latin typeface="Calibri"/>
                <a:ea typeface="Calibri"/>
                <a:cs typeface="Calibri"/>
                <a:sym typeface="Calibri"/>
              </a:endParaRPr>
            </a:p>
          </p:txBody>
        </p:sp>
        <p:sp>
          <p:nvSpPr>
            <p:cNvPr id="209" name="Google Shape;209;gd0c82649eb_0_259"/>
            <p:cNvSpPr txBox="1"/>
            <p:nvPr/>
          </p:nvSpPr>
          <p:spPr>
            <a:xfrm>
              <a:off x="6176441" y="2720829"/>
              <a:ext cx="2070598" cy="1351988"/>
            </a:xfrm>
            <a:prstGeom prst="rect">
              <a:avLst/>
            </a:prstGeom>
            <a:noFill/>
            <a:ln>
              <a:noFill/>
            </a:ln>
          </p:spPr>
          <p:txBody>
            <a:bodyPr spcFirstLastPara="1" wrap="square" lIns="91425" tIns="91425" rIns="91425" bIns="91425" anchor="t" anchorCtr="0">
              <a:spAutoFit/>
            </a:bodyPr>
            <a:lstStyle/>
            <a:p>
              <a:pPr algn="ctr">
                <a:lnSpc>
                  <a:spcPts val="2480"/>
                </a:lnSpc>
              </a:pPr>
              <a:r>
                <a:rPr lang="en-US" sz="2400" b="1" dirty="0">
                  <a:solidFill>
                    <a:srgbClr val="00629B"/>
                  </a:solidFill>
                  <a:latin typeface="Calibri"/>
                  <a:ea typeface="Calibri"/>
                  <a:cs typeface="Calibri"/>
                  <a:sym typeface="Calibri"/>
                </a:rPr>
                <a:t>Global </a:t>
              </a:r>
              <a:endParaRPr sz="2400" b="1" dirty="0">
                <a:solidFill>
                  <a:srgbClr val="00629B"/>
                </a:solidFill>
                <a:latin typeface="Calibri"/>
                <a:ea typeface="Calibri"/>
                <a:cs typeface="Calibri"/>
                <a:sym typeface="Calibri"/>
              </a:endParaRPr>
            </a:p>
            <a:p>
              <a:pPr algn="ctr">
                <a:lnSpc>
                  <a:spcPts val="2480"/>
                </a:lnSpc>
              </a:pPr>
              <a:r>
                <a:rPr lang="en-US" sz="2400" b="1" dirty="0">
                  <a:solidFill>
                    <a:srgbClr val="00629B"/>
                  </a:solidFill>
                  <a:latin typeface="Calibri"/>
                  <a:ea typeface="Calibri"/>
                  <a:cs typeface="Calibri"/>
                  <a:sym typeface="Calibri"/>
                </a:rPr>
                <a:t>IEEE</a:t>
              </a:r>
              <a:endParaRPr sz="2400" b="1" dirty="0">
                <a:solidFill>
                  <a:srgbClr val="00629B"/>
                </a:solidFill>
                <a:latin typeface="Calibri"/>
                <a:ea typeface="Calibri"/>
                <a:cs typeface="Calibri"/>
                <a:sym typeface="Calibri"/>
              </a:endParaRPr>
            </a:p>
            <a:p>
              <a:pPr algn="ctr">
                <a:lnSpc>
                  <a:spcPts val="2480"/>
                </a:lnSpc>
              </a:pPr>
              <a:r>
                <a:rPr lang="en-US" sz="2400" b="1" dirty="0">
                  <a:solidFill>
                    <a:srgbClr val="00629B"/>
                  </a:solidFill>
                  <a:latin typeface="Calibri"/>
                  <a:ea typeface="Calibri"/>
                  <a:cs typeface="Calibri"/>
                  <a:sym typeface="Calibri"/>
                </a:rPr>
                <a:t>Standards</a:t>
              </a:r>
              <a:endParaRPr sz="2400" b="1" dirty="0">
                <a:solidFill>
                  <a:srgbClr val="00629B"/>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A669EEE-7E3B-6F4B-8C29-215105D920F6}"/>
                </a:ext>
              </a:extLst>
            </p:cNvPr>
            <p:cNvPicPr>
              <a:picLocks noChangeAspect="1"/>
            </p:cNvPicPr>
            <p:nvPr/>
          </p:nvPicPr>
          <p:blipFill>
            <a:blip r:embed="rId9"/>
            <a:stretch>
              <a:fillRect/>
            </a:stretch>
          </p:blipFill>
          <p:spPr>
            <a:xfrm>
              <a:off x="8121310" y="1465756"/>
              <a:ext cx="711200" cy="558800"/>
            </a:xfrm>
            <a:prstGeom prst="rect">
              <a:avLst/>
            </a:prstGeom>
          </p:spPr>
        </p:pic>
      </p:grpSp>
      <p:sp>
        <p:nvSpPr>
          <p:cNvPr id="45" name="Google Shape;324;gd0c82649eb_0_741">
            <a:extLst>
              <a:ext uri="{FF2B5EF4-FFF2-40B4-BE49-F238E27FC236}">
                <a16:creationId xmlns:a16="http://schemas.microsoft.com/office/drawing/2014/main" id="{8F11687C-AB43-3245-9880-42028B5674A7}"/>
              </a:ext>
            </a:extLst>
          </p:cNvPr>
          <p:cNvSpPr txBox="1"/>
          <p:nvPr/>
        </p:nvSpPr>
        <p:spPr>
          <a:xfrm>
            <a:off x="181386" y="6361817"/>
            <a:ext cx="1542900" cy="273900"/>
          </a:xfrm>
          <a:prstGeom prst="rect">
            <a:avLst/>
          </a:prstGeom>
          <a:noFill/>
          <a:ln>
            <a:noFill/>
          </a:ln>
        </p:spPr>
        <p:txBody>
          <a:bodyPr spcFirstLastPara="1" wrap="square" lIns="68575" tIns="34275" rIns="68575" bIns="34275" anchor="ctr" anchorCtr="0">
            <a:noAutofit/>
          </a:bodyPr>
          <a:lstStyle/>
          <a:p>
            <a:pPr>
              <a:buClr>
                <a:schemeClr val="lt1"/>
              </a:buClr>
              <a:buSzPts val="225"/>
            </a:pPr>
            <a:fld id="{00000000-1234-1234-1234-123412341234}" type="slidenum">
              <a:rPr lang="en-US" sz="900">
                <a:solidFill>
                  <a:schemeClr val="lt1"/>
                </a:solidFill>
                <a:latin typeface="Calibri"/>
                <a:ea typeface="Calibri"/>
                <a:cs typeface="Calibri"/>
                <a:sym typeface="Calibri"/>
              </a:rPr>
              <a:pPr>
                <a:buClr>
                  <a:schemeClr val="lt1"/>
                </a:buClr>
                <a:buSzPts val="225"/>
              </a:pPr>
              <a:t>50</a:t>
            </a:fld>
            <a:endParaRPr sz="900" dirty="0">
              <a:solidFill>
                <a:schemeClr val="lt1"/>
              </a:solidFill>
              <a:latin typeface="Calibri"/>
              <a:ea typeface="Calibri"/>
              <a:cs typeface="Calibri"/>
              <a:sym typeface="Calibri"/>
            </a:endParaRPr>
          </a:p>
        </p:txBody>
      </p:sp>
      <p:sp>
        <p:nvSpPr>
          <p:cNvPr id="12" name="Text Placeholder 11">
            <a:extLst>
              <a:ext uri="{FF2B5EF4-FFF2-40B4-BE49-F238E27FC236}">
                <a16:creationId xmlns:a16="http://schemas.microsoft.com/office/drawing/2014/main" id="{7E455B1F-F007-A540-A208-A3D864BD0F39}"/>
              </a:ext>
            </a:extLst>
          </p:cNvPr>
          <p:cNvSpPr>
            <a:spLocks noGrp="1"/>
          </p:cNvSpPr>
          <p:nvPr>
            <p:ph type="body" sz="quarter" idx="15"/>
          </p:nvPr>
        </p:nvSpPr>
        <p:spPr/>
        <p:txBody>
          <a:bodyPr/>
          <a:lstStyle/>
          <a:p>
            <a:r>
              <a:rPr lang="en-US" dirty="0"/>
              <a:t>IEEE nurtures, develops, and advances the building of global technologies.</a:t>
            </a:r>
          </a:p>
        </p:txBody>
      </p:sp>
      <p:sp>
        <p:nvSpPr>
          <p:cNvPr id="14" name="Text Placeholder 13">
            <a:extLst>
              <a:ext uri="{FF2B5EF4-FFF2-40B4-BE49-F238E27FC236}">
                <a16:creationId xmlns:a16="http://schemas.microsoft.com/office/drawing/2014/main" id="{4F6CB672-874F-294B-AEF3-E0856CD042BA}"/>
              </a:ext>
            </a:extLst>
          </p:cNvPr>
          <p:cNvSpPr>
            <a:spLocks noGrp="1"/>
          </p:cNvSpPr>
          <p:nvPr>
            <p:ph type="body" sz="quarter" idx="17"/>
          </p:nvPr>
        </p:nvSpPr>
        <p:spPr>
          <a:xfrm>
            <a:off x="680696" y="1651951"/>
            <a:ext cx="3040254" cy="3972316"/>
          </a:xfrm>
        </p:spPr>
        <p:txBody>
          <a:bodyPr>
            <a:normAutofit/>
          </a:bodyPr>
          <a:lstStyle/>
          <a:p>
            <a:pPr>
              <a:spcBef>
                <a:spcPts val="0"/>
              </a:spcBef>
              <a:buSzPts val="2000"/>
            </a:pPr>
            <a:r>
              <a:rPr lang="en-US" dirty="0">
                <a:solidFill>
                  <a:srgbClr val="00B5E2"/>
                </a:solidFill>
              </a:rPr>
              <a:t>Consumers around the world enjoy the benefits of IEEE Standards:</a:t>
            </a:r>
          </a:p>
          <a:p>
            <a:pPr marL="100584" indent="-100584">
              <a:buFont typeface="Arial" panose="020B0604020202020204" pitchFamily="34" charset="0"/>
              <a:buChar char="•"/>
            </a:pPr>
            <a:r>
              <a:rPr lang="en-US" sz="1500" b="0" dirty="0">
                <a:solidFill>
                  <a:schemeClr val="bg1"/>
                </a:solidFill>
              </a:rPr>
              <a:t>Provide the bricks and mortar </a:t>
            </a:r>
            <a:br>
              <a:rPr lang="en-US" sz="1500" b="0" dirty="0">
                <a:solidFill>
                  <a:schemeClr val="bg1"/>
                </a:solidFill>
              </a:rPr>
            </a:br>
            <a:r>
              <a:rPr lang="en-US" sz="1500" b="0" dirty="0">
                <a:solidFill>
                  <a:schemeClr val="bg1"/>
                </a:solidFill>
              </a:rPr>
              <a:t>for a globally level playing field </a:t>
            </a:r>
            <a:br>
              <a:rPr lang="en-US" sz="1500" b="0" dirty="0">
                <a:solidFill>
                  <a:schemeClr val="bg1"/>
                </a:solidFill>
              </a:rPr>
            </a:br>
            <a:r>
              <a:rPr lang="en-US" sz="1500" b="0" dirty="0">
                <a:solidFill>
                  <a:schemeClr val="bg1"/>
                </a:solidFill>
              </a:rPr>
              <a:t>for innovation</a:t>
            </a:r>
          </a:p>
          <a:p>
            <a:pPr marL="100584" indent="-100584">
              <a:buFont typeface="Arial" panose="020B0604020202020204" pitchFamily="34" charset="0"/>
              <a:buChar char="•"/>
            </a:pPr>
            <a:r>
              <a:rPr lang="en-US" sz="1500" b="0" dirty="0">
                <a:solidFill>
                  <a:schemeClr val="bg1"/>
                </a:solidFill>
              </a:rPr>
              <a:t>Protect public safety, </a:t>
            </a:r>
            <a:br>
              <a:rPr lang="en-US" sz="1500" b="0" dirty="0">
                <a:solidFill>
                  <a:schemeClr val="bg1"/>
                </a:solidFill>
              </a:rPr>
            </a:br>
            <a:r>
              <a:rPr lang="en-US" sz="1500" b="0" dirty="0">
                <a:solidFill>
                  <a:schemeClr val="bg1"/>
                </a:solidFill>
              </a:rPr>
              <a:t>health &amp; wellbeing</a:t>
            </a:r>
          </a:p>
          <a:p>
            <a:pPr marL="100584" indent="-100584">
              <a:buFont typeface="Arial" panose="020B0604020202020204" pitchFamily="34" charset="0"/>
              <a:buChar char="•"/>
            </a:pPr>
            <a:r>
              <a:rPr lang="en-US" sz="1500" b="0" dirty="0">
                <a:solidFill>
                  <a:schemeClr val="bg1"/>
                </a:solidFill>
              </a:rPr>
              <a:t>Contribute to a </a:t>
            </a:r>
            <a:br>
              <a:rPr lang="en-US" sz="1500" b="0" dirty="0">
                <a:solidFill>
                  <a:schemeClr val="bg1"/>
                </a:solidFill>
              </a:rPr>
            </a:br>
            <a:r>
              <a:rPr lang="en-US" sz="1500" b="0" dirty="0">
                <a:solidFill>
                  <a:schemeClr val="bg1"/>
                </a:solidFill>
              </a:rPr>
              <a:t>sustainable future</a:t>
            </a:r>
          </a:p>
          <a:p>
            <a:pPr marL="342900" indent="-342900">
              <a:buSzPts val="2000"/>
              <a:buFont typeface="Arial"/>
              <a:buChar char="•"/>
            </a:pPr>
            <a:endParaRPr lang="en-US" dirty="0">
              <a:solidFill>
                <a:schemeClr val="bg1"/>
              </a:solidFill>
            </a:endParaRPr>
          </a:p>
          <a:p>
            <a:pPr marL="342900" indent="-342900">
              <a:buSzPts val="2000"/>
              <a:buFont typeface="Arial"/>
              <a:buChar char="•"/>
            </a:pPr>
            <a:endParaRPr lang="en-US" dirty="0">
              <a:solidFill>
                <a:schemeClr val="bg1"/>
              </a:solidFill>
            </a:endParaRPr>
          </a:p>
          <a:p>
            <a:endParaRPr lang="en-US" dirty="0">
              <a:solidFill>
                <a:schemeClr val="bg1"/>
              </a:solidFill>
            </a:endParaRPr>
          </a:p>
        </p:txBody>
      </p:sp>
      <p:sp>
        <p:nvSpPr>
          <p:cNvPr id="9" name="Right Triangle 8">
            <a:extLst>
              <a:ext uri="{FF2B5EF4-FFF2-40B4-BE49-F238E27FC236}">
                <a16:creationId xmlns:a16="http://schemas.microsoft.com/office/drawing/2014/main" id="{22156A36-14B1-0945-8536-641807C9D0DC}"/>
              </a:ext>
            </a:extLst>
          </p:cNvPr>
          <p:cNvSpPr/>
          <p:nvPr/>
        </p:nvSpPr>
        <p:spPr>
          <a:xfrm rot="10800000">
            <a:off x="11234287" y="1452943"/>
            <a:ext cx="645928" cy="64592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258B6331-2AEF-C546-81B1-97FDB6FDA0DC}"/>
              </a:ext>
            </a:extLst>
          </p:cNvPr>
          <p:cNvSpPr>
            <a:spLocks noGrp="1"/>
          </p:cNvSpPr>
          <p:nvPr>
            <p:ph type="title"/>
          </p:nvPr>
        </p:nvSpPr>
        <p:spPr/>
        <p:txBody>
          <a:bodyPr>
            <a:normAutofit fontScale="90000"/>
          </a:bodyPr>
          <a:lstStyle/>
          <a:p>
            <a:r>
              <a:rPr lang="fr-FR" sz="3200" dirty="0"/>
              <a:t>IEEE Standards Association (IEEE SA)</a:t>
            </a:r>
          </a:p>
        </p:txBody>
      </p:sp>
      <p:sp>
        <p:nvSpPr>
          <p:cNvPr id="54" name="Right Triangle 53">
            <a:extLst>
              <a:ext uri="{FF2B5EF4-FFF2-40B4-BE49-F238E27FC236}">
                <a16:creationId xmlns:a16="http://schemas.microsoft.com/office/drawing/2014/main" id="{20331376-4618-1641-A5D9-4897B08F4F39}"/>
              </a:ext>
            </a:extLst>
          </p:cNvPr>
          <p:cNvSpPr/>
          <p:nvPr/>
        </p:nvSpPr>
        <p:spPr>
          <a:xfrm>
            <a:off x="465625" y="5287032"/>
            <a:ext cx="645928" cy="64592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Google Shape;1204;p54">
            <a:extLst>
              <a:ext uri="{FF2B5EF4-FFF2-40B4-BE49-F238E27FC236}">
                <a16:creationId xmlns:a16="http://schemas.microsoft.com/office/drawing/2014/main" id="{F898D08B-AB91-4527-8437-E433A3F263AF}"/>
              </a:ext>
            </a:extLst>
          </p:cNvPr>
          <p:cNvSpPr txBox="1">
            <a:spLocks/>
          </p:cNvSpPr>
          <p:nvPr/>
        </p:nvSpPr>
        <p:spPr>
          <a:xfrm>
            <a:off x="1330861" y="6351151"/>
            <a:ext cx="790088" cy="182563"/>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400" b="1" smtClean="0">
                <a:solidFill>
                  <a:srgbClr val="00629B"/>
                </a:solidFill>
              </a:rPr>
              <a:pPr/>
              <a:t>50</a:t>
            </a:fld>
            <a:endParaRPr lang="en-US" sz="1400" b="1" dirty="0">
              <a:solidFill>
                <a:srgbClr val="00629B"/>
              </a:solidFill>
            </a:endParaRPr>
          </a:p>
        </p:txBody>
      </p:sp>
    </p:spTree>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53"/>
          <p:cNvSpPr/>
          <p:nvPr/>
        </p:nvSpPr>
        <p:spPr>
          <a:xfrm>
            <a:off x="559609" y="1843515"/>
            <a:ext cx="5114681" cy="4241573"/>
          </a:xfrm>
          <a:prstGeom prst="snip2DiagRect">
            <a:avLst>
              <a:gd name="adj1" fmla="val 0"/>
              <a:gd name="adj2" fmla="val 9671"/>
            </a:avLst>
          </a:prstGeom>
          <a:solidFill>
            <a:srgbClr val="00B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5" name="Google Shape;1175;p53"/>
          <p:cNvSpPr txBox="1">
            <a:spLocks noGrp="1"/>
          </p:cNvSpPr>
          <p:nvPr>
            <p:ph type="title"/>
          </p:nvPr>
        </p:nvSpPr>
        <p:spPr>
          <a:xfrm>
            <a:off x="452282" y="415567"/>
            <a:ext cx="11298034" cy="4988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29B"/>
              </a:buClr>
              <a:buSzPts val="3300"/>
              <a:buFont typeface="Calibri"/>
              <a:buNone/>
            </a:pPr>
            <a:r>
              <a:rPr lang="en-US"/>
              <a:t>IEEE Standards Association</a:t>
            </a:r>
            <a:endParaRPr/>
          </a:p>
        </p:txBody>
      </p:sp>
      <p:sp>
        <p:nvSpPr>
          <p:cNvPr id="1176" name="Google Shape;1176;p53"/>
          <p:cNvSpPr txBox="1">
            <a:spLocks noGrp="1"/>
          </p:cNvSpPr>
          <p:nvPr>
            <p:ph type="sldNum" idx="12"/>
          </p:nvPr>
        </p:nvSpPr>
        <p:spPr>
          <a:xfrm>
            <a:off x="1397473" y="6348816"/>
            <a:ext cx="790088" cy="18256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51</a:t>
            </a:fld>
            <a:endParaRPr dirty="0"/>
          </a:p>
        </p:txBody>
      </p:sp>
      <p:sp>
        <p:nvSpPr>
          <p:cNvPr id="1177" name="Google Shape;1177;p53"/>
          <p:cNvSpPr txBox="1">
            <a:spLocks noGrp="1"/>
          </p:cNvSpPr>
          <p:nvPr>
            <p:ph type="body" idx="2"/>
          </p:nvPr>
        </p:nvSpPr>
        <p:spPr>
          <a:xfrm>
            <a:off x="452078" y="914400"/>
            <a:ext cx="11307763" cy="5302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787B"/>
              </a:buClr>
              <a:buSzPts val="2400"/>
              <a:buNone/>
            </a:pPr>
            <a:r>
              <a:rPr lang="en-US" i="0" dirty="0"/>
              <a:t>IEEE Standards drive the functionality, capability, and interoperability of a range of products and services that affect the way people live, work, and communicate.</a:t>
            </a:r>
            <a:endParaRPr i="0" dirty="0"/>
          </a:p>
        </p:txBody>
      </p:sp>
      <p:grpSp>
        <p:nvGrpSpPr>
          <p:cNvPr id="1178" name="Google Shape;1178;p53"/>
          <p:cNvGrpSpPr/>
          <p:nvPr/>
        </p:nvGrpSpPr>
        <p:grpSpPr>
          <a:xfrm>
            <a:off x="5871467" y="2067954"/>
            <a:ext cx="5660909" cy="3031321"/>
            <a:chOff x="5513644" y="2612364"/>
            <a:chExt cx="5745309" cy="3034393"/>
          </a:xfrm>
        </p:grpSpPr>
        <p:pic>
          <p:nvPicPr>
            <p:cNvPr id="1179" name="Google Shape;1179;p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22695" y="2886541"/>
              <a:ext cx="2426367" cy="2426367"/>
            </a:xfrm>
            <a:prstGeom prst="rect">
              <a:avLst/>
            </a:prstGeom>
            <a:noFill/>
            <a:ln>
              <a:noFill/>
            </a:ln>
          </p:spPr>
        </p:pic>
        <p:sp>
          <p:nvSpPr>
            <p:cNvPr id="1180" name="Google Shape;1180;p53"/>
            <p:cNvSpPr/>
            <p:nvPr/>
          </p:nvSpPr>
          <p:spPr>
            <a:xfrm>
              <a:off x="5983619" y="2612364"/>
              <a:ext cx="1640556" cy="6469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855"/>
                  </a:solidFill>
                  <a:latin typeface="Calibri"/>
                  <a:ea typeface="Calibri"/>
                  <a:cs typeface="Calibri"/>
                  <a:sym typeface="Calibri"/>
                </a:rPr>
                <a:t>Maintaining </a:t>
              </a:r>
              <a:br>
                <a:rPr lang="en-US" sz="1800" b="1">
                  <a:solidFill>
                    <a:srgbClr val="002855"/>
                  </a:solidFill>
                  <a:latin typeface="Calibri"/>
                  <a:ea typeface="Calibri"/>
                  <a:cs typeface="Calibri"/>
                  <a:sym typeface="Calibri"/>
                </a:rPr>
              </a:br>
              <a:r>
                <a:rPr lang="en-US" sz="1800" b="1">
                  <a:solidFill>
                    <a:srgbClr val="002855"/>
                  </a:solidFill>
                  <a:latin typeface="Calibri"/>
                  <a:ea typeface="Calibri"/>
                  <a:cs typeface="Calibri"/>
                  <a:sym typeface="Calibri"/>
                </a:rPr>
                <a:t>the Standard</a:t>
              </a:r>
              <a:endParaRPr/>
            </a:p>
          </p:txBody>
        </p:sp>
        <p:sp>
          <p:nvSpPr>
            <p:cNvPr id="1181" name="Google Shape;1181;p53"/>
            <p:cNvSpPr/>
            <p:nvPr/>
          </p:nvSpPr>
          <p:spPr>
            <a:xfrm>
              <a:off x="8739113" y="2612364"/>
              <a:ext cx="1640556" cy="6469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855"/>
                  </a:solidFill>
                  <a:latin typeface="Calibri"/>
                  <a:ea typeface="Calibri"/>
                  <a:cs typeface="Calibri"/>
                  <a:sym typeface="Calibri"/>
                </a:rPr>
                <a:t>Initiating the</a:t>
              </a:r>
              <a:br>
                <a:rPr lang="en-US" sz="1800" b="1">
                  <a:solidFill>
                    <a:srgbClr val="002855"/>
                  </a:solidFill>
                  <a:latin typeface="Calibri"/>
                  <a:ea typeface="Calibri"/>
                  <a:cs typeface="Calibri"/>
                  <a:sym typeface="Calibri"/>
                </a:rPr>
              </a:br>
              <a:r>
                <a:rPr lang="en-US" sz="1800" b="1">
                  <a:solidFill>
                    <a:srgbClr val="002855"/>
                  </a:solidFill>
                  <a:latin typeface="Calibri"/>
                  <a:ea typeface="Calibri"/>
                  <a:cs typeface="Calibri"/>
                  <a:sym typeface="Calibri"/>
                </a:rPr>
                <a:t>Project</a:t>
              </a:r>
              <a:endParaRPr/>
            </a:p>
          </p:txBody>
        </p:sp>
        <p:sp>
          <p:nvSpPr>
            <p:cNvPr id="1182" name="Google Shape;1182;p53"/>
            <p:cNvSpPr/>
            <p:nvPr/>
          </p:nvSpPr>
          <p:spPr>
            <a:xfrm>
              <a:off x="9508168" y="3842406"/>
              <a:ext cx="1750785" cy="9242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855"/>
                  </a:solidFill>
                  <a:latin typeface="Calibri"/>
                  <a:ea typeface="Calibri"/>
                  <a:cs typeface="Calibri"/>
                  <a:sym typeface="Calibri"/>
                </a:rPr>
                <a:t>Mobilizing</a:t>
              </a:r>
              <a:br>
                <a:rPr lang="en-US" sz="1800" b="1">
                  <a:solidFill>
                    <a:srgbClr val="002855"/>
                  </a:solidFill>
                  <a:latin typeface="Calibri"/>
                  <a:ea typeface="Calibri"/>
                  <a:cs typeface="Calibri"/>
                  <a:sym typeface="Calibri"/>
                </a:rPr>
              </a:br>
              <a:r>
                <a:rPr lang="en-US" sz="1800" b="1">
                  <a:solidFill>
                    <a:srgbClr val="002855"/>
                  </a:solidFill>
                  <a:latin typeface="Calibri"/>
                  <a:ea typeface="Calibri"/>
                  <a:cs typeface="Calibri"/>
                  <a:sym typeface="Calibri"/>
                </a:rPr>
                <a:t>the Working Group</a:t>
              </a:r>
              <a:endParaRPr/>
            </a:p>
          </p:txBody>
        </p:sp>
        <p:sp>
          <p:nvSpPr>
            <p:cNvPr id="1183" name="Google Shape;1183;p53"/>
            <p:cNvSpPr/>
            <p:nvPr/>
          </p:nvSpPr>
          <p:spPr>
            <a:xfrm>
              <a:off x="8903304" y="4999771"/>
              <a:ext cx="1750785" cy="6469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855"/>
                  </a:solidFill>
                  <a:latin typeface="Calibri"/>
                  <a:ea typeface="Calibri"/>
                  <a:cs typeface="Calibri"/>
                  <a:sym typeface="Calibri"/>
                </a:rPr>
                <a:t>Drafting the</a:t>
              </a:r>
              <a:br>
                <a:rPr lang="en-US" sz="1800" b="1">
                  <a:solidFill>
                    <a:srgbClr val="002855"/>
                  </a:solidFill>
                  <a:latin typeface="Calibri"/>
                  <a:ea typeface="Calibri"/>
                  <a:cs typeface="Calibri"/>
                  <a:sym typeface="Calibri"/>
                </a:rPr>
              </a:br>
              <a:r>
                <a:rPr lang="en-US" sz="1800" b="1">
                  <a:solidFill>
                    <a:srgbClr val="002855"/>
                  </a:solidFill>
                  <a:latin typeface="Calibri"/>
                  <a:ea typeface="Calibri"/>
                  <a:cs typeface="Calibri"/>
                  <a:sym typeface="Calibri"/>
                </a:rPr>
                <a:t>Standard</a:t>
              </a:r>
              <a:endParaRPr/>
            </a:p>
          </p:txBody>
        </p:sp>
        <p:sp>
          <p:nvSpPr>
            <p:cNvPr id="1184" name="Google Shape;1184;p53"/>
            <p:cNvSpPr/>
            <p:nvPr/>
          </p:nvSpPr>
          <p:spPr>
            <a:xfrm>
              <a:off x="6017668" y="4999771"/>
              <a:ext cx="1750785" cy="6469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855"/>
                  </a:solidFill>
                  <a:latin typeface="Calibri"/>
                  <a:ea typeface="Calibri"/>
                  <a:cs typeface="Calibri"/>
                  <a:sym typeface="Calibri"/>
                </a:rPr>
                <a:t>Balloting the</a:t>
              </a:r>
              <a:br>
                <a:rPr lang="en-US" sz="1800" b="1">
                  <a:solidFill>
                    <a:srgbClr val="002855"/>
                  </a:solidFill>
                  <a:latin typeface="Calibri"/>
                  <a:ea typeface="Calibri"/>
                  <a:cs typeface="Calibri"/>
                  <a:sym typeface="Calibri"/>
                </a:rPr>
              </a:br>
              <a:r>
                <a:rPr lang="en-US" sz="1800" b="1">
                  <a:solidFill>
                    <a:srgbClr val="002855"/>
                  </a:solidFill>
                  <a:latin typeface="Calibri"/>
                  <a:ea typeface="Calibri"/>
                  <a:cs typeface="Calibri"/>
                  <a:sym typeface="Calibri"/>
                </a:rPr>
                <a:t>Standard</a:t>
              </a:r>
              <a:endParaRPr/>
            </a:p>
          </p:txBody>
        </p:sp>
        <p:sp>
          <p:nvSpPr>
            <p:cNvPr id="1185" name="Google Shape;1185;p53"/>
            <p:cNvSpPr/>
            <p:nvPr/>
          </p:nvSpPr>
          <p:spPr>
            <a:xfrm>
              <a:off x="5513644" y="3842406"/>
              <a:ext cx="1750785" cy="6469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855"/>
                  </a:solidFill>
                  <a:latin typeface="Calibri"/>
                  <a:ea typeface="Calibri"/>
                  <a:cs typeface="Calibri"/>
                  <a:sym typeface="Calibri"/>
                </a:rPr>
                <a:t>Gaining Final</a:t>
              </a:r>
              <a:br>
                <a:rPr lang="en-US" sz="1800" b="1">
                  <a:solidFill>
                    <a:srgbClr val="002855"/>
                  </a:solidFill>
                  <a:latin typeface="Calibri"/>
                  <a:ea typeface="Calibri"/>
                  <a:cs typeface="Calibri"/>
                  <a:sym typeface="Calibri"/>
                </a:rPr>
              </a:br>
              <a:r>
                <a:rPr lang="en-US" sz="1800" b="1">
                  <a:solidFill>
                    <a:srgbClr val="002855"/>
                  </a:solidFill>
                  <a:latin typeface="Calibri"/>
                  <a:ea typeface="Calibri"/>
                  <a:cs typeface="Calibri"/>
                  <a:sym typeface="Calibri"/>
                </a:rPr>
                <a:t>Approval</a:t>
              </a:r>
              <a:endParaRPr/>
            </a:p>
          </p:txBody>
        </p:sp>
      </p:grpSp>
      <p:grpSp>
        <p:nvGrpSpPr>
          <p:cNvPr id="1186" name="Google Shape;1186;p53"/>
          <p:cNvGrpSpPr/>
          <p:nvPr/>
        </p:nvGrpSpPr>
        <p:grpSpPr>
          <a:xfrm>
            <a:off x="857022" y="1963555"/>
            <a:ext cx="4512477" cy="848906"/>
            <a:chOff x="618561" y="2311161"/>
            <a:chExt cx="4512477" cy="848906"/>
          </a:xfrm>
        </p:grpSpPr>
        <p:sp>
          <p:nvSpPr>
            <p:cNvPr id="1187" name="Google Shape;1187;p53"/>
            <p:cNvSpPr/>
            <p:nvPr/>
          </p:nvSpPr>
          <p:spPr>
            <a:xfrm>
              <a:off x="618561" y="2557513"/>
              <a:ext cx="4512477" cy="602554"/>
            </a:xfrm>
            <a:custGeom>
              <a:avLst/>
              <a:gdLst/>
              <a:ahLst/>
              <a:cxnLst/>
              <a:rect l="l" t="t" r="r" b="b"/>
              <a:pathLst>
                <a:path w="2254540" h="1409087" extrusionOk="0">
                  <a:moveTo>
                    <a:pt x="0" y="140909"/>
                  </a:moveTo>
                  <a:cubicBezTo>
                    <a:pt x="0" y="63087"/>
                    <a:pt x="63087" y="0"/>
                    <a:pt x="140909" y="0"/>
                  </a:cubicBezTo>
                  <a:lnTo>
                    <a:pt x="2113631" y="0"/>
                  </a:lnTo>
                  <a:cubicBezTo>
                    <a:pt x="2191453" y="0"/>
                    <a:pt x="2254540" y="63087"/>
                    <a:pt x="2254540" y="140909"/>
                  </a:cubicBezTo>
                  <a:lnTo>
                    <a:pt x="2254540" y="1268178"/>
                  </a:lnTo>
                  <a:cubicBezTo>
                    <a:pt x="2254540" y="1346000"/>
                    <a:pt x="2191453" y="1409087"/>
                    <a:pt x="2113631" y="1409087"/>
                  </a:cubicBezTo>
                  <a:lnTo>
                    <a:pt x="140909" y="1409087"/>
                  </a:lnTo>
                  <a:cubicBezTo>
                    <a:pt x="63087" y="1409087"/>
                    <a:pt x="0" y="1346000"/>
                    <a:pt x="0" y="1268178"/>
                  </a:cubicBezTo>
                  <a:lnTo>
                    <a:pt x="0" y="140909"/>
                  </a:lnTo>
                  <a:close/>
                </a:path>
              </a:pathLst>
            </a:custGeom>
            <a:noFill/>
            <a:ln>
              <a:noFill/>
            </a:ln>
          </p:spPr>
          <p:txBody>
            <a:bodyPr spcFirstLastPara="1" wrap="square" lIns="86975" tIns="71725" rIns="86975" bIns="71725" anchor="ctr" anchorCtr="0">
              <a:noAutofit/>
            </a:bodyPr>
            <a:lstStyle/>
            <a:p>
              <a:pPr marL="0" marR="0" lvl="0" indent="0" algn="ctr" rtl="0">
                <a:spcBef>
                  <a:spcPts val="0"/>
                </a:spcBef>
                <a:spcAft>
                  <a:spcPts val="0"/>
                </a:spcAft>
                <a:buNone/>
              </a:pPr>
              <a:r>
                <a:rPr lang="en-US" sz="1900" dirty="0">
                  <a:solidFill>
                    <a:schemeClr val="dk1"/>
                  </a:solidFill>
                  <a:latin typeface="Calibri"/>
                  <a:ea typeface="Calibri"/>
                  <a:cs typeface="Calibri"/>
                  <a:sym typeface="Calibri"/>
                </a:rPr>
                <a:t>7500 + individual members in 94 countries</a:t>
              </a:r>
              <a:endParaRPr dirty="0"/>
            </a:p>
          </p:txBody>
        </p:sp>
        <p:sp>
          <p:nvSpPr>
            <p:cNvPr id="1188" name="Google Shape;1188;p53"/>
            <p:cNvSpPr/>
            <p:nvPr/>
          </p:nvSpPr>
          <p:spPr>
            <a:xfrm>
              <a:off x="1368538" y="2311161"/>
              <a:ext cx="2802996" cy="487680"/>
            </a:xfrm>
            <a:custGeom>
              <a:avLst/>
              <a:gdLst/>
              <a:ahLst/>
              <a:cxnLst/>
              <a:rect l="l" t="t" r="r" b="b"/>
              <a:pathLst>
                <a:path w="2170643" h="864898" extrusionOk="0">
                  <a:moveTo>
                    <a:pt x="0" y="86490"/>
                  </a:moveTo>
                  <a:cubicBezTo>
                    <a:pt x="0" y="38723"/>
                    <a:pt x="38723" y="0"/>
                    <a:pt x="86490" y="0"/>
                  </a:cubicBezTo>
                  <a:lnTo>
                    <a:pt x="2084153" y="0"/>
                  </a:lnTo>
                  <a:cubicBezTo>
                    <a:pt x="2131920" y="0"/>
                    <a:pt x="2170643" y="38723"/>
                    <a:pt x="2170643" y="86490"/>
                  </a:cubicBezTo>
                  <a:lnTo>
                    <a:pt x="2170643" y="778408"/>
                  </a:lnTo>
                  <a:cubicBezTo>
                    <a:pt x="2170643" y="826175"/>
                    <a:pt x="2131920" y="864898"/>
                    <a:pt x="2084153" y="864898"/>
                  </a:cubicBezTo>
                  <a:lnTo>
                    <a:pt x="86490" y="864898"/>
                  </a:lnTo>
                  <a:cubicBezTo>
                    <a:pt x="38723" y="864898"/>
                    <a:pt x="0" y="826175"/>
                    <a:pt x="0" y="778408"/>
                  </a:cubicBezTo>
                  <a:lnTo>
                    <a:pt x="0" y="86490"/>
                  </a:lnTo>
                  <a:close/>
                </a:path>
              </a:pathLst>
            </a:custGeom>
            <a:noFill/>
            <a:ln>
              <a:noFill/>
            </a:ln>
          </p:spPr>
          <p:txBody>
            <a:bodyPr spcFirstLastPara="1" wrap="square" lIns="71050" tIns="55800" rIns="71050" bIns="55800" anchor="ctr" anchorCtr="0">
              <a:noAutofit/>
            </a:bodyPr>
            <a:lstStyle/>
            <a:p>
              <a:pPr marL="0" marR="0" lvl="0" indent="0" algn="ctr" rtl="0">
                <a:lnSpc>
                  <a:spcPct val="90000"/>
                </a:lnSpc>
                <a:spcBef>
                  <a:spcPts val="0"/>
                </a:spcBef>
                <a:spcAft>
                  <a:spcPts val="0"/>
                </a:spcAft>
                <a:buNone/>
              </a:pPr>
              <a:r>
                <a:rPr lang="en-US" sz="1900" b="1" dirty="0">
                  <a:solidFill>
                    <a:schemeClr val="lt1"/>
                  </a:solidFill>
                  <a:latin typeface="Calibri"/>
                  <a:ea typeface="Calibri"/>
                  <a:cs typeface="Calibri"/>
                  <a:sym typeface="Calibri"/>
                </a:rPr>
                <a:t>INDIVIDUAL MEMBERSHIP</a:t>
              </a:r>
              <a:endParaRPr dirty="0"/>
            </a:p>
          </p:txBody>
        </p:sp>
      </p:grpSp>
      <p:grpSp>
        <p:nvGrpSpPr>
          <p:cNvPr id="1189" name="Google Shape;1189;p53"/>
          <p:cNvGrpSpPr/>
          <p:nvPr/>
        </p:nvGrpSpPr>
        <p:grpSpPr>
          <a:xfrm>
            <a:off x="399317" y="2757838"/>
            <a:ext cx="5618438" cy="845797"/>
            <a:chOff x="3164847" y="4290388"/>
            <a:chExt cx="5618438" cy="845797"/>
          </a:xfrm>
        </p:grpSpPr>
        <p:sp>
          <p:nvSpPr>
            <p:cNvPr id="1190" name="Google Shape;1190;p53"/>
            <p:cNvSpPr/>
            <p:nvPr/>
          </p:nvSpPr>
          <p:spPr>
            <a:xfrm>
              <a:off x="3164847" y="4539127"/>
              <a:ext cx="5618438" cy="597058"/>
            </a:xfrm>
            <a:custGeom>
              <a:avLst/>
              <a:gdLst/>
              <a:ahLst/>
              <a:cxnLst/>
              <a:rect l="l" t="t" r="r" b="b"/>
              <a:pathLst>
                <a:path w="2254540" h="1409087" extrusionOk="0">
                  <a:moveTo>
                    <a:pt x="0" y="140909"/>
                  </a:moveTo>
                  <a:cubicBezTo>
                    <a:pt x="0" y="63087"/>
                    <a:pt x="63087" y="0"/>
                    <a:pt x="140909" y="0"/>
                  </a:cubicBezTo>
                  <a:lnTo>
                    <a:pt x="2113631" y="0"/>
                  </a:lnTo>
                  <a:cubicBezTo>
                    <a:pt x="2191453" y="0"/>
                    <a:pt x="2254540" y="63087"/>
                    <a:pt x="2254540" y="140909"/>
                  </a:cubicBezTo>
                  <a:lnTo>
                    <a:pt x="2254540" y="1268178"/>
                  </a:lnTo>
                  <a:cubicBezTo>
                    <a:pt x="2254540" y="1346000"/>
                    <a:pt x="2191453" y="1409087"/>
                    <a:pt x="2113631" y="1409087"/>
                  </a:cubicBezTo>
                  <a:lnTo>
                    <a:pt x="140909" y="1409087"/>
                  </a:lnTo>
                  <a:cubicBezTo>
                    <a:pt x="63087" y="1409087"/>
                    <a:pt x="0" y="1346000"/>
                    <a:pt x="0" y="1268178"/>
                  </a:cubicBezTo>
                  <a:lnTo>
                    <a:pt x="0" y="140909"/>
                  </a:lnTo>
                  <a:close/>
                </a:path>
              </a:pathLst>
            </a:custGeom>
            <a:noFill/>
            <a:ln>
              <a:noFill/>
            </a:ln>
          </p:spPr>
          <p:txBody>
            <a:bodyPr spcFirstLastPara="1" wrap="square" lIns="86975" tIns="71725" rIns="86975" bIns="71725" anchor="ctr" anchorCtr="0">
              <a:noAutofit/>
            </a:bodyPr>
            <a:lstStyle/>
            <a:p>
              <a:pPr marL="0" marR="0" lvl="1" indent="0" algn="ctr" rtl="0">
                <a:spcBef>
                  <a:spcPts val="0"/>
                </a:spcBef>
                <a:spcAft>
                  <a:spcPts val="0"/>
                </a:spcAft>
                <a:buNone/>
              </a:pPr>
              <a:r>
                <a:rPr lang="en-US" sz="1900" b="0" i="0" u="none" strike="noStrike" cap="none" dirty="0">
                  <a:solidFill>
                    <a:schemeClr val="dk1"/>
                  </a:solidFill>
                  <a:latin typeface="Calibri"/>
                  <a:ea typeface="Calibri"/>
                  <a:cs typeface="Calibri"/>
                  <a:sym typeface="Calibri"/>
                </a:rPr>
                <a:t>380+ member corporations in 25 countries</a:t>
              </a:r>
              <a:endParaRPr dirty="0"/>
            </a:p>
          </p:txBody>
        </p:sp>
        <p:sp>
          <p:nvSpPr>
            <p:cNvPr id="1191" name="Google Shape;1191;p53"/>
            <p:cNvSpPr/>
            <p:nvPr/>
          </p:nvSpPr>
          <p:spPr>
            <a:xfrm>
              <a:off x="3622552" y="4290388"/>
              <a:ext cx="4250700" cy="487680"/>
            </a:xfrm>
            <a:custGeom>
              <a:avLst/>
              <a:gdLst/>
              <a:ahLst/>
              <a:cxnLst/>
              <a:rect l="l" t="t" r="r" b="b"/>
              <a:pathLst>
                <a:path w="2011275" h="821808" extrusionOk="0">
                  <a:moveTo>
                    <a:pt x="0" y="82181"/>
                  </a:moveTo>
                  <a:cubicBezTo>
                    <a:pt x="0" y="36794"/>
                    <a:pt x="36794" y="0"/>
                    <a:pt x="82181" y="0"/>
                  </a:cubicBezTo>
                  <a:lnTo>
                    <a:pt x="1929094" y="0"/>
                  </a:lnTo>
                  <a:cubicBezTo>
                    <a:pt x="1974481" y="0"/>
                    <a:pt x="2011275" y="36794"/>
                    <a:pt x="2011275" y="82181"/>
                  </a:cubicBezTo>
                  <a:lnTo>
                    <a:pt x="2011275" y="739627"/>
                  </a:lnTo>
                  <a:cubicBezTo>
                    <a:pt x="2011275" y="785014"/>
                    <a:pt x="1974481" y="821808"/>
                    <a:pt x="1929094" y="821808"/>
                  </a:cubicBezTo>
                  <a:lnTo>
                    <a:pt x="82181" y="821808"/>
                  </a:lnTo>
                  <a:cubicBezTo>
                    <a:pt x="36794" y="821808"/>
                    <a:pt x="0" y="785014"/>
                    <a:pt x="0" y="739627"/>
                  </a:cubicBezTo>
                  <a:lnTo>
                    <a:pt x="0" y="82181"/>
                  </a:lnTo>
                  <a:close/>
                </a:path>
              </a:pathLst>
            </a:custGeom>
            <a:noFill/>
            <a:ln>
              <a:noFill/>
            </a:ln>
          </p:spPr>
          <p:txBody>
            <a:bodyPr spcFirstLastPara="1" wrap="square" lIns="69775" tIns="54525" rIns="69775" bIns="54525" anchor="ctr" anchorCtr="0">
              <a:noAutofit/>
            </a:bodyPr>
            <a:lstStyle/>
            <a:p>
              <a:pPr marL="0" marR="0" lvl="0" indent="0" algn="ctr" rtl="0">
                <a:lnSpc>
                  <a:spcPct val="90000"/>
                </a:lnSpc>
                <a:spcBef>
                  <a:spcPts val="0"/>
                </a:spcBef>
                <a:spcAft>
                  <a:spcPts val="0"/>
                </a:spcAft>
                <a:buNone/>
              </a:pPr>
              <a:r>
                <a:rPr lang="en-US" sz="1900" b="1" dirty="0">
                  <a:solidFill>
                    <a:schemeClr val="lt1"/>
                  </a:solidFill>
                  <a:latin typeface="Calibri"/>
                  <a:ea typeface="Calibri"/>
                  <a:cs typeface="Calibri"/>
                  <a:sym typeface="Calibri"/>
                </a:rPr>
                <a:t>CORPORATE MEMBERSHIPS</a:t>
              </a:r>
              <a:endParaRPr dirty="0"/>
            </a:p>
          </p:txBody>
        </p:sp>
      </p:grpSp>
      <p:grpSp>
        <p:nvGrpSpPr>
          <p:cNvPr id="1192" name="Google Shape;1192;p53"/>
          <p:cNvGrpSpPr/>
          <p:nvPr/>
        </p:nvGrpSpPr>
        <p:grpSpPr>
          <a:xfrm>
            <a:off x="831210" y="3546664"/>
            <a:ext cx="4426982" cy="2376815"/>
            <a:chOff x="6538622" y="3786130"/>
            <a:chExt cx="4426982" cy="2376815"/>
          </a:xfrm>
        </p:grpSpPr>
        <p:sp>
          <p:nvSpPr>
            <p:cNvPr id="1193" name="Google Shape;1193;p53"/>
            <p:cNvSpPr/>
            <p:nvPr/>
          </p:nvSpPr>
          <p:spPr>
            <a:xfrm>
              <a:off x="6538622" y="4244523"/>
              <a:ext cx="4289865" cy="811746"/>
            </a:xfrm>
            <a:custGeom>
              <a:avLst/>
              <a:gdLst/>
              <a:ahLst/>
              <a:cxnLst/>
              <a:rect l="l" t="t" r="r" b="b"/>
              <a:pathLst>
                <a:path w="2254540" h="1409087" extrusionOk="0">
                  <a:moveTo>
                    <a:pt x="0" y="140909"/>
                  </a:moveTo>
                  <a:cubicBezTo>
                    <a:pt x="0" y="63087"/>
                    <a:pt x="63087" y="0"/>
                    <a:pt x="140909" y="0"/>
                  </a:cubicBezTo>
                  <a:lnTo>
                    <a:pt x="2113631" y="0"/>
                  </a:lnTo>
                  <a:cubicBezTo>
                    <a:pt x="2191453" y="0"/>
                    <a:pt x="2254540" y="63087"/>
                    <a:pt x="2254540" y="140909"/>
                  </a:cubicBezTo>
                  <a:lnTo>
                    <a:pt x="2254540" y="1268178"/>
                  </a:lnTo>
                  <a:cubicBezTo>
                    <a:pt x="2254540" y="1346000"/>
                    <a:pt x="2191453" y="1409087"/>
                    <a:pt x="2113631" y="1409087"/>
                  </a:cubicBezTo>
                  <a:lnTo>
                    <a:pt x="140909" y="1409087"/>
                  </a:lnTo>
                  <a:cubicBezTo>
                    <a:pt x="63087" y="1409087"/>
                    <a:pt x="0" y="1346000"/>
                    <a:pt x="0" y="1268178"/>
                  </a:cubicBezTo>
                  <a:lnTo>
                    <a:pt x="0" y="140909"/>
                  </a:lnTo>
                  <a:close/>
                </a:path>
              </a:pathLst>
            </a:custGeom>
            <a:noFill/>
            <a:ln>
              <a:noFill/>
            </a:ln>
          </p:spPr>
          <p:txBody>
            <a:bodyPr spcFirstLastPara="1" wrap="square" lIns="86975" tIns="71725" rIns="86975" bIns="71725" anchor="ctr" anchorCtr="0">
              <a:noAutofit/>
            </a:bodyPr>
            <a:lstStyle/>
            <a:p>
              <a:pPr marL="0" marR="0" lvl="1" indent="0" algn="ctr" rtl="0">
                <a:spcBef>
                  <a:spcPts val="0"/>
                </a:spcBef>
                <a:spcAft>
                  <a:spcPts val="0"/>
                </a:spcAft>
                <a:buNone/>
              </a:pPr>
              <a:r>
                <a:rPr lang="en-US" sz="1900" b="0" i="0" u="none" strike="noStrike" cap="none" dirty="0">
                  <a:solidFill>
                    <a:schemeClr val="dk1"/>
                  </a:solidFill>
                  <a:latin typeface="Calibri"/>
                  <a:ea typeface="Calibri"/>
                  <a:cs typeface="Calibri"/>
                  <a:sym typeface="Calibri"/>
                </a:rPr>
                <a:t>34,000+ global participants;</a:t>
              </a:r>
              <a:endParaRPr dirty="0"/>
            </a:p>
            <a:p>
              <a:pPr marL="0" marR="0" lvl="1" indent="0" algn="ctr" rtl="0">
                <a:spcBef>
                  <a:spcPts val="0"/>
                </a:spcBef>
                <a:spcAft>
                  <a:spcPts val="600"/>
                </a:spcAft>
                <a:buNone/>
              </a:pPr>
              <a:r>
                <a:rPr lang="en-US" sz="1900" b="0" i="0" u="none" strike="noStrike" cap="none" dirty="0">
                  <a:solidFill>
                    <a:schemeClr val="dk1"/>
                  </a:solidFill>
                  <a:latin typeface="Calibri"/>
                  <a:ea typeface="Calibri"/>
                  <a:cs typeface="Calibri"/>
                  <a:sym typeface="Calibri"/>
                </a:rPr>
                <a:t>all interested parties are welcome</a:t>
              </a:r>
            </a:p>
            <a:p>
              <a:pPr marL="0" marR="0" lvl="1" indent="0" algn="ctr" rtl="0">
                <a:spcBef>
                  <a:spcPts val="0"/>
                </a:spcBef>
                <a:spcAft>
                  <a:spcPts val="0"/>
                </a:spcAft>
                <a:buNone/>
              </a:pPr>
              <a:r>
                <a:rPr lang="en-US" sz="1900" dirty="0">
                  <a:solidFill>
                    <a:schemeClr val="dk1"/>
                  </a:solidFill>
                  <a:latin typeface="Calibri"/>
                  <a:cs typeface="Calibri"/>
                  <a:sym typeface="Calibri"/>
                </a:rPr>
                <a:t>1,900+ Standards &amp; Projects</a:t>
              </a:r>
              <a:endParaRPr dirty="0"/>
            </a:p>
          </p:txBody>
        </p:sp>
        <p:sp>
          <p:nvSpPr>
            <p:cNvPr id="1194" name="Google Shape;1194;p53"/>
            <p:cNvSpPr/>
            <p:nvPr/>
          </p:nvSpPr>
          <p:spPr>
            <a:xfrm>
              <a:off x="6875483" y="3786130"/>
              <a:ext cx="3905331" cy="487680"/>
            </a:xfrm>
            <a:custGeom>
              <a:avLst/>
              <a:gdLst/>
              <a:ahLst/>
              <a:cxnLst/>
              <a:rect l="l" t="t" r="r" b="b"/>
              <a:pathLst>
                <a:path w="2011275" h="821808" extrusionOk="0">
                  <a:moveTo>
                    <a:pt x="0" y="82181"/>
                  </a:moveTo>
                  <a:cubicBezTo>
                    <a:pt x="0" y="36794"/>
                    <a:pt x="36794" y="0"/>
                    <a:pt x="82181" y="0"/>
                  </a:cubicBezTo>
                  <a:lnTo>
                    <a:pt x="1929094" y="0"/>
                  </a:lnTo>
                  <a:cubicBezTo>
                    <a:pt x="1974481" y="0"/>
                    <a:pt x="2011275" y="36794"/>
                    <a:pt x="2011275" y="82181"/>
                  </a:cubicBezTo>
                  <a:lnTo>
                    <a:pt x="2011275" y="739627"/>
                  </a:lnTo>
                  <a:cubicBezTo>
                    <a:pt x="2011275" y="785014"/>
                    <a:pt x="1974481" y="821808"/>
                    <a:pt x="1929094" y="821808"/>
                  </a:cubicBezTo>
                  <a:lnTo>
                    <a:pt x="82181" y="821808"/>
                  </a:lnTo>
                  <a:cubicBezTo>
                    <a:pt x="36794" y="821808"/>
                    <a:pt x="0" y="785014"/>
                    <a:pt x="0" y="739627"/>
                  </a:cubicBezTo>
                  <a:lnTo>
                    <a:pt x="0" y="82181"/>
                  </a:lnTo>
                  <a:close/>
                </a:path>
              </a:pathLst>
            </a:custGeom>
            <a:noFill/>
            <a:ln>
              <a:noFill/>
            </a:ln>
          </p:spPr>
          <p:txBody>
            <a:bodyPr spcFirstLastPara="1" wrap="square" lIns="69775" tIns="54525" rIns="69775" bIns="54525" anchor="ctr" anchorCtr="0">
              <a:noAutofit/>
            </a:bodyPr>
            <a:lstStyle/>
            <a:p>
              <a:pPr marL="0" marR="0" lvl="0" indent="0" algn="ctr" rtl="0">
                <a:lnSpc>
                  <a:spcPct val="90000"/>
                </a:lnSpc>
                <a:spcBef>
                  <a:spcPts val="0"/>
                </a:spcBef>
                <a:spcAft>
                  <a:spcPts val="0"/>
                </a:spcAft>
                <a:buNone/>
              </a:pPr>
              <a:r>
                <a:rPr lang="en-US" sz="1900" b="1" dirty="0">
                  <a:solidFill>
                    <a:schemeClr val="lt1"/>
                  </a:solidFill>
                  <a:latin typeface="Calibri"/>
                  <a:ea typeface="Calibri"/>
                  <a:cs typeface="Calibri"/>
                  <a:sym typeface="Calibri"/>
                </a:rPr>
                <a:t>STANDARDS &amp; RELATED ACTIVITIES</a:t>
              </a:r>
              <a:endParaRPr dirty="0"/>
            </a:p>
          </p:txBody>
        </p:sp>
        <p:sp>
          <p:nvSpPr>
            <p:cNvPr id="33" name="Google Shape;1194;p53">
              <a:extLst>
                <a:ext uri="{FF2B5EF4-FFF2-40B4-BE49-F238E27FC236}">
                  <a16:creationId xmlns:a16="http://schemas.microsoft.com/office/drawing/2014/main" id="{4BC25163-1125-0043-BF49-40A9ADC75774}"/>
                </a:ext>
              </a:extLst>
            </p:cNvPr>
            <p:cNvSpPr/>
            <p:nvPr/>
          </p:nvSpPr>
          <p:spPr>
            <a:xfrm>
              <a:off x="6875483" y="5200887"/>
              <a:ext cx="3905331" cy="487680"/>
            </a:xfrm>
            <a:custGeom>
              <a:avLst/>
              <a:gdLst/>
              <a:ahLst/>
              <a:cxnLst/>
              <a:rect l="l" t="t" r="r" b="b"/>
              <a:pathLst>
                <a:path w="2011275" h="821808" extrusionOk="0">
                  <a:moveTo>
                    <a:pt x="0" y="82181"/>
                  </a:moveTo>
                  <a:cubicBezTo>
                    <a:pt x="0" y="36794"/>
                    <a:pt x="36794" y="0"/>
                    <a:pt x="82181" y="0"/>
                  </a:cubicBezTo>
                  <a:lnTo>
                    <a:pt x="1929094" y="0"/>
                  </a:lnTo>
                  <a:cubicBezTo>
                    <a:pt x="1974481" y="0"/>
                    <a:pt x="2011275" y="36794"/>
                    <a:pt x="2011275" y="82181"/>
                  </a:cubicBezTo>
                  <a:lnTo>
                    <a:pt x="2011275" y="739627"/>
                  </a:lnTo>
                  <a:cubicBezTo>
                    <a:pt x="2011275" y="785014"/>
                    <a:pt x="1974481" y="821808"/>
                    <a:pt x="1929094" y="821808"/>
                  </a:cubicBezTo>
                  <a:lnTo>
                    <a:pt x="82181" y="821808"/>
                  </a:lnTo>
                  <a:cubicBezTo>
                    <a:pt x="36794" y="821808"/>
                    <a:pt x="0" y="785014"/>
                    <a:pt x="0" y="739627"/>
                  </a:cubicBezTo>
                  <a:lnTo>
                    <a:pt x="0" y="82181"/>
                  </a:lnTo>
                  <a:close/>
                </a:path>
              </a:pathLst>
            </a:custGeom>
            <a:noFill/>
            <a:ln>
              <a:noFill/>
            </a:ln>
          </p:spPr>
          <p:txBody>
            <a:bodyPr spcFirstLastPara="1" wrap="square" lIns="69775" tIns="54525" rIns="69775" bIns="54525" anchor="ctr" anchorCtr="0">
              <a:noAutofit/>
            </a:bodyPr>
            <a:lstStyle/>
            <a:p>
              <a:pPr marL="0" marR="0" lvl="0" indent="0" algn="ctr" rtl="0">
                <a:lnSpc>
                  <a:spcPct val="90000"/>
                </a:lnSpc>
                <a:spcBef>
                  <a:spcPts val="0"/>
                </a:spcBef>
                <a:spcAft>
                  <a:spcPts val="0"/>
                </a:spcAft>
                <a:buNone/>
              </a:pPr>
              <a:r>
                <a:rPr lang="en-US" sz="1900" b="1" dirty="0">
                  <a:solidFill>
                    <a:schemeClr val="lt1"/>
                  </a:solidFill>
                  <a:latin typeface="Calibri"/>
                  <a:ea typeface="Calibri"/>
                  <a:cs typeface="Calibri"/>
                  <a:sym typeface="Calibri"/>
                </a:rPr>
                <a:t>GLOBAL AGREEMENTS</a:t>
              </a:r>
              <a:endParaRPr dirty="0"/>
            </a:p>
          </p:txBody>
        </p:sp>
        <p:sp>
          <p:nvSpPr>
            <p:cNvPr id="34" name="Google Shape;1193;p53">
              <a:extLst>
                <a:ext uri="{FF2B5EF4-FFF2-40B4-BE49-F238E27FC236}">
                  <a16:creationId xmlns:a16="http://schemas.microsoft.com/office/drawing/2014/main" id="{956A8150-6D1A-7040-8BD7-2404E269400F}"/>
                </a:ext>
              </a:extLst>
            </p:cNvPr>
            <p:cNvSpPr/>
            <p:nvPr/>
          </p:nvSpPr>
          <p:spPr>
            <a:xfrm>
              <a:off x="6675739" y="5351199"/>
              <a:ext cx="4289865" cy="811746"/>
            </a:xfrm>
            <a:custGeom>
              <a:avLst/>
              <a:gdLst/>
              <a:ahLst/>
              <a:cxnLst/>
              <a:rect l="l" t="t" r="r" b="b"/>
              <a:pathLst>
                <a:path w="2254540" h="1409087" extrusionOk="0">
                  <a:moveTo>
                    <a:pt x="0" y="140909"/>
                  </a:moveTo>
                  <a:cubicBezTo>
                    <a:pt x="0" y="63087"/>
                    <a:pt x="63087" y="0"/>
                    <a:pt x="140909" y="0"/>
                  </a:cubicBezTo>
                  <a:lnTo>
                    <a:pt x="2113631" y="0"/>
                  </a:lnTo>
                  <a:cubicBezTo>
                    <a:pt x="2191453" y="0"/>
                    <a:pt x="2254540" y="63087"/>
                    <a:pt x="2254540" y="140909"/>
                  </a:cubicBezTo>
                  <a:lnTo>
                    <a:pt x="2254540" y="1268178"/>
                  </a:lnTo>
                  <a:cubicBezTo>
                    <a:pt x="2254540" y="1346000"/>
                    <a:pt x="2191453" y="1409087"/>
                    <a:pt x="2113631" y="1409087"/>
                  </a:cubicBezTo>
                  <a:lnTo>
                    <a:pt x="140909" y="1409087"/>
                  </a:lnTo>
                  <a:cubicBezTo>
                    <a:pt x="63087" y="1409087"/>
                    <a:pt x="0" y="1346000"/>
                    <a:pt x="0" y="1268178"/>
                  </a:cubicBezTo>
                  <a:lnTo>
                    <a:pt x="0" y="140909"/>
                  </a:lnTo>
                  <a:close/>
                </a:path>
              </a:pathLst>
            </a:custGeom>
            <a:noFill/>
            <a:ln>
              <a:noFill/>
            </a:ln>
          </p:spPr>
          <p:txBody>
            <a:bodyPr spcFirstLastPara="1" wrap="square" lIns="86975" tIns="71725" rIns="86975" bIns="71725" anchor="ctr" anchorCtr="0">
              <a:noAutofit/>
            </a:bodyPr>
            <a:lstStyle/>
            <a:p>
              <a:pPr marL="0" marR="0" lvl="1" indent="0" algn="ctr" rtl="0">
                <a:spcBef>
                  <a:spcPts val="0"/>
                </a:spcBef>
                <a:spcAft>
                  <a:spcPts val="0"/>
                </a:spcAft>
                <a:buNone/>
              </a:pPr>
              <a:r>
                <a:rPr lang="en-US" sz="1900" b="0" i="0" u="none" strike="noStrike" cap="none" dirty="0">
                  <a:solidFill>
                    <a:schemeClr val="dk1"/>
                  </a:solidFill>
                  <a:latin typeface="Calibri"/>
                  <a:ea typeface="Calibri"/>
                  <a:cs typeface="Calibri"/>
                  <a:sym typeface="Calibri"/>
                </a:rPr>
                <a:t>180+ Global agreements</a:t>
              </a:r>
              <a:endParaRPr dirty="0"/>
            </a:p>
          </p:txBody>
        </p:sp>
      </p:grpSp>
      <p:sp>
        <p:nvSpPr>
          <p:cNvPr id="1195" name="Google Shape;1195;p53"/>
          <p:cNvSpPr/>
          <p:nvPr/>
        </p:nvSpPr>
        <p:spPr>
          <a:xfrm>
            <a:off x="1792517" y="6242671"/>
            <a:ext cx="2840521" cy="36804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600" b="1" dirty="0">
                <a:solidFill>
                  <a:srgbClr val="00629B"/>
                </a:solidFill>
                <a:latin typeface="Calibri"/>
                <a:ea typeface="Calibri"/>
                <a:cs typeface="Calibri"/>
                <a:sym typeface="Calibri"/>
              </a:rPr>
              <a:t>Learn more: standards.ieee.org</a:t>
            </a:r>
            <a:endParaRPr sz="1600" b="1" dirty="0">
              <a:solidFill>
                <a:srgbClr val="00629B"/>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55"/>
          <p:cNvSpPr txBox="1">
            <a:spLocks noGrp="1"/>
          </p:cNvSpPr>
          <p:nvPr>
            <p:ph type="title"/>
          </p:nvPr>
        </p:nvSpPr>
        <p:spPr>
          <a:xfrm>
            <a:off x="452282" y="415567"/>
            <a:ext cx="11298034" cy="498834"/>
          </a:xfrm>
          <a:noFill/>
          <a:ln>
            <a:noFill/>
          </a:ln>
        </p:spPr>
        <p:txBody>
          <a:bodyPr spcFirstLastPara="1" wrap="square" lIns="91425" tIns="45700" rIns="91425" bIns="45700" anchor="t" anchorCtr="0">
            <a:noAutofit/>
          </a:bodyPr>
          <a:lstStyle/>
          <a:p>
            <a:pPr lvl="0"/>
            <a:r>
              <a:rPr lang="en-US"/>
              <a:t>IEEE Standards in Real Life</a:t>
            </a:r>
            <a:endParaRPr lang="en-US" dirty="0"/>
          </a:p>
        </p:txBody>
      </p:sp>
      <p:sp>
        <p:nvSpPr>
          <p:cNvPr id="6" name="Text Placeholder 5">
            <a:extLst>
              <a:ext uri="{FF2B5EF4-FFF2-40B4-BE49-F238E27FC236}">
                <a16:creationId xmlns:a16="http://schemas.microsoft.com/office/drawing/2014/main" id="{429F28AC-1D7B-0347-8308-428CE58956E3}"/>
              </a:ext>
            </a:extLst>
          </p:cNvPr>
          <p:cNvSpPr>
            <a:spLocks noGrp="1"/>
          </p:cNvSpPr>
          <p:nvPr>
            <p:ph type="body" idx="2"/>
          </p:nvPr>
        </p:nvSpPr>
        <p:spPr>
          <a:xfrm>
            <a:off x="452078" y="914400"/>
            <a:ext cx="7952183" cy="530225"/>
          </a:xfrm>
        </p:spPr>
        <p:txBody>
          <a:bodyPr/>
          <a:lstStyle/>
          <a:p>
            <a:r>
              <a:rPr lang="en-US" dirty="0"/>
              <a:t>Enabling consumer connectivity through consensus building</a:t>
            </a:r>
          </a:p>
        </p:txBody>
      </p:sp>
      <p:sp>
        <p:nvSpPr>
          <p:cNvPr id="1214" name="Google Shape;1214;p55"/>
          <p:cNvSpPr txBox="1">
            <a:spLocks noGrp="1"/>
          </p:cNvSpPr>
          <p:nvPr>
            <p:ph type="sldNum" idx="12"/>
          </p:nvPr>
        </p:nvSpPr>
        <p:spPr>
          <a:xfrm>
            <a:off x="1330861" y="6350958"/>
            <a:ext cx="790088" cy="182563"/>
          </a:xfrm>
          <a:noFill/>
          <a:ln>
            <a:noFill/>
          </a:ln>
        </p:spPr>
        <p:txBody>
          <a:bodyPr spcFirstLastPara="1" wrap="square" lIns="91425" tIns="45700" rIns="91425" bIns="45700" anchor="ctr" anchorCtr="0">
            <a:noAutofit/>
          </a:bodyPr>
          <a:lstStyle/>
          <a:p>
            <a:pPr lvl="0"/>
            <a:fld id="{00000000-1234-1234-1234-123412341234}" type="slidenum">
              <a:rPr lang="en-US" smtClean="0"/>
              <a:pPr lvl="0"/>
              <a:t>52</a:t>
            </a:fld>
            <a:endParaRPr lang="en-US"/>
          </a:p>
        </p:txBody>
      </p:sp>
      <p:sp>
        <p:nvSpPr>
          <p:cNvPr id="1218" name="Google Shape;1218;p55"/>
          <p:cNvSpPr/>
          <p:nvPr/>
        </p:nvSpPr>
        <p:spPr>
          <a:xfrm>
            <a:off x="310414" y="5150056"/>
            <a:ext cx="451940" cy="45194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9" name="Google Shape;1219;p55"/>
          <p:cNvSpPr/>
          <p:nvPr/>
        </p:nvSpPr>
        <p:spPr>
          <a:xfrm rot="10800000">
            <a:off x="11425452" y="1366497"/>
            <a:ext cx="451940" cy="45194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 name="Picture 15" descr="Graphical user interface&#10;&#10;Description automatically generated">
            <a:extLst>
              <a:ext uri="{FF2B5EF4-FFF2-40B4-BE49-F238E27FC236}">
                <a16:creationId xmlns:a16="http://schemas.microsoft.com/office/drawing/2014/main" id="{A13F34DC-CA42-AD42-9CCC-DB4CB41D63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42566" y="516594"/>
            <a:ext cx="1307750" cy="1029058"/>
          </a:xfrm>
          <a:prstGeom prst="rect">
            <a:avLst/>
          </a:prstGeom>
        </p:spPr>
      </p:pic>
      <p:sp>
        <p:nvSpPr>
          <p:cNvPr id="17" name="Right Triangle 16">
            <a:extLst>
              <a:ext uri="{FF2B5EF4-FFF2-40B4-BE49-F238E27FC236}">
                <a16:creationId xmlns:a16="http://schemas.microsoft.com/office/drawing/2014/main" id="{58AC5842-F586-6A44-B19E-A98C409524BC}"/>
              </a:ext>
            </a:extLst>
          </p:cNvPr>
          <p:cNvSpPr/>
          <p:nvPr/>
        </p:nvSpPr>
        <p:spPr>
          <a:xfrm rot="10800000">
            <a:off x="11298221" y="415567"/>
            <a:ext cx="452095" cy="45209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AB80075-A459-1844-9133-0E84C353D540}"/>
              </a:ext>
            </a:extLst>
          </p:cNvPr>
          <p:cNvSpPr txBox="1"/>
          <p:nvPr/>
        </p:nvSpPr>
        <p:spPr>
          <a:xfrm>
            <a:off x="647272" y="1644156"/>
            <a:ext cx="3195263" cy="2308324"/>
          </a:xfrm>
          <a:prstGeom prst="rect">
            <a:avLst/>
          </a:prstGeom>
          <a:noFill/>
        </p:spPr>
        <p:txBody>
          <a:bodyPr wrap="square" rtlCol="0">
            <a:spAutoFit/>
          </a:bodyPr>
          <a:lstStyle/>
          <a:p>
            <a:r>
              <a:rPr lang="en-US" b="1" dirty="0">
                <a:solidFill>
                  <a:srgbClr val="00629B"/>
                </a:solidFill>
              </a:rPr>
              <a:t>ELECTRIC VEHICLE STANDARDS</a:t>
            </a:r>
          </a:p>
          <a:p>
            <a:r>
              <a:rPr lang="en-US" sz="1200" dirty="0"/>
              <a:t>IEEE 802™ Series</a:t>
            </a:r>
          </a:p>
          <a:p>
            <a:r>
              <a:rPr lang="en-US" sz="1200" dirty="0"/>
              <a:t>IEEE 1901™</a:t>
            </a:r>
          </a:p>
          <a:p>
            <a:r>
              <a:rPr lang="en-US" sz="1200" dirty="0"/>
              <a:t>IEEE 1901.2™</a:t>
            </a:r>
          </a:p>
          <a:p>
            <a:r>
              <a:rPr lang="en-US" sz="1200" dirty="0"/>
              <a:t>IEEE 1609™ Series (Vehicular Communications)</a:t>
            </a:r>
          </a:p>
          <a:p>
            <a:r>
              <a:rPr lang="en-US" sz="1200" dirty="0"/>
              <a:t>IEEE 2030™</a:t>
            </a:r>
          </a:p>
          <a:p>
            <a:r>
              <a:rPr lang="en-US" sz="1200" dirty="0"/>
              <a:t>IEEE 2030.1.1™</a:t>
            </a:r>
          </a:p>
          <a:p>
            <a:r>
              <a:rPr lang="en-US" sz="1200" dirty="0"/>
              <a:t>IEEE 2030.5™</a:t>
            </a:r>
          </a:p>
          <a:p>
            <a:r>
              <a:rPr lang="en-US" sz="1200" dirty="0"/>
              <a:t>IEEE P2040™ Series</a:t>
            </a:r>
          </a:p>
          <a:p>
            <a:r>
              <a:rPr lang="en-US" sz="1200" dirty="0"/>
              <a:t>IEEE P2408.11™</a:t>
            </a:r>
          </a:p>
          <a:p>
            <a:endParaRPr lang="en-US" dirty="0"/>
          </a:p>
        </p:txBody>
      </p:sp>
      <p:sp>
        <p:nvSpPr>
          <p:cNvPr id="19" name="TextBox 18">
            <a:extLst>
              <a:ext uri="{FF2B5EF4-FFF2-40B4-BE49-F238E27FC236}">
                <a16:creationId xmlns:a16="http://schemas.microsoft.com/office/drawing/2014/main" id="{7BB69AC2-33C9-2F47-8126-BFA33C50CBE6}"/>
              </a:ext>
            </a:extLst>
          </p:cNvPr>
          <p:cNvSpPr txBox="1"/>
          <p:nvPr/>
        </p:nvSpPr>
        <p:spPr>
          <a:xfrm>
            <a:off x="647272" y="3679960"/>
            <a:ext cx="3780890" cy="1384995"/>
          </a:xfrm>
          <a:prstGeom prst="rect">
            <a:avLst/>
          </a:prstGeom>
          <a:noFill/>
        </p:spPr>
        <p:txBody>
          <a:bodyPr wrap="square" rtlCol="0">
            <a:spAutoFit/>
          </a:bodyPr>
          <a:lstStyle/>
          <a:p>
            <a:r>
              <a:rPr lang="en-US" b="1" dirty="0">
                <a:solidFill>
                  <a:srgbClr val="00629B"/>
                </a:solidFill>
              </a:rPr>
              <a:t>HOME NETWORKING STANDARDS</a:t>
            </a:r>
          </a:p>
          <a:p>
            <a:r>
              <a:rPr lang="en-US" sz="1200" dirty="0"/>
              <a:t>IEEE 802™</a:t>
            </a:r>
          </a:p>
          <a:p>
            <a:r>
              <a:rPr lang="en-US" sz="1200" dirty="0"/>
              <a:t>IEEE P1901™</a:t>
            </a:r>
          </a:p>
          <a:p>
            <a:r>
              <a:rPr lang="en-US" sz="1200" dirty="0"/>
              <a:t>IEEE 1901.2™</a:t>
            </a:r>
          </a:p>
          <a:p>
            <a:r>
              <a:rPr lang="en-US" sz="1200" dirty="0"/>
              <a:t>IEEE 1905.1™ (Communication inside the home)</a:t>
            </a:r>
          </a:p>
          <a:p>
            <a:endParaRPr lang="en-US" dirty="0"/>
          </a:p>
        </p:txBody>
      </p:sp>
      <p:sp>
        <p:nvSpPr>
          <p:cNvPr id="20" name="TextBox 19">
            <a:extLst>
              <a:ext uri="{FF2B5EF4-FFF2-40B4-BE49-F238E27FC236}">
                <a16:creationId xmlns:a16="http://schemas.microsoft.com/office/drawing/2014/main" id="{654D624A-91C6-6242-AFD8-3CE1C48C1A1C}"/>
              </a:ext>
            </a:extLst>
          </p:cNvPr>
          <p:cNvSpPr txBox="1"/>
          <p:nvPr/>
        </p:nvSpPr>
        <p:spPr>
          <a:xfrm>
            <a:off x="647272" y="4861488"/>
            <a:ext cx="3780890" cy="1384995"/>
          </a:xfrm>
          <a:prstGeom prst="rect">
            <a:avLst/>
          </a:prstGeom>
          <a:noFill/>
        </p:spPr>
        <p:txBody>
          <a:bodyPr wrap="square" rtlCol="0">
            <a:spAutoFit/>
          </a:bodyPr>
          <a:lstStyle/>
          <a:p>
            <a:r>
              <a:rPr lang="en-US" b="1" dirty="0">
                <a:solidFill>
                  <a:srgbClr val="00629B"/>
                </a:solidFill>
              </a:rPr>
              <a:t>HOME NETWORKING STANDARDS</a:t>
            </a:r>
          </a:p>
          <a:p>
            <a:r>
              <a:rPr lang="en-US" sz="1200" dirty="0"/>
              <a:t>IEEE 802™</a:t>
            </a:r>
          </a:p>
          <a:p>
            <a:r>
              <a:rPr lang="en-US" sz="1200" dirty="0"/>
              <a:t>IEEE P1901™</a:t>
            </a:r>
          </a:p>
          <a:p>
            <a:r>
              <a:rPr lang="en-US" sz="1200" dirty="0"/>
              <a:t>IEEE 1901.2™</a:t>
            </a:r>
          </a:p>
          <a:p>
            <a:r>
              <a:rPr lang="en-US" sz="1200" dirty="0"/>
              <a:t>IEEE 1815™</a:t>
            </a:r>
          </a:p>
          <a:p>
            <a:endParaRPr lang="en-US" dirty="0"/>
          </a:p>
        </p:txBody>
      </p:sp>
      <p:sp>
        <p:nvSpPr>
          <p:cNvPr id="21" name="TextBox 20">
            <a:extLst>
              <a:ext uri="{FF2B5EF4-FFF2-40B4-BE49-F238E27FC236}">
                <a16:creationId xmlns:a16="http://schemas.microsoft.com/office/drawing/2014/main" id="{4BF6342D-51B1-E146-943E-0B0C19C78E3D}"/>
              </a:ext>
            </a:extLst>
          </p:cNvPr>
          <p:cNvSpPr txBox="1"/>
          <p:nvPr/>
        </p:nvSpPr>
        <p:spPr>
          <a:xfrm>
            <a:off x="4695290" y="1631154"/>
            <a:ext cx="6030930" cy="738664"/>
          </a:xfrm>
          <a:prstGeom prst="rect">
            <a:avLst/>
          </a:prstGeom>
          <a:noFill/>
        </p:spPr>
        <p:txBody>
          <a:bodyPr wrap="square" rtlCol="0">
            <a:spAutoFit/>
          </a:bodyPr>
          <a:lstStyle/>
          <a:p>
            <a:r>
              <a:rPr lang="en-US" b="1" dirty="0">
                <a:solidFill>
                  <a:srgbClr val="00629B"/>
                </a:solidFill>
              </a:rPr>
              <a:t>SMART GRID INTO HOME DEVICES STANDARDS</a:t>
            </a:r>
          </a:p>
          <a:p>
            <a:r>
              <a:rPr lang="en-US" sz="1200" dirty="0"/>
              <a:t>IEEE 1547™ Series (Distributed Energy Interconnection Solar, Wind, Storage, etc.)</a:t>
            </a:r>
          </a:p>
          <a:p>
            <a:r>
              <a:rPr lang="en-US" sz="1200" dirty="0"/>
              <a:t>IEEE 2030™</a:t>
            </a:r>
            <a:endParaRPr lang="en-US" dirty="0"/>
          </a:p>
        </p:txBody>
      </p:sp>
      <p:sp>
        <p:nvSpPr>
          <p:cNvPr id="23" name="TextBox 22">
            <a:extLst>
              <a:ext uri="{FF2B5EF4-FFF2-40B4-BE49-F238E27FC236}">
                <a16:creationId xmlns:a16="http://schemas.microsoft.com/office/drawing/2014/main" id="{7D9DD64B-ACB9-BD44-A078-513DA8E2D2FE}"/>
              </a:ext>
            </a:extLst>
          </p:cNvPr>
          <p:cNvSpPr txBox="1"/>
          <p:nvPr/>
        </p:nvSpPr>
        <p:spPr>
          <a:xfrm>
            <a:off x="4695290" y="4306634"/>
            <a:ext cx="2476072" cy="1292662"/>
          </a:xfrm>
          <a:prstGeom prst="rect">
            <a:avLst/>
          </a:prstGeom>
          <a:noFill/>
        </p:spPr>
        <p:txBody>
          <a:bodyPr wrap="square" rtlCol="0">
            <a:spAutoFit/>
          </a:bodyPr>
          <a:lstStyle/>
          <a:p>
            <a:r>
              <a:rPr lang="en-US" b="1" dirty="0">
                <a:solidFill>
                  <a:srgbClr val="00629B"/>
                </a:solidFill>
              </a:rPr>
              <a:t>3D VIDEO STANDARDS</a:t>
            </a:r>
          </a:p>
          <a:p>
            <a:r>
              <a:rPr lang="en-US" sz="1200" dirty="0"/>
              <a:t>IEEE 1857.9™</a:t>
            </a:r>
          </a:p>
          <a:p>
            <a:r>
              <a:rPr lang="en-US" sz="1200" dirty="0"/>
              <a:t>IEEE P2048.2™</a:t>
            </a:r>
          </a:p>
          <a:p>
            <a:r>
              <a:rPr lang="en-US" sz="1200" dirty="0"/>
              <a:t>IEEE P2048.3™</a:t>
            </a:r>
          </a:p>
          <a:p>
            <a:r>
              <a:rPr lang="en-US" sz="1200" dirty="0"/>
              <a:t>IEEE P2048.12™</a:t>
            </a:r>
          </a:p>
          <a:p>
            <a:r>
              <a:rPr lang="en-US" sz="1200" dirty="0"/>
              <a:t>IEEE P3141™</a:t>
            </a:r>
          </a:p>
        </p:txBody>
      </p:sp>
      <p:sp>
        <p:nvSpPr>
          <p:cNvPr id="24" name="TextBox 23">
            <a:extLst>
              <a:ext uri="{FF2B5EF4-FFF2-40B4-BE49-F238E27FC236}">
                <a16:creationId xmlns:a16="http://schemas.microsoft.com/office/drawing/2014/main" id="{1E9479C5-AC2D-DC4A-B156-9FA5675C10B3}"/>
              </a:ext>
            </a:extLst>
          </p:cNvPr>
          <p:cNvSpPr txBox="1"/>
          <p:nvPr/>
        </p:nvSpPr>
        <p:spPr>
          <a:xfrm>
            <a:off x="4695290" y="2473635"/>
            <a:ext cx="3195263" cy="1821011"/>
          </a:xfrm>
          <a:prstGeom prst="rect">
            <a:avLst/>
          </a:prstGeom>
          <a:noFill/>
        </p:spPr>
        <p:txBody>
          <a:bodyPr wrap="square" rtlCol="0">
            <a:spAutoFit/>
          </a:bodyPr>
          <a:lstStyle/>
          <a:p>
            <a:pPr>
              <a:lnSpc>
                <a:spcPts val="1660"/>
              </a:lnSpc>
            </a:pPr>
            <a:r>
              <a:rPr lang="en-US" b="1" dirty="0">
                <a:solidFill>
                  <a:srgbClr val="00629B"/>
                </a:solidFill>
              </a:rPr>
              <a:t>SMART GRID INTO HOME DEVICES STANDARDS</a:t>
            </a:r>
          </a:p>
          <a:p>
            <a:r>
              <a:rPr lang="en-US" sz="1200" dirty="0"/>
              <a:t>IEEE 1675™</a:t>
            </a:r>
          </a:p>
          <a:p>
            <a:r>
              <a:rPr lang="en-US" sz="1200" dirty="0"/>
              <a:t>IEEE 1775™</a:t>
            </a:r>
          </a:p>
          <a:p>
            <a:r>
              <a:rPr lang="en-US" sz="1200" dirty="0"/>
              <a:t>IEEE 2030™</a:t>
            </a:r>
          </a:p>
          <a:p>
            <a:r>
              <a:rPr lang="en-US" sz="1200" dirty="0"/>
              <a:t>IEEE 2030.1™</a:t>
            </a:r>
          </a:p>
          <a:p>
            <a:r>
              <a:rPr lang="en-US" sz="1200" dirty="0"/>
              <a:t>IEEE 1901™</a:t>
            </a:r>
          </a:p>
          <a:p>
            <a:r>
              <a:rPr lang="en-US" sz="1200" dirty="0"/>
              <a:t>IEEE 1901.2™</a:t>
            </a:r>
          </a:p>
          <a:p>
            <a:endParaRPr lang="en-US" sz="1200" dirty="0"/>
          </a:p>
        </p:txBody>
      </p:sp>
      <p:sp>
        <p:nvSpPr>
          <p:cNvPr id="25" name="TextBox 24">
            <a:extLst>
              <a:ext uri="{FF2B5EF4-FFF2-40B4-BE49-F238E27FC236}">
                <a16:creationId xmlns:a16="http://schemas.microsoft.com/office/drawing/2014/main" id="{1735BC84-6D11-0B43-B0AC-B457B9C9D79B}"/>
              </a:ext>
            </a:extLst>
          </p:cNvPr>
          <p:cNvSpPr txBox="1"/>
          <p:nvPr/>
        </p:nvSpPr>
        <p:spPr>
          <a:xfrm>
            <a:off x="8219325" y="2475068"/>
            <a:ext cx="4099389" cy="1292662"/>
          </a:xfrm>
          <a:prstGeom prst="rect">
            <a:avLst/>
          </a:prstGeom>
          <a:noFill/>
        </p:spPr>
        <p:txBody>
          <a:bodyPr wrap="square" rtlCol="0">
            <a:spAutoFit/>
          </a:bodyPr>
          <a:lstStyle/>
          <a:p>
            <a:r>
              <a:rPr lang="en-US" b="1" dirty="0">
                <a:solidFill>
                  <a:srgbClr val="00629B"/>
                </a:solidFill>
              </a:rPr>
              <a:t>SMART METERING STANDARDS</a:t>
            </a:r>
          </a:p>
          <a:p>
            <a:r>
              <a:rPr lang="en-US" sz="1200" dirty="0"/>
              <a:t>IEEE 1377™</a:t>
            </a:r>
          </a:p>
          <a:p>
            <a:r>
              <a:rPr lang="en-US" sz="1200" dirty="0"/>
              <a:t>IEEE 1701™</a:t>
            </a:r>
          </a:p>
          <a:p>
            <a:r>
              <a:rPr lang="en-US" sz="1200" dirty="0"/>
              <a:t>IEEE 1702™</a:t>
            </a:r>
          </a:p>
          <a:p>
            <a:r>
              <a:rPr lang="en-US" sz="1200" dirty="0"/>
              <a:t>IEEE 1703™</a:t>
            </a:r>
          </a:p>
          <a:p>
            <a:r>
              <a:rPr lang="en-US" sz="1200" dirty="0"/>
              <a:t>IEEE P1704™</a:t>
            </a:r>
          </a:p>
        </p:txBody>
      </p:sp>
      <p:sp>
        <p:nvSpPr>
          <p:cNvPr id="26" name="TextBox 25">
            <a:extLst>
              <a:ext uri="{FF2B5EF4-FFF2-40B4-BE49-F238E27FC236}">
                <a16:creationId xmlns:a16="http://schemas.microsoft.com/office/drawing/2014/main" id="{182C852D-2055-EA42-90DC-2296B47C2544}"/>
              </a:ext>
            </a:extLst>
          </p:cNvPr>
          <p:cNvSpPr txBox="1"/>
          <p:nvPr/>
        </p:nvSpPr>
        <p:spPr>
          <a:xfrm>
            <a:off x="8219325" y="3918450"/>
            <a:ext cx="4099389" cy="1477328"/>
          </a:xfrm>
          <a:prstGeom prst="rect">
            <a:avLst/>
          </a:prstGeom>
          <a:noFill/>
        </p:spPr>
        <p:txBody>
          <a:bodyPr wrap="square" rtlCol="0">
            <a:spAutoFit/>
          </a:bodyPr>
          <a:lstStyle/>
          <a:p>
            <a:r>
              <a:rPr lang="en-US" b="1" dirty="0">
                <a:solidFill>
                  <a:srgbClr val="00629B"/>
                </a:solidFill>
              </a:rPr>
              <a:t>MOBILE VIDEO STANDARDS</a:t>
            </a:r>
          </a:p>
          <a:p>
            <a:r>
              <a:rPr lang="en-US" sz="1200" dirty="0"/>
              <a:t>IEEE 2200™</a:t>
            </a:r>
          </a:p>
          <a:p>
            <a:r>
              <a:rPr lang="en-US" sz="1200" dirty="0"/>
              <a:t>IEEE 802.11™ (Intelligently Cached Mobile Content)</a:t>
            </a:r>
          </a:p>
          <a:p>
            <a:r>
              <a:rPr lang="en-US" sz="1200" dirty="0"/>
              <a:t>IEEE 1858™ (Camera Quality)</a:t>
            </a:r>
          </a:p>
          <a:p>
            <a:r>
              <a:rPr lang="en-US" sz="1200" dirty="0"/>
              <a:t>IEEE P2048.2™</a:t>
            </a:r>
          </a:p>
          <a:p>
            <a:r>
              <a:rPr lang="en-US" sz="1200" dirty="0"/>
              <a:t>IEEE P2048.3™</a:t>
            </a:r>
          </a:p>
          <a:p>
            <a:r>
              <a:rPr lang="en-US" sz="1200" dirty="0"/>
              <a:t>IEEE PW048.12™</a:t>
            </a:r>
          </a:p>
        </p:txBody>
      </p:sp>
      <p:pic>
        <p:nvPicPr>
          <p:cNvPr id="27" name="Picture 26" descr="Graphical user interface&#10;&#10;Description automatically generated">
            <a:extLst>
              <a:ext uri="{FF2B5EF4-FFF2-40B4-BE49-F238E27FC236}">
                <a16:creationId xmlns:a16="http://schemas.microsoft.com/office/drawing/2014/main" id="{C598EA18-D09F-214C-B04A-DD7CED1DCB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96728" y="516594"/>
            <a:ext cx="1945736" cy="1029058"/>
          </a:xfrm>
          <a:prstGeom prst="rect">
            <a:avLst/>
          </a:prstGeom>
        </p:spPr>
      </p:pic>
      <p:sp>
        <p:nvSpPr>
          <p:cNvPr id="28" name="Right Triangle 27">
            <a:extLst>
              <a:ext uri="{FF2B5EF4-FFF2-40B4-BE49-F238E27FC236}">
                <a16:creationId xmlns:a16="http://schemas.microsoft.com/office/drawing/2014/main" id="{8BA0DDCB-5409-5C4F-BE99-609E78649BF8}"/>
              </a:ext>
            </a:extLst>
          </p:cNvPr>
          <p:cNvSpPr/>
          <p:nvPr/>
        </p:nvSpPr>
        <p:spPr>
          <a:xfrm>
            <a:off x="8496626" y="1140449"/>
            <a:ext cx="452095" cy="45209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1195;p53">
            <a:extLst>
              <a:ext uri="{FF2B5EF4-FFF2-40B4-BE49-F238E27FC236}">
                <a16:creationId xmlns:a16="http://schemas.microsoft.com/office/drawing/2014/main" id="{A9128FFD-806C-4DC4-B168-277588AC6C34}"/>
              </a:ext>
            </a:extLst>
          </p:cNvPr>
          <p:cNvSpPr/>
          <p:nvPr/>
        </p:nvSpPr>
        <p:spPr>
          <a:xfrm>
            <a:off x="1792517" y="6242671"/>
            <a:ext cx="2840521" cy="36804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600" b="1" dirty="0">
                <a:solidFill>
                  <a:srgbClr val="00629B"/>
                </a:solidFill>
                <a:latin typeface="Calibri"/>
                <a:ea typeface="Calibri"/>
                <a:cs typeface="Calibri"/>
                <a:sym typeface="Calibri"/>
              </a:rPr>
              <a:t>Learn more: standards.ieee.org</a:t>
            </a:r>
            <a:endParaRPr sz="1600" b="1" dirty="0">
              <a:solidFill>
                <a:srgbClr val="00629B"/>
              </a:solidFill>
              <a:latin typeface="Calibri"/>
              <a:ea typeface="Calibri"/>
              <a:cs typeface="Calibri"/>
              <a:sym typeface="Calibri"/>
            </a:endParaRPr>
          </a:p>
        </p:txBody>
      </p:sp>
    </p:spTree>
    <p:extLst>
      <p:ext uri="{BB962C8B-B14F-4D97-AF65-F5344CB8AC3E}">
        <p14:creationId xmlns:p14="http://schemas.microsoft.com/office/powerpoint/2010/main" val="2182574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55"/>
          <p:cNvSpPr txBox="1">
            <a:spLocks noGrp="1"/>
          </p:cNvSpPr>
          <p:nvPr>
            <p:ph type="title"/>
          </p:nvPr>
        </p:nvSpPr>
        <p:spPr>
          <a:xfrm>
            <a:off x="452282" y="415567"/>
            <a:ext cx="11298034" cy="498834"/>
          </a:xfrm>
          <a:noFill/>
          <a:ln>
            <a:noFill/>
          </a:ln>
        </p:spPr>
        <p:txBody>
          <a:bodyPr spcFirstLastPara="1" wrap="square" lIns="91425" tIns="45700" rIns="91425" bIns="45700" anchor="t" anchorCtr="0">
            <a:noAutofit/>
          </a:bodyPr>
          <a:lstStyle/>
          <a:p>
            <a:pPr lvl="0"/>
            <a:r>
              <a:rPr lang="en-US" dirty="0"/>
              <a:t>IEEE Standards in Real Life</a:t>
            </a:r>
          </a:p>
        </p:txBody>
      </p:sp>
      <p:sp>
        <p:nvSpPr>
          <p:cNvPr id="6" name="Text Placeholder 5">
            <a:extLst>
              <a:ext uri="{FF2B5EF4-FFF2-40B4-BE49-F238E27FC236}">
                <a16:creationId xmlns:a16="http://schemas.microsoft.com/office/drawing/2014/main" id="{429F28AC-1D7B-0347-8308-428CE58956E3}"/>
              </a:ext>
            </a:extLst>
          </p:cNvPr>
          <p:cNvSpPr>
            <a:spLocks noGrp="1"/>
          </p:cNvSpPr>
          <p:nvPr>
            <p:ph type="body" idx="2"/>
          </p:nvPr>
        </p:nvSpPr>
        <p:spPr>
          <a:xfrm>
            <a:off x="503448" y="914400"/>
            <a:ext cx="7777522" cy="612937"/>
          </a:xfrm>
        </p:spPr>
        <p:txBody>
          <a:bodyPr/>
          <a:lstStyle/>
          <a:p>
            <a:pPr marL="137160" indent="0"/>
            <a:r>
              <a:rPr lang="en-US" dirty="0"/>
              <a:t>Expanding the adoption of wearable devices through IoT and consensus building</a:t>
            </a:r>
          </a:p>
        </p:txBody>
      </p:sp>
      <p:sp>
        <p:nvSpPr>
          <p:cNvPr id="1214" name="Google Shape;1214;p55"/>
          <p:cNvSpPr txBox="1">
            <a:spLocks noGrp="1"/>
          </p:cNvSpPr>
          <p:nvPr>
            <p:ph type="sldNum" idx="12"/>
          </p:nvPr>
        </p:nvSpPr>
        <p:spPr>
          <a:xfrm>
            <a:off x="1330861" y="6350958"/>
            <a:ext cx="790088" cy="182563"/>
          </a:xfrm>
          <a:noFill/>
          <a:ln>
            <a:noFill/>
          </a:ln>
        </p:spPr>
        <p:txBody>
          <a:bodyPr spcFirstLastPara="1" wrap="square" lIns="91425" tIns="45700" rIns="91425" bIns="45700" anchor="ctr" anchorCtr="0">
            <a:noAutofit/>
          </a:bodyPr>
          <a:lstStyle/>
          <a:p>
            <a:pPr lvl="0"/>
            <a:fld id="{00000000-1234-1234-1234-123412341234}" type="slidenum">
              <a:rPr lang="en-US" smtClean="0"/>
              <a:pPr lvl="0"/>
              <a:t>53</a:t>
            </a:fld>
            <a:endParaRPr lang="en-US"/>
          </a:p>
        </p:txBody>
      </p:sp>
      <p:sp>
        <p:nvSpPr>
          <p:cNvPr id="1218" name="Google Shape;1218;p55"/>
          <p:cNvSpPr/>
          <p:nvPr/>
        </p:nvSpPr>
        <p:spPr>
          <a:xfrm>
            <a:off x="310414" y="5150056"/>
            <a:ext cx="451940" cy="45194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9" name="Google Shape;1219;p55"/>
          <p:cNvSpPr/>
          <p:nvPr/>
        </p:nvSpPr>
        <p:spPr>
          <a:xfrm rot="10800000">
            <a:off x="11425452" y="1366497"/>
            <a:ext cx="451940" cy="45194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 name="Picture 15" descr="Graphical user interface&#10;&#10;Description automatically generated">
            <a:extLst>
              <a:ext uri="{FF2B5EF4-FFF2-40B4-BE49-F238E27FC236}">
                <a16:creationId xmlns:a16="http://schemas.microsoft.com/office/drawing/2014/main" id="{A13F34DC-CA42-AD42-9CCC-DB4CB41D63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42566" y="516594"/>
            <a:ext cx="1307750" cy="1029058"/>
          </a:xfrm>
          <a:prstGeom prst="rect">
            <a:avLst/>
          </a:prstGeom>
        </p:spPr>
      </p:pic>
      <p:sp>
        <p:nvSpPr>
          <p:cNvPr id="17" name="Right Triangle 16">
            <a:extLst>
              <a:ext uri="{FF2B5EF4-FFF2-40B4-BE49-F238E27FC236}">
                <a16:creationId xmlns:a16="http://schemas.microsoft.com/office/drawing/2014/main" id="{58AC5842-F586-6A44-B19E-A98C409524BC}"/>
              </a:ext>
            </a:extLst>
          </p:cNvPr>
          <p:cNvSpPr/>
          <p:nvPr/>
        </p:nvSpPr>
        <p:spPr>
          <a:xfrm rot="10800000">
            <a:off x="11298221" y="415567"/>
            <a:ext cx="452095" cy="45209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AB80075-A459-1844-9133-0E84C353D540}"/>
              </a:ext>
            </a:extLst>
          </p:cNvPr>
          <p:cNvSpPr txBox="1"/>
          <p:nvPr/>
        </p:nvSpPr>
        <p:spPr>
          <a:xfrm>
            <a:off x="647272" y="1765198"/>
            <a:ext cx="3195263" cy="1200329"/>
          </a:xfrm>
          <a:prstGeom prst="rect">
            <a:avLst/>
          </a:prstGeom>
          <a:noFill/>
        </p:spPr>
        <p:txBody>
          <a:bodyPr wrap="square" rtlCol="0">
            <a:spAutoFit/>
          </a:bodyPr>
          <a:lstStyle/>
          <a:p>
            <a:r>
              <a:rPr lang="en-US" b="1" dirty="0">
                <a:solidFill>
                  <a:srgbClr val="00629B"/>
                </a:solidFill>
              </a:rPr>
              <a:t>SMART EYEWEAR</a:t>
            </a:r>
          </a:p>
          <a:p>
            <a:r>
              <a:rPr lang="en-US" sz="1200" dirty="0"/>
              <a:t>IEEE 802.11™</a:t>
            </a:r>
          </a:p>
          <a:p>
            <a:r>
              <a:rPr lang="en-US" sz="1200" dirty="0"/>
              <a:t>IEEE 802.15.4™</a:t>
            </a:r>
          </a:p>
          <a:p>
            <a:r>
              <a:rPr lang="en-US" sz="1200" dirty="0"/>
              <a:t>IEEE P2048™</a:t>
            </a:r>
          </a:p>
          <a:p>
            <a:endParaRPr lang="en-US" dirty="0"/>
          </a:p>
        </p:txBody>
      </p:sp>
      <p:sp>
        <p:nvSpPr>
          <p:cNvPr id="19" name="TextBox 18">
            <a:extLst>
              <a:ext uri="{FF2B5EF4-FFF2-40B4-BE49-F238E27FC236}">
                <a16:creationId xmlns:a16="http://schemas.microsoft.com/office/drawing/2014/main" id="{7BB69AC2-33C9-2F47-8126-BFA33C50CBE6}"/>
              </a:ext>
            </a:extLst>
          </p:cNvPr>
          <p:cNvSpPr txBox="1"/>
          <p:nvPr/>
        </p:nvSpPr>
        <p:spPr>
          <a:xfrm>
            <a:off x="647272" y="2684863"/>
            <a:ext cx="3780890" cy="2467342"/>
          </a:xfrm>
          <a:prstGeom prst="rect">
            <a:avLst/>
          </a:prstGeom>
          <a:noFill/>
        </p:spPr>
        <p:txBody>
          <a:bodyPr wrap="square" rtlCol="0">
            <a:spAutoFit/>
          </a:bodyPr>
          <a:lstStyle/>
          <a:p>
            <a:pPr>
              <a:lnSpc>
                <a:spcPts val="1660"/>
              </a:lnSpc>
            </a:pPr>
            <a:r>
              <a:rPr lang="en-US" b="1" dirty="0">
                <a:solidFill>
                  <a:srgbClr val="00629B"/>
                </a:solidFill>
              </a:rPr>
              <a:t>NETWORK, WEARABLE DEVICES AND IoT INFASTRUCTURE</a:t>
            </a:r>
          </a:p>
          <a:p>
            <a:r>
              <a:rPr lang="en-US" sz="1200" dirty="0"/>
              <a:t>IEEE 802®</a:t>
            </a:r>
          </a:p>
          <a:p>
            <a:r>
              <a:rPr lang="en-US" sz="1200" dirty="0"/>
              <a:t>IEEE 1451™ Series</a:t>
            </a:r>
          </a:p>
          <a:p>
            <a:r>
              <a:rPr lang="en-US" sz="1200" dirty="0"/>
              <a:t>IEEE 1588™</a:t>
            </a:r>
          </a:p>
          <a:p>
            <a:r>
              <a:rPr lang="en-US" sz="1200" dirty="0"/>
              <a:t>IEEE P360™</a:t>
            </a:r>
          </a:p>
          <a:p>
            <a:r>
              <a:rPr lang="en-US" sz="1200" dirty="0"/>
              <a:t>IEEE P1912™</a:t>
            </a:r>
          </a:p>
          <a:p>
            <a:r>
              <a:rPr lang="en-US" sz="1200" dirty="0"/>
              <a:t>IEEE 2413™</a:t>
            </a:r>
          </a:p>
          <a:p>
            <a:r>
              <a:rPr lang="en-US" sz="1200" dirty="0"/>
              <a:t>IEEE 2050™</a:t>
            </a:r>
          </a:p>
          <a:p>
            <a:r>
              <a:rPr lang="en-US" sz="1200" dirty="0"/>
              <a:t>IEEE P2144 Series</a:t>
            </a:r>
          </a:p>
          <a:p>
            <a:r>
              <a:rPr lang="en-US" sz="1200" dirty="0"/>
              <a:t>IEEE PS786™</a:t>
            </a:r>
          </a:p>
          <a:p>
            <a:endParaRPr lang="en-US" dirty="0"/>
          </a:p>
        </p:txBody>
      </p:sp>
      <p:sp>
        <p:nvSpPr>
          <p:cNvPr id="20" name="TextBox 19">
            <a:extLst>
              <a:ext uri="{FF2B5EF4-FFF2-40B4-BE49-F238E27FC236}">
                <a16:creationId xmlns:a16="http://schemas.microsoft.com/office/drawing/2014/main" id="{654D624A-91C6-6242-AFD8-3CE1C48C1A1C}"/>
              </a:ext>
            </a:extLst>
          </p:cNvPr>
          <p:cNvSpPr txBox="1"/>
          <p:nvPr/>
        </p:nvSpPr>
        <p:spPr>
          <a:xfrm>
            <a:off x="4695289" y="1764385"/>
            <a:ext cx="2880786" cy="1754326"/>
          </a:xfrm>
          <a:prstGeom prst="rect">
            <a:avLst/>
          </a:prstGeom>
          <a:noFill/>
        </p:spPr>
        <p:txBody>
          <a:bodyPr wrap="square" rtlCol="0">
            <a:spAutoFit/>
          </a:bodyPr>
          <a:lstStyle/>
          <a:p>
            <a:r>
              <a:rPr lang="en-US" b="1" dirty="0">
                <a:solidFill>
                  <a:srgbClr val="00629B"/>
                </a:solidFill>
              </a:rPr>
              <a:t>MOBILE DEVICES</a:t>
            </a:r>
          </a:p>
          <a:p>
            <a:r>
              <a:rPr lang="en-US" sz="1200" dirty="0"/>
              <a:t>IEEE 802.11™</a:t>
            </a:r>
          </a:p>
          <a:p>
            <a:r>
              <a:rPr lang="en-US" sz="1200" dirty="0"/>
              <a:t>IEEE 802.15.4™</a:t>
            </a:r>
          </a:p>
          <a:p>
            <a:r>
              <a:rPr lang="en-US" sz="1200" dirty="0"/>
              <a:t>IEEE 802.15.6™</a:t>
            </a:r>
          </a:p>
          <a:p>
            <a:r>
              <a:rPr lang="en-US" sz="1200" dirty="0"/>
              <a:t>IEEE 2200™</a:t>
            </a:r>
          </a:p>
          <a:p>
            <a:r>
              <a:rPr lang="en-US" sz="1200" dirty="0"/>
              <a:t>IEEE 11073-20601™</a:t>
            </a:r>
          </a:p>
          <a:p>
            <a:r>
              <a:rPr lang="en-US" sz="1200" dirty="0"/>
              <a:t>IEEE P2721™</a:t>
            </a:r>
          </a:p>
          <a:p>
            <a:endParaRPr lang="en-US" dirty="0"/>
          </a:p>
        </p:txBody>
      </p:sp>
      <p:sp>
        <p:nvSpPr>
          <p:cNvPr id="21" name="TextBox 20">
            <a:extLst>
              <a:ext uri="{FF2B5EF4-FFF2-40B4-BE49-F238E27FC236}">
                <a16:creationId xmlns:a16="http://schemas.microsoft.com/office/drawing/2014/main" id="{4BF6342D-51B1-E146-943E-0B0C19C78E3D}"/>
              </a:ext>
            </a:extLst>
          </p:cNvPr>
          <p:cNvSpPr txBox="1"/>
          <p:nvPr/>
        </p:nvSpPr>
        <p:spPr>
          <a:xfrm>
            <a:off x="4695290" y="3249683"/>
            <a:ext cx="6030930" cy="738664"/>
          </a:xfrm>
          <a:prstGeom prst="rect">
            <a:avLst/>
          </a:prstGeom>
          <a:noFill/>
        </p:spPr>
        <p:txBody>
          <a:bodyPr wrap="square" rtlCol="0">
            <a:spAutoFit/>
          </a:bodyPr>
          <a:lstStyle/>
          <a:p>
            <a:r>
              <a:rPr lang="en-US" b="1" dirty="0">
                <a:solidFill>
                  <a:srgbClr val="00629B"/>
                </a:solidFill>
              </a:rPr>
              <a:t>WIRELESS CONNECTIVITY</a:t>
            </a:r>
          </a:p>
          <a:p>
            <a:r>
              <a:rPr lang="en-US" sz="1200" dirty="0"/>
              <a:t>IEEE 802.11™</a:t>
            </a:r>
          </a:p>
          <a:p>
            <a:r>
              <a:rPr lang="en-US" sz="1200" dirty="0"/>
              <a:t>IEEE 802.15.4™</a:t>
            </a:r>
          </a:p>
        </p:txBody>
      </p:sp>
      <p:sp>
        <p:nvSpPr>
          <p:cNvPr id="23" name="TextBox 22">
            <a:extLst>
              <a:ext uri="{FF2B5EF4-FFF2-40B4-BE49-F238E27FC236}">
                <a16:creationId xmlns:a16="http://schemas.microsoft.com/office/drawing/2014/main" id="{7D9DD64B-ACB9-BD44-A078-513DA8E2D2FE}"/>
              </a:ext>
            </a:extLst>
          </p:cNvPr>
          <p:cNvSpPr txBox="1"/>
          <p:nvPr/>
        </p:nvSpPr>
        <p:spPr>
          <a:xfrm>
            <a:off x="647272" y="4931863"/>
            <a:ext cx="2476072" cy="1107996"/>
          </a:xfrm>
          <a:prstGeom prst="rect">
            <a:avLst/>
          </a:prstGeom>
          <a:noFill/>
        </p:spPr>
        <p:txBody>
          <a:bodyPr wrap="square" rtlCol="0">
            <a:spAutoFit/>
          </a:bodyPr>
          <a:lstStyle/>
          <a:p>
            <a:r>
              <a:rPr lang="en-US" b="1" dirty="0">
                <a:solidFill>
                  <a:srgbClr val="00629B"/>
                </a:solidFill>
              </a:rPr>
              <a:t>SMART FABRIC</a:t>
            </a:r>
          </a:p>
          <a:p>
            <a:r>
              <a:rPr lang="en-US" sz="1200" dirty="0"/>
              <a:t>IEEE 802.15.4™</a:t>
            </a:r>
          </a:p>
          <a:p>
            <a:r>
              <a:rPr lang="en-US" sz="1200" dirty="0"/>
              <a:t>IEEE 1451™ Series</a:t>
            </a:r>
          </a:p>
          <a:p>
            <a:r>
              <a:rPr lang="en-US" sz="1200" dirty="0"/>
              <a:t>IEEE 2700™</a:t>
            </a:r>
          </a:p>
          <a:p>
            <a:r>
              <a:rPr lang="en-US" sz="1200" dirty="0"/>
              <a:t>IEEE P2786™</a:t>
            </a:r>
          </a:p>
        </p:txBody>
      </p:sp>
      <p:sp>
        <p:nvSpPr>
          <p:cNvPr id="24" name="TextBox 23">
            <a:extLst>
              <a:ext uri="{FF2B5EF4-FFF2-40B4-BE49-F238E27FC236}">
                <a16:creationId xmlns:a16="http://schemas.microsoft.com/office/drawing/2014/main" id="{1E9479C5-AC2D-DC4A-B156-9FA5675C10B3}"/>
              </a:ext>
            </a:extLst>
          </p:cNvPr>
          <p:cNvSpPr txBox="1"/>
          <p:nvPr/>
        </p:nvSpPr>
        <p:spPr>
          <a:xfrm>
            <a:off x="4695290" y="3988347"/>
            <a:ext cx="6030930" cy="923330"/>
          </a:xfrm>
          <a:prstGeom prst="rect">
            <a:avLst/>
          </a:prstGeom>
          <a:noFill/>
        </p:spPr>
        <p:txBody>
          <a:bodyPr wrap="square" rtlCol="0">
            <a:spAutoFit/>
          </a:bodyPr>
          <a:lstStyle/>
          <a:p>
            <a:r>
              <a:rPr lang="en-US" b="1" dirty="0">
                <a:solidFill>
                  <a:srgbClr val="00629B"/>
                </a:solidFill>
              </a:rPr>
              <a:t>CLOUD COMPUTING</a:t>
            </a:r>
          </a:p>
          <a:p>
            <a:r>
              <a:rPr lang="en-US" sz="1200" dirty="0"/>
              <a:t>IEEE P2301™</a:t>
            </a:r>
          </a:p>
          <a:p>
            <a:r>
              <a:rPr lang="en-US" sz="1200" dirty="0"/>
              <a:t>IEEE PS302™</a:t>
            </a:r>
          </a:p>
          <a:p>
            <a:endParaRPr lang="en-US" sz="1200" dirty="0"/>
          </a:p>
        </p:txBody>
      </p:sp>
      <p:sp>
        <p:nvSpPr>
          <p:cNvPr id="25" name="TextBox 24">
            <a:extLst>
              <a:ext uri="{FF2B5EF4-FFF2-40B4-BE49-F238E27FC236}">
                <a16:creationId xmlns:a16="http://schemas.microsoft.com/office/drawing/2014/main" id="{1735BC84-6D11-0B43-B0AC-B457B9C9D79B}"/>
              </a:ext>
            </a:extLst>
          </p:cNvPr>
          <p:cNvSpPr txBox="1"/>
          <p:nvPr/>
        </p:nvSpPr>
        <p:spPr>
          <a:xfrm>
            <a:off x="4695289" y="4782705"/>
            <a:ext cx="3174715" cy="1082348"/>
          </a:xfrm>
          <a:prstGeom prst="rect">
            <a:avLst/>
          </a:prstGeom>
          <a:noFill/>
        </p:spPr>
        <p:txBody>
          <a:bodyPr wrap="square" rtlCol="0">
            <a:spAutoFit/>
          </a:bodyPr>
          <a:lstStyle/>
          <a:p>
            <a:pPr>
              <a:lnSpc>
                <a:spcPts val="1660"/>
              </a:lnSpc>
            </a:pPr>
            <a:r>
              <a:rPr lang="en-US" b="1" dirty="0">
                <a:solidFill>
                  <a:srgbClr val="00629B"/>
                </a:solidFill>
              </a:rPr>
              <a:t>VIRTUAL REALITY &amp; AUGMENTED REALITY</a:t>
            </a:r>
          </a:p>
          <a:p>
            <a:r>
              <a:rPr lang="en-US" sz="1200" dirty="0"/>
              <a:t>IEEE P1589™</a:t>
            </a:r>
          </a:p>
          <a:p>
            <a:r>
              <a:rPr lang="en-US" sz="1200" dirty="0"/>
              <a:t>IEEE P2048™Series</a:t>
            </a:r>
          </a:p>
          <a:p>
            <a:r>
              <a:rPr lang="en-US" sz="1200" dirty="0"/>
              <a:t>IEEE P3141™</a:t>
            </a:r>
          </a:p>
        </p:txBody>
      </p:sp>
      <p:sp>
        <p:nvSpPr>
          <p:cNvPr id="26" name="TextBox 25">
            <a:extLst>
              <a:ext uri="{FF2B5EF4-FFF2-40B4-BE49-F238E27FC236}">
                <a16:creationId xmlns:a16="http://schemas.microsoft.com/office/drawing/2014/main" id="{182C852D-2055-EA42-90DC-2296B47C2544}"/>
              </a:ext>
            </a:extLst>
          </p:cNvPr>
          <p:cNvSpPr txBox="1"/>
          <p:nvPr/>
        </p:nvSpPr>
        <p:spPr>
          <a:xfrm>
            <a:off x="8435081" y="1741909"/>
            <a:ext cx="2013736" cy="1292662"/>
          </a:xfrm>
          <a:prstGeom prst="rect">
            <a:avLst/>
          </a:prstGeom>
          <a:noFill/>
        </p:spPr>
        <p:txBody>
          <a:bodyPr wrap="square" rtlCol="0">
            <a:spAutoFit/>
          </a:bodyPr>
          <a:lstStyle/>
          <a:p>
            <a:r>
              <a:rPr lang="en-US" b="1" dirty="0">
                <a:solidFill>
                  <a:srgbClr val="00629B"/>
                </a:solidFill>
              </a:rPr>
              <a:t>SMART WATCH</a:t>
            </a:r>
          </a:p>
          <a:p>
            <a:r>
              <a:rPr lang="en-US" sz="1200" dirty="0"/>
              <a:t>IEEE 802.11™</a:t>
            </a:r>
          </a:p>
          <a:p>
            <a:r>
              <a:rPr lang="en-US" sz="1200" dirty="0"/>
              <a:t>IEEE 802.15.4™</a:t>
            </a:r>
          </a:p>
          <a:p>
            <a:r>
              <a:rPr lang="en-US" sz="1200" dirty="0"/>
              <a:t>IEEE 802.15.6™</a:t>
            </a:r>
          </a:p>
          <a:p>
            <a:r>
              <a:rPr lang="en-US" sz="1200" dirty="0"/>
              <a:t>IEEE 2700™</a:t>
            </a:r>
          </a:p>
          <a:p>
            <a:r>
              <a:rPr lang="en-US" sz="1200" dirty="0"/>
              <a:t>IEEE 11073-20601™</a:t>
            </a:r>
          </a:p>
        </p:txBody>
      </p:sp>
      <p:sp>
        <p:nvSpPr>
          <p:cNvPr id="18" name="TextBox 17">
            <a:extLst>
              <a:ext uri="{FF2B5EF4-FFF2-40B4-BE49-F238E27FC236}">
                <a16:creationId xmlns:a16="http://schemas.microsoft.com/office/drawing/2014/main" id="{C53AEC8E-89E8-0E40-A4D7-0FF96661C77D}"/>
              </a:ext>
            </a:extLst>
          </p:cNvPr>
          <p:cNvSpPr txBox="1"/>
          <p:nvPr/>
        </p:nvSpPr>
        <p:spPr>
          <a:xfrm>
            <a:off x="8435081" y="3138388"/>
            <a:ext cx="2013736" cy="1292662"/>
          </a:xfrm>
          <a:prstGeom prst="rect">
            <a:avLst/>
          </a:prstGeom>
          <a:noFill/>
        </p:spPr>
        <p:txBody>
          <a:bodyPr wrap="square" rtlCol="0">
            <a:spAutoFit/>
          </a:bodyPr>
          <a:lstStyle/>
          <a:p>
            <a:r>
              <a:rPr lang="en-US" b="1" dirty="0">
                <a:solidFill>
                  <a:srgbClr val="00629B"/>
                </a:solidFill>
              </a:rPr>
              <a:t>SMART INSOLES</a:t>
            </a:r>
          </a:p>
          <a:p>
            <a:r>
              <a:rPr lang="en-US" sz="1200" dirty="0"/>
              <a:t>IEEE 802.11™</a:t>
            </a:r>
          </a:p>
          <a:p>
            <a:r>
              <a:rPr lang="en-US" sz="1200" dirty="0"/>
              <a:t>IEEE 802.15.4™</a:t>
            </a:r>
          </a:p>
          <a:p>
            <a:r>
              <a:rPr lang="en-US" sz="1200" dirty="0"/>
              <a:t>IEEE 802.15.6™</a:t>
            </a:r>
          </a:p>
          <a:p>
            <a:r>
              <a:rPr lang="en-US" sz="1200" dirty="0"/>
              <a:t>IEEE 1451™ Series</a:t>
            </a:r>
          </a:p>
          <a:p>
            <a:r>
              <a:rPr lang="en-US" sz="1200" dirty="0"/>
              <a:t>IEEE 2700™</a:t>
            </a:r>
          </a:p>
        </p:txBody>
      </p:sp>
      <p:sp>
        <p:nvSpPr>
          <p:cNvPr id="22" name="TextBox 21">
            <a:extLst>
              <a:ext uri="{FF2B5EF4-FFF2-40B4-BE49-F238E27FC236}">
                <a16:creationId xmlns:a16="http://schemas.microsoft.com/office/drawing/2014/main" id="{6DDCFFD4-8DE0-9B4A-8943-AF109BD40384}"/>
              </a:ext>
            </a:extLst>
          </p:cNvPr>
          <p:cNvSpPr txBox="1"/>
          <p:nvPr/>
        </p:nvSpPr>
        <p:spPr>
          <a:xfrm>
            <a:off x="8435081" y="4556222"/>
            <a:ext cx="3448562" cy="553998"/>
          </a:xfrm>
          <a:prstGeom prst="rect">
            <a:avLst/>
          </a:prstGeom>
          <a:noFill/>
        </p:spPr>
        <p:txBody>
          <a:bodyPr wrap="square" rtlCol="0">
            <a:spAutoFit/>
          </a:bodyPr>
          <a:lstStyle/>
          <a:p>
            <a:r>
              <a:rPr lang="en-US" b="1" dirty="0">
                <a:solidFill>
                  <a:srgbClr val="00629B"/>
                </a:solidFill>
              </a:rPr>
              <a:t>HUMAN AUGMENTATION</a:t>
            </a:r>
          </a:p>
          <a:p>
            <a:r>
              <a:rPr lang="en-US" sz="1200" dirty="0"/>
              <a:t>IEEE P2049™</a:t>
            </a:r>
          </a:p>
        </p:txBody>
      </p:sp>
      <p:sp>
        <p:nvSpPr>
          <p:cNvPr id="27" name="TextBox 26">
            <a:extLst>
              <a:ext uri="{FF2B5EF4-FFF2-40B4-BE49-F238E27FC236}">
                <a16:creationId xmlns:a16="http://schemas.microsoft.com/office/drawing/2014/main" id="{92E6AB7A-DDE5-FD41-87E1-15F4FA24C0F1}"/>
              </a:ext>
            </a:extLst>
          </p:cNvPr>
          <p:cNvSpPr txBox="1"/>
          <p:nvPr/>
        </p:nvSpPr>
        <p:spPr>
          <a:xfrm>
            <a:off x="8435081" y="5316509"/>
            <a:ext cx="3448562" cy="738664"/>
          </a:xfrm>
          <a:prstGeom prst="rect">
            <a:avLst/>
          </a:prstGeom>
          <a:noFill/>
        </p:spPr>
        <p:txBody>
          <a:bodyPr wrap="square" rtlCol="0">
            <a:spAutoFit/>
          </a:bodyPr>
          <a:lstStyle/>
          <a:p>
            <a:r>
              <a:rPr lang="en-US" b="1" dirty="0">
                <a:solidFill>
                  <a:srgbClr val="00629B"/>
                </a:solidFill>
              </a:rPr>
              <a:t>ACCESSIBILITY</a:t>
            </a:r>
          </a:p>
          <a:p>
            <a:r>
              <a:rPr lang="en-US" sz="1200" dirty="0"/>
              <a:t>IEEE PS049™ Series</a:t>
            </a:r>
          </a:p>
          <a:p>
            <a:r>
              <a:rPr lang="en-US" sz="1200" dirty="0"/>
              <a:t>IEEE P2843™</a:t>
            </a:r>
          </a:p>
        </p:txBody>
      </p:sp>
      <p:pic>
        <p:nvPicPr>
          <p:cNvPr id="28" name="Picture 27" descr="Website&#10;&#10;Description automatically generated">
            <a:extLst>
              <a:ext uri="{FF2B5EF4-FFF2-40B4-BE49-F238E27FC236}">
                <a16:creationId xmlns:a16="http://schemas.microsoft.com/office/drawing/2014/main" id="{8632A76A-8159-114D-9596-91C431147A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96626" y="521731"/>
            <a:ext cx="1223536" cy="1023921"/>
          </a:xfrm>
          <a:prstGeom prst="rect">
            <a:avLst/>
          </a:prstGeom>
          <a:ln w="3175">
            <a:noFill/>
          </a:ln>
        </p:spPr>
      </p:pic>
      <p:sp>
        <p:nvSpPr>
          <p:cNvPr id="29" name="Right Triangle 28">
            <a:extLst>
              <a:ext uri="{FF2B5EF4-FFF2-40B4-BE49-F238E27FC236}">
                <a16:creationId xmlns:a16="http://schemas.microsoft.com/office/drawing/2014/main" id="{8BD48FD2-9110-D441-A4E4-EE3DEFA893DB}"/>
              </a:ext>
            </a:extLst>
          </p:cNvPr>
          <p:cNvSpPr/>
          <p:nvPr/>
        </p:nvSpPr>
        <p:spPr>
          <a:xfrm>
            <a:off x="8496626" y="1140449"/>
            <a:ext cx="452095" cy="45209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Website&#10;&#10;Description automatically generated">
            <a:extLst>
              <a:ext uri="{FF2B5EF4-FFF2-40B4-BE49-F238E27FC236}">
                <a16:creationId xmlns:a16="http://schemas.microsoft.com/office/drawing/2014/main" id="{932B4E5B-484D-A141-911F-35AC8F118D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71124" y="516594"/>
            <a:ext cx="771441" cy="522979"/>
          </a:xfrm>
          <a:prstGeom prst="rect">
            <a:avLst/>
          </a:prstGeom>
          <a:ln w="3175">
            <a:noFill/>
          </a:ln>
        </p:spPr>
      </p:pic>
      <p:pic>
        <p:nvPicPr>
          <p:cNvPr id="31" name="Picture 30" descr="Website&#10;&#10;Description automatically generated">
            <a:extLst>
              <a:ext uri="{FF2B5EF4-FFF2-40B4-BE49-F238E27FC236}">
                <a16:creationId xmlns:a16="http://schemas.microsoft.com/office/drawing/2014/main" id="{F08AEFC6-47C8-9142-B7E2-36BE9D06534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71124" y="1015358"/>
            <a:ext cx="771441" cy="522979"/>
          </a:xfrm>
          <a:prstGeom prst="rect">
            <a:avLst/>
          </a:prstGeom>
          <a:ln w="3175">
            <a:noFill/>
          </a:ln>
        </p:spPr>
      </p:pic>
      <p:sp>
        <p:nvSpPr>
          <p:cNvPr id="32" name="Google Shape;1195;p53">
            <a:extLst>
              <a:ext uri="{FF2B5EF4-FFF2-40B4-BE49-F238E27FC236}">
                <a16:creationId xmlns:a16="http://schemas.microsoft.com/office/drawing/2014/main" id="{9C5A5D19-2EFA-4DA7-B517-B2B703DCC3F4}"/>
              </a:ext>
            </a:extLst>
          </p:cNvPr>
          <p:cNvSpPr/>
          <p:nvPr/>
        </p:nvSpPr>
        <p:spPr>
          <a:xfrm>
            <a:off x="1792517" y="6242671"/>
            <a:ext cx="2840521" cy="36804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600" b="1" dirty="0">
                <a:solidFill>
                  <a:srgbClr val="00629B"/>
                </a:solidFill>
                <a:latin typeface="Calibri"/>
                <a:ea typeface="Calibri"/>
                <a:cs typeface="Calibri"/>
                <a:sym typeface="Calibri"/>
              </a:rPr>
              <a:t>Learn more: standards.ieee.org</a:t>
            </a:r>
            <a:endParaRPr sz="1600" b="1" dirty="0">
              <a:solidFill>
                <a:srgbClr val="00629B"/>
              </a:solidFill>
              <a:latin typeface="Calibri"/>
              <a:ea typeface="Calibri"/>
              <a:cs typeface="Calibri"/>
              <a:sym typeface="Calibri"/>
            </a:endParaRPr>
          </a:p>
        </p:txBody>
      </p:sp>
    </p:spTree>
    <p:extLst>
      <p:ext uri="{BB962C8B-B14F-4D97-AF65-F5344CB8AC3E}">
        <p14:creationId xmlns:p14="http://schemas.microsoft.com/office/powerpoint/2010/main" val="2061568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55"/>
          <p:cNvSpPr txBox="1">
            <a:spLocks noGrp="1"/>
          </p:cNvSpPr>
          <p:nvPr>
            <p:ph type="title"/>
          </p:nvPr>
        </p:nvSpPr>
        <p:spPr>
          <a:xfrm>
            <a:off x="452282" y="415567"/>
            <a:ext cx="11298034" cy="498834"/>
          </a:xfrm>
          <a:noFill/>
          <a:ln>
            <a:noFill/>
          </a:ln>
        </p:spPr>
        <p:txBody>
          <a:bodyPr spcFirstLastPara="1" wrap="square" lIns="91425" tIns="45700" rIns="91425" bIns="45700" anchor="t" anchorCtr="0">
            <a:noAutofit/>
          </a:bodyPr>
          <a:lstStyle/>
          <a:p>
            <a:pPr lvl="0"/>
            <a:r>
              <a:rPr lang="en-US"/>
              <a:t>IEEE Standards in Real Life</a:t>
            </a:r>
            <a:endParaRPr lang="en-US" dirty="0"/>
          </a:p>
        </p:txBody>
      </p:sp>
      <p:sp>
        <p:nvSpPr>
          <p:cNvPr id="6" name="Text Placeholder 5">
            <a:extLst>
              <a:ext uri="{FF2B5EF4-FFF2-40B4-BE49-F238E27FC236}">
                <a16:creationId xmlns:a16="http://schemas.microsoft.com/office/drawing/2014/main" id="{429F28AC-1D7B-0347-8308-428CE58956E3}"/>
              </a:ext>
            </a:extLst>
          </p:cNvPr>
          <p:cNvSpPr>
            <a:spLocks noGrp="1"/>
          </p:cNvSpPr>
          <p:nvPr>
            <p:ph type="body" idx="2"/>
          </p:nvPr>
        </p:nvSpPr>
        <p:spPr>
          <a:xfrm>
            <a:off x="503448" y="914400"/>
            <a:ext cx="7952183" cy="530225"/>
          </a:xfrm>
        </p:spPr>
        <p:txBody>
          <a:bodyPr/>
          <a:lstStyle/>
          <a:p>
            <a:pPr marL="137160" indent="0"/>
            <a:r>
              <a:rPr lang="en-US" dirty="0"/>
              <a:t>Advancing the technologies for connected vehicles through consensus building</a:t>
            </a:r>
          </a:p>
        </p:txBody>
      </p:sp>
      <p:sp>
        <p:nvSpPr>
          <p:cNvPr id="1214" name="Google Shape;1214;p55"/>
          <p:cNvSpPr txBox="1">
            <a:spLocks noGrp="1"/>
          </p:cNvSpPr>
          <p:nvPr>
            <p:ph type="sldNum" idx="12"/>
          </p:nvPr>
        </p:nvSpPr>
        <p:spPr>
          <a:xfrm>
            <a:off x="1330861" y="6350958"/>
            <a:ext cx="790088" cy="182563"/>
          </a:xfrm>
          <a:noFill/>
          <a:ln>
            <a:noFill/>
          </a:ln>
        </p:spPr>
        <p:txBody>
          <a:bodyPr spcFirstLastPara="1" wrap="square" lIns="91425" tIns="45700" rIns="91425" bIns="45700" anchor="ctr" anchorCtr="0">
            <a:noAutofit/>
          </a:bodyPr>
          <a:lstStyle/>
          <a:p>
            <a:pPr lvl="0"/>
            <a:fld id="{00000000-1234-1234-1234-123412341234}" type="slidenum">
              <a:rPr lang="en-US" smtClean="0"/>
              <a:pPr lvl="0"/>
              <a:t>54</a:t>
            </a:fld>
            <a:endParaRPr lang="en-US"/>
          </a:p>
        </p:txBody>
      </p:sp>
      <p:sp>
        <p:nvSpPr>
          <p:cNvPr id="1218" name="Google Shape;1218;p55"/>
          <p:cNvSpPr/>
          <p:nvPr/>
        </p:nvSpPr>
        <p:spPr>
          <a:xfrm>
            <a:off x="310414" y="5150056"/>
            <a:ext cx="451940" cy="45194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9" name="Google Shape;1219;p55"/>
          <p:cNvSpPr/>
          <p:nvPr/>
        </p:nvSpPr>
        <p:spPr>
          <a:xfrm rot="10800000">
            <a:off x="11425452" y="1366497"/>
            <a:ext cx="451940" cy="45194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 name="Picture 15" descr="Graphical user interface&#10;&#10;Description automatically generated">
            <a:extLst>
              <a:ext uri="{FF2B5EF4-FFF2-40B4-BE49-F238E27FC236}">
                <a16:creationId xmlns:a16="http://schemas.microsoft.com/office/drawing/2014/main" id="{A13F34DC-CA42-AD42-9CCC-DB4CB41D63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42566" y="516594"/>
            <a:ext cx="1307750" cy="1029058"/>
          </a:xfrm>
          <a:prstGeom prst="rect">
            <a:avLst/>
          </a:prstGeom>
        </p:spPr>
      </p:pic>
      <p:sp>
        <p:nvSpPr>
          <p:cNvPr id="17" name="Right Triangle 16">
            <a:extLst>
              <a:ext uri="{FF2B5EF4-FFF2-40B4-BE49-F238E27FC236}">
                <a16:creationId xmlns:a16="http://schemas.microsoft.com/office/drawing/2014/main" id="{58AC5842-F586-6A44-B19E-A98C409524BC}"/>
              </a:ext>
            </a:extLst>
          </p:cNvPr>
          <p:cNvSpPr/>
          <p:nvPr/>
        </p:nvSpPr>
        <p:spPr>
          <a:xfrm rot="10800000">
            <a:off x="11298221" y="415567"/>
            <a:ext cx="452095" cy="45209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AB80075-A459-1844-9133-0E84C353D540}"/>
              </a:ext>
            </a:extLst>
          </p:cNvPr>
          <p:cNvSpPr txBox="1"/>
          <p:nvPr/>
        </p:nvSpPr>
        <p:spPr>
          <a:xfrm>
            <a:off x="647273" y="1836025"/>
            <a:ext cx="3342836" cy="3606115"/>
          </a:xfrm>
          <a:prstGeom prst="rect">
            <a:avLst/>
          </a:prstGeom>
          <a:noFill/>
        </p:spPr>
        <p:txBody>
          <a:bodyPr wrap="square" rtlCol="0">
            <a:spAutoFit/>
          </a:bodyPr>
          <a:lstStyle/>
          <a:p>
            <a:pPr>
              <a:lnSpc>
                <a:spcPts val="1660"/>
              </a:lnSpc>
            </a:pPr>
            <a:r>
              <a:rPr lang="en-US" b="1" dirty="0">
                <a:solidFill>
                  <a:srgbClr val="00629B"/>
                </a:solidFill>
              </a:rPr>
              <a:t>INTELLIGENT TRANSPORTATION SYSTEMS</a:t>
            </a:r>
          </a:p>
          <a:p>
            <a:pPr>
              <a:spcAft>
                <a:spcPts val="600"/>
              </a:spcAft>
            </a:pPr>
            <a:r>
              <a:rPr lang="en-US" sz="1200" dirty="0"/>
              <a:t>IEEE 1609™</a:t>
            </a:r>
            <a:br>
              <a:rPr lang="en-US" sz="1200" dirty="0"/>
            </a:br>
            <a:r>
              <a:rPr lang="en-US" sz="1200" dirty="0"/>
              <a:t>A family of standards defining the architecture, services and standard interfaces for secure vehicle-to-vehicle (V2V) and vehicle-to-infrastructure (V2I) wireless communications.</a:t>
            </a:r>
          </a:p>
          <a:p>
            <a:r>
              <a:rPr lang="en-US" sz="1200" dirty="0"/>
              <a:t>IEEE 1616™</a:t>
            </a:r>
          </a:p>
          <a:p>
            <a:pPr>
              <a:spcAft>
                <a:spcPts val="600"/>
              </a:spcAft>
            </a:pPr>
            <a:r>
              <a:rPr lang="en-US" sz="1200" dirty="0"/>
              <a:t>Standards for motor vehicle event data recorders. </a:t>
            </a:r>
          </a:p>
          <a:p>
            <a:r>
              <a:rPr lang="en-US" sz="1200" dirty="0"/>
              <a:t>IEEE 802.11™</a:t>
            </a:r>
          </a:p>
          <a:p>
            <a:pPr>
              <a:spcAft>
                <a:spcPts val="600"/>
              </a:spcAft>
            </a:pPr>
            <a:r>
              <a:rPr lang="en-US" sz="1200" dirty="0"/>
              <a:t>WLAN to support communication between vehicles and the roadside and between vehicles while operating at speeds up to a maximum of </a:t>
            </a:r>
            <a:br>
              <a:rPr lang="en-US" sz="1200" dirty="0"/>
            </a:br>
            <a:r>
              <a:rPr lang="en-US" sz="1200" dirty="0"/>
              <a:t>200 km/h for communication ranges up to </a:t>
            </a:r>
            <a:br>
              <a:rPr lang="en-US" sz="1200" dirty="0"/>
            </a:br>
            <a:r>
              <a:rPr lang="en-US" sz="1200" dirty="0"/>
              <a:t>1000 meters.</a:t>
            </a:r>
          </a:p>
          <a:p>
            <a:pPr>
              <a:spcAft>
                <a:spcPts val="600"/>
              </a:spcAft>
            </a:pPr>
            <a:r>
              <a:rPr lang="en-US" sz="1200" dirty="0"/>
              <a:t>IEEE P2020™</a:t>
            </a:r>
          </a:p>
          <a:p>
            <a:r>
              <a:rPr lang="en-US" sz="1200" dirty="0"/>
              <a:t>IEEE P2040™Series</a:t>
            </a:r>
            <a:endParaRPr lang="en-US" dirty="0"/>
          </a:p>
        </p:txBody>
      </p:sp>
      <p:sp>
        <p:nvSpPr>
          <p:cNvPr id="21" name="TextBox 20">
            <a:extLst>
              <a:ext uri="{FF2B5EF4-FFF2-40B4-BE49-F238E27FC236}">
                <a16:creationId xmlns:a16="http://schemas.microsoft.com/office/drawing/2014/main" id="{4BF6342D-51B1-E146-943E-0B0C19C78E3D}"/>
              </a:ext>
            </a:extLst>
          </p:cNvPr>
          <p:cNvSpPr txBox="1"/>
          <p:nvPr/>
        </p:nvSpPr>
        <p:spPr>
          <a:xfrm>
            <a:off x="4067046" y="1766064"/>
            <a:ext cx="3382772" cy="1631216"/>
          </a:xfrm>
          <a:prstGeom prst="rect">
            <a:avLst/>
          </a:prstGeom>
          <a:noFill/>
        </p:spPr>
        <p:txBody>
          <a:bodyPr wrap="square" rtlCol="0">
            <a:spAutoFit/>
          </a:bodyPr>
          <a:lstStyle/>
          <a:p>
            <a:r>
              <a:rPr lang="en-US" b="1" dirty="0">
                <a:solidFill>
                  <a:srgbClr val="00629B"/>
                </a:solidFill>
              </a:rPr>
              <a:t>CONNECTIVITY</a:t>
            </a:r>
          </a:p>
          <a:p>
            <a:r>
              <a:rPr lang="en-US" sz="1200" dirty="0"/>
              <a:t>IEEE 802.3™</a:t>
            </a:r>
          </a:p>
          <a:p>
            <a:pPr>
              <a:spcAft>
                <a:spcPts val="600"/>
              </a:spcAft>
            </a:pPr>
            <a:r>
              <a:rPr lang="en-US" sz="1200" dirty="0"/>
              <a:t>Defining the physical layer and data link layer’s media access control of wired Ethernet, in local area networks and wide area network applications.</a:t>
            </a:r>
          </a:p>
          <a:p>
            <a:pPr>
              <a:spcAft>
                <a:spcPts val="600"/>
              </a:spcAft>
            </a:pPr>
            <a:r>
              <a:rPr lang="en-US" sz="1200" dirty="0"/>
              <a:t>IEEE 802.1 TSN™</a:t>
            </a:r>
          </a:p>
          <a:p>
            <a:pPr>
              <a:spcAft>
                <a:spcPts val="600"/>
              </a:spcAft>
            </a:pPr>
            <a:r>
              <a:rPr lang="en-US" sz="1200" dirty="0"/>
              <a:t>IEEE 2030.5™</a:t>
            </a:r>
            <a:endParaRPr lang="en-US" dirty="0"/>
          </a:p>
        </p:txBody>
      </p:sp>
      <p:sp>
        <p:nvSpPr>
          <p:cNvPr id="23" name="TextBox 22">
            <a:extLst>
              <a:ext uri="{FF2B5EF4-FFF2-40B4-BE49-F238E27FC236}">
                <a16:creationId xmlns:a16="http://schemas.microsoft.com/office/drawing/2014/main" id="{7D9DD64B-ACB9-BD44-A078-513DA8E2D2FE}"/>
              </a:ext>
            </a:extLst>
          </p:cNvPr>
          <p:cNvSpPr txBox="1"/>
          <p:nvPr/>
        </p:nvSpPr>
        <p:spPr>
          <a:xfrm>
            <a:off x="4059453" y="3989411"/>
            <a:ext cx="2476072" cy="553998"/>
          </a:xfrm>
          <a:prstGeom prst="rect">
            <a:avLst/>
          </a:prstGeom>
          <a:noFill/>
        </p:spPr>
        <p:txBody>
          <a:bodyPr wrap="square" rtlCol="0">
            <a:spAutoFit/>
          </a:bodyPr>
          <a:lstStyle/>
          <a:p>
            <a:r>
              <a:rPr lang="en-US" b="1" dirty="0">
                <a:solidFill>
                  <a:srgbClr val="00629B"/>
                </a:solidFill>
              </a:rPr>
              <a:t>CYBERSECURITY</a:t>
            </a:r>
          </a:p>
          <a:p>
            <a:r>
              <a:rPr lang="en-US" sz="1200" dirty="0"/>
              <a:t>IEEE 203.5™</a:t>
            </a:r>
          </a:p>
        </p:txBody>
      </p:sp>
      <p:sp>
        <p:nvSpPr>
          <p:cNvPr id="22" name="TextBox 21">
            <a:extLst>
              <a:ext uri="{FF2B5EF4-FFF2-40B4-BE49-F238E27FC236}">
                <a16:creationId xmlns:a16="http://schemas.microsoft.com/office/drawing/2014/main" id="{0C5DDAE3-9E19-D748-BB0C-F70608F84B73}"/>
              </a:ext>
            </a:extLst>
          </p:cNvPr>
          <p:cNvSpPr txBox="1"/>
          <p:nvPr/>
        </p:nvSpPr>
        <p:spPr>
          <a:xfrm>
            <a:off x="4067046" y="3435413"/>
            <a:ext cx="2476072" cy="553998"/>
          </a:xfrm>
          <a:prstGeom prst="rect">
            <a:avLst/>
          </a:prstGeom>
          <a:noFill/>
        </p:spPr>
        <p:txBody>
          <a:bodyPr wrap="square" rtlCol="0">
            <a:spAutoFit/>
          </a:bodyPr>
          <a:lstStyle/>
          <a:p>
            <a:r>
              <a:rPr lang="en-US" b="1" dirty="0">
                <a:solidFill>
                  <a:srgbClr val="00629B"/>
                </a:solidFill>
              </a:rPr>
              <a:t>VISION SYSTEMS</a:t>
            </a:r>
          </a:p>
          <a:p>
            <a:r>
              <a:rPr lang="en-US" sz="1200" dirty="0"/>
              <a:t>IEEE 2020™</a:t>
            </a:r>
          </a:p>
        </p:txBody>
      </p:sp>
      <p:sp>
        <p:nvSpPr>
          <p:cNvPr id="27" name="TextBox 26">
            <a:extLst>
              <a:ext uri="{FF2B5EF4-FFF2-40B4-BE49-F238E27FC236}">
                <a16:creationId xmlns:a16="http://schemas.microsoft.com/office/drawing/2014/main" id="{88995F96-2AF3-044E-8789-CA5C468B978D}"/>
              </a:ext>
            </a:extLst>
          </p:cNvPr>
          <p:cNvSpPr txBox="1"/>
          <p:nvPr/>
        </p:nvSpPr>
        <p:spPr>
          <a:xfrm>
            <a:off x="7457413" y="1801596"/>
            <a:ext cx="4742180" cy="1851789"/>
          </a:xfrm>
          <a:prstGeom prst="rect">
            <a:avLst/>
          </a:prstGeom>
          <a:noFill/>
        </p:spPr>
        <p:txBody>
          <a:bodyPr wrap="square" rtlCol="0">
            <a:spAutoFit/>
          </a:bodyPr>
          <a:lstStyle/>
          <a:p>
            <a:pPr>
              <a:lnSpc>
                <a:spcPts val="1860"/>
              </a:lnSpc>
            </a:pPr>
            <a:r>
              <a:rPr lang="en-US" b="1" dirty="0">
                <a:solidFill>
                  <a:srgbClr val="00629B"/>
                </a:solidFill>
              </a:rPr>
              <a:t>TRANSPORTATION ELECTRIFICATION </a:t>
            </a:r>
          </a:p>
          <a:p>
            <a:pPr>
              <a:spcAft>
                <a:spcPts val="300"/>
              </a:spcAft>
            </a:pPr>
            <a:r>
              <a:rPr lang="en-US" sz="1200" dirty="0"/>
              <a:t>IEEE 2030™ and its related standards are the first all-encompassing standards series providing alternative approaches and best practices for achieving smart grid interoperability.</a:t>
            </a:r>
          </a:p>
          <a:p>
            <a:r>
              <a:rPr lang="en-US" sz="1200" dirty="0"/>
              <a:t>IEEE 1547™ SERIES:  A series of standards for distributed power to maximize the benefits of interconnection. </a:t>
            </a:r>
          </a:p>
          <a:p>
            <a:r>
              <a:rPr lang="en-US" sz="1200" dirty="0"/>
              <a:t>IEEE P1562™: Standard for array and battery sizing.</a:t>
            </a:r>
          </a:p>
          <a:p>
            <a:r>
              <a:rPr lang="en-US" sz="1200" dirty="0"/>
              <a:t>IEEE 1901™ SERIES : Standards relating to broadband connectivity over electric power lines. </a:t>
            </a:r>
          </a:p>
        </p:txBody>
      </p:sp>
      <p:sp>
        <p:nvSpPr>
          <p:cNvPr id="28" name="TextBox 27">
            <a:extLst>
              <a:ext uri="{FF2B5EF4-FFF2-40B4-BE49-F238E27FC236}">
                <a16:creationId xmlns:a16="http://schemas.microsoft.com/office/drawing/2014/main" id="{442EAA0F-3ECC-3B45-9A87-AAF3F8632CC2}"/>
              </a:ext>
            </a:extLst>
          </p:cNvPr>
          <p:cNvSpPr txBox="1"/>
          <p:nvPr/>
        </p:nvSpPr>
        <p:spPr>
          <a:xfrm>
            <a:off x="647273" y="5376026"/>
            <a:ext cx="2476072" cy="738664"/>
          </a:xfrm>
          <a:prstGeom prst="rect">
            <a:avLst/>
          </a:prstGeom>
          <a:noFill/>
        </p:spPr>
        <p:txBody>
          <a:bodyPr wrap="square" rtlCol="0">
            <a:spAutoFit/>
          </a:bodyPr>
          <a:lstStyle/>
          <a:p>
            <a:r>
              <a:rPr lang="en-US" b="1" dirty="0">
                <a:solidFill>
                  <a:srgbClr val="00629B"/>
                </a:solidFill>
              </a:rPr>
              <a:t>DESIGN AUTOMATION</a:t>
            </a:r>
          </a:p>
          <a:p>
            <a:r>
              <a:rPr lang="en-US" sz="1200" dirty="0"/>
              <a:t>IEEE 2846™</a:t>
            </a:r>
          </a:p>
          <a:p>
            <a:r>
              <a:rPr lang="en-US" sz="1200" dirty="0"/>
              <a:t>IEEE 2851™</a:t>
            </a:r>
          </a:p>
        </p:txBody>
      </p:sp>
      <p:sp>
        <p:nvSpPr>
          <p:cNvPr id="29" name="TextBox 28">
            <a:extLst>
              <a:ext uri="{FF2B5EF4-FFF2-40B4-BE49-F238E27FC236}">
                <a16:creationId xmlns:a16="http://schemas.microsoft.com/office/drawing/2014/main" id="{BFC7738A-B793-CA4C-B684-86EC19885293}"/>
              </a:ext>
            </a:extLst>
          </p:cNvPr>
          <p:cNvSpPr txBox="1"/>
          <p:nvPr/>
        </p:nvSpPr>
        <p:spPr>
          <a:xfrm>
            <a:off x="7449819" y="3653385"/>
            <a:ext cx="4405216" cy="1297791"/>
          </a:xfrm>
          <a:prstGeom prst="rect">
            <a:avLst/>
          </a:prstGeom>
          <a:noFill/>
        </p:spPr>
        <p:txBody>
          <a:bodyPr wrap="square" rtlCol="0">
            <a:spAutoFit/>
          </a:bodyPr>
          <a:lstStyle/>
          <a:p>
            <a:pPr>
              <a:lnSpc>
                <a:spcPts val="1860"/>
              </a:lnSpc>
            </a:pPr>
            <a:r>
              <a:rPr lang="en-US" b="1" dirty="0">
                <a:solidFill>
                  <a:srgbClr val="00629B"/>
                </a:solidFill>
              </a:rPr>
              <a:t>TRAFFIC SAFETY</a:t>
            </a:r>
          </a:p>
          <a:p>
            <a:r>
              <a:rPr lang="en-US" sz="1200" dirty="0"/>
              <a:t>IEEE 1512™</a:t>
            </a:r>
          </a:p>
          <a:p>
            <a:pPr>
              <a:spcAft>
                <a:spcPts val="300"/>
              </a:spcAft>
            </a:pPr>
            <a:r>
              <a:rPr lang="en-US" sz="1200" dirty="0"/>
              <a:t>Multiple standards for traffic safety, hazardous materials and public safety incident communications. </a:t>
            </a:r>
          </a:p>
          <a:p>
            <a:r>
              <a:rPr lang="en-US" sz="1200" dirty="0"/>
              <a:t>IEEE P2040™ SERIES</a:t>
            </a:r>
          </a:p>
          <a:p>
            <a:pPr>
              <a:spcAft>
                <a:spcPts val="600"/>
              </a:spcAft>
            </a:pPr>
            <a:r>
              <a:rPr lang="en-US" sz="1200" dirty="0"/>
              <a:t>IEEE P2048.11™</a:t>
            </a:r>
          </a:p>
        </p:txBody>
      </p:sp>
      <p:sp>
        <p:nvSpPr>
          <p:cNvPr id="30" name="TextBox 29">
            <a:extLst>
              <a:ext uri="{FF2B5EF4-FFF2-40B4-BE49-F238E27FC236}">
                <a16:creationId xmlns:a16="http://schemas.microsoft.com/office/drawing/2014/main" id="{71315259-347C-C548-8B89-57CF9A0E83DE}"/>
              </a:ext>
            </a:extLst>
          </p:cNvPr>
          <p:cNvSpPr txBox="1"/>
          <p:nvPr/>
        </p:nvSpPr>
        <p:spPr>
          <a:xfrm>
            <a:off x="4059453" y="4543409"/>
            <a:ext cx="3342836" cy="1949252"/>
          </a:xfrm>
          <a:prstGeom prst="rect">
            <a:avLst/>
          </a:prstGeom>
          <a:noFill/>
        </p:spPr>
        <p:txBody>
          <a:bodyPr wrap="square" rtlCol="0">
            <a:spAutoFit/>
          </a:bodyPr>
          <a:lstStyle/>
          <a:p>
            <a:pPr>
              <a:lnSpc>
                <a:spcPts val="1660"/>
              </a:lnSpc>
            </a:pPr>
            <a:r>
              <a:rPr lang="en-US" b="1" dirty="0">
                <a:solidFill>
                  <a:srgbClr val="00629B"/>
                </a:solidFill>
              </a:rPr>
              <a:t>COOPERATIVE, AUTONOMOUS AND AUTOMATED DRIVING</a:t>
            </a:r>
          </a:p>
          <a:p>
            <a:r>
              <a:rPr lang="en-US" sz="1200" dirty="0"/>
              <a:t>IEEE P2040™ SERIES</a:t>
            </a:r>
          </a:p>
          <a:p>
            <a:pPr>
              <a:spcAft>
                <a:spcPts val="600"/>
              </a:spcAft>
            </a:pPr>
            <a:r>
              <a:rPr lang="en-US" sz="1200" dirty="0"/>
              <a:t>A series of standards for connected, automated and intelligent vehicles. </a:t>
            </a:r>
          </a:p>
          <a:p>
            <a:r>
              <a:rPr lang="en-US" sz="1200" dirty="0"/>
              <a:t>IEEE P7002™</a:t>
            </a:r>
          </a:p>
          <a:p>
            <a:r>
              <a:rPr lang="en-US" sz="1200" dirty="0"/>
              <a:t>IEEE P7009™</a:t>
            </a:r>
          </a:p>
          <a:p>
            <a:r>
              <a:rPr lang="en-US" sz="1200" dirty="0"/>
              <a:t>IEEE P2048.11™</a:t>
            </a:r>
          </a:p>
          <a:p>
            <a:endParaRPr lang="en-US" sz="1200" dirty="0"/>
          </a:p>
        </p:txBody>
      </p:sp>
      <p:sp>
        <p:nvSpPr>
          <p:cNvPr id="31" name="TextBox 30">
            <a:extLst>
              <a:ext uri="{FF2B5EF4-FFF2-40B4-BE49-F238E27FC236}">
                <a16:creationId xmlns:a16="http://schemas.microsoft.com/office/drawing/2014/main" id="{A737B955-5C9A-1543-91FF-A6DD20E4B484}"/>
              </a:ext>
            </a:extLst>
          </p:cNvPr>
          <p:cNvSpPr txBox="1"/>
          <p:nvPr/>
        </p:nvSpPr>
        <p:spPr>
          <a:xfrm>
            <a:off x="7449818" y="4951176"/>
            <a:ext cx="4522091" cy="1628651"/>
          </a:xfrm>
          <a:prstGeom prst="rect">
            <a:avLst/>
          </a:prstGeom>
          <a:noFill/>
        </p:spPr>
        <p:txBody>
          <a:bodyPr wrap="square" rtlCol="0">
            <a:spAutoFit/>
          </a:bodyPr>
          <a:lstStyle/>
          <a:p>
            <a:pPr>
              <a:lnSpc>
                <a:spcPts val="1860"/>
              </a:lnSpc>
            </a:pPr>
            <a:r>
              <a:rPr lang="en-US" b="1" dirty="0">
                <a:solidFill>
                  <a:srgbClr val="00629B"/>
                </a:solidFill>
              </a:rPr>
              <a:t>SMART RAIL</a:t>
            </a:r>
          </a:p>
          <a:p>
            <a:r>
              <a:rPr lang="en-US" sz="1200" dirty="0"/>
              <a:t>A wide range of standards relating to electric rail operation including IEEE 11-2000, IEEE 16-2004, IEEE 1653.1, IEEE 1791, P1883, P1884, P1887, IEEE 1896, P2046, 1536, 1558, 1568, 1570, 1628, 1629, 1630, 1653 SERIES, AND 1698.  As well as a series </a:t>
            </a:r>
            <a:br>
              <a:rPr lang="en-US" sz="1200" dirty="0"/>
            </a:br>
            <a:r>
              <a:rPr lang="en-US" sz="1200" dirty="0"/>
              <a:t>of standards relating to communication for </a:t>
            </a:r>
            <a:br>
              <a:rPr lang="en-US" sz="1200" dirty="0"/>
            </a:br>
            <a:r>
              <a:rPr lang="en-US" sz="1200" dirty="0"/>
              <a:t>rail transit systems, including IEEE 1473, </a:t>
            </a:r>
            <a:br>
              <a:rPr lang="en-US" sz="1200" dirty="0"/>
            </a:br>
            <a:r>
              <a:rPr lang="en-US" sz="1200" dirty="0"/>
              <a:t>1474, 1475, 1476, 1477, 1482.1, AND 1483.</a:t>
            </a:r>
          </a:p>
        </p:txBody>
      </p:sp>
      <p:pic>
        <p:nvPicPr>
          <p:cNvPr id="32" name="Picture 31" descr="Graphical user interface&#10;&#10;Description automatically generated">
            <a:extLst>
              <a:ext uri="{FF2B5EF4-FFF2-40B4-BE49-F238E27FC236}">
                <a16:creationId xmlns:a16="http://schemas.microsoft.com/office/drawing/2014/main" id="{75EBF20D-CBE0-EB48-A04A-65465DE69D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06797" y="516595"/>
            <a:ext cx="1935768" cy="1029058"/>
          </a:xfrm>
          <a:prstGeom prst="rect">
            <a:avLst/>
          </a:prstGeom>
        </p:spPr>
      </p:pic>
      <p:sp>
        <p:nvSpPr>
          <p:cNvPr id="33" name="Right Triangle 32">
            <a:extLst>
              <a:ext uri="{FF2B5EF4-FFF2-40B4-BE49-F238E27FC236}">
                <a16:creationId xmlns:a16="http://schemas.microsoft.com/office/drawing/2014/main" id="{9FAEF6B2-B465-5B49-866D-A29556F4ECE1}"/>
              </a:ext>
            </a:extLst>
          </p:cNvPr>
          <p:cNvSpPr/>
          <p:nvPr/>
        </p:nvSpPr>
        <p:spPr>
          <a:xfrm>
            <a:off x="8496626" y="1140449"/>
            <a:ext cx="452095" cy="45209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195;p53">
            <a:extLst>
              <a:ext uri="{FF2B5EF4-FFF2-40B4-BE49-F238E27FC236}">
                <a16:creationId xmlns:a16="http://schemas.microsoft.com/office/drawing/2014/main" id="{FE5A03C8-813B-44F4-8895-5E07B0AD197C}"/>
              </a:ext>
            </a:extLst>
          </p:cNvPr>
          <p:cNvSpPr/>
          <p:nvPr/>
        </p:nvSpPr>
        <p:spPr>
          <a:xfrm>
            <a:off x="1792517" y="6242671"/>
            <a:ext cx="2840521" cy="36804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600" b="1" dirty="0">
                <a:solidFill>
                  <a:srgbClr val="00629B"/>
                </a:solidFill>
                <a:latin typeface="Calibri"/>
                <a:ea typeface="Calibri"/>
                <a:cs typeface="Calibri"/>
                <a:sym typeface="Calibri"/>
              </a:rPr>
              <a:t>Learn more: standards.ieee.org</a:t>
            </a:r>
            <a:endParaRPr sz="1600" b="1" dirty="0">
              <a:solidFill>
                <a:srgbClr val="00629B"/>
              </a:solidFill>
              <a:latin typeface="Calibri"/>
              <a:ea typeface="Calibri"/>
              <a:cs typeface="Calibri"/>
              <a:sym typeface="Calibri"/>
            </a:endParaRPr>
          </a:p>
        </p:txBody>
      </p:sp>
    </p:spTree>
    <p:extLst>
      <p:ext uri="{BB962C8B-B14F-4D97-AF65-F5344CB8AC3E}">
        <p14:creationId xmlns:p14="http://schemas.microsoft.com/office/powerpoint/2010/main" val="2825642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pic>
        <p:nvPicPr>
          <p:cNvPr id="38" name="Picture 37" descr="Graphical user interface, text, website&#10;&#10;Description automatically generated">
            <a:extLst>
              <a:ext uri="{FF2B5EF4-FFF2-40B4-BE49-F238E27FC236}">
                <a16:creationId xmlns:a16="http://schemas.microsoft.com/office/drawing/2014/main" id="{AF9C4FF5-9D71-F24D-A0FB-9CB72B50B4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96627" y="516593"/>
            <a:ext cx="1265691" cy="1029057"/>
          </a:xfrm>
          <a:prstGeom prst="rect">
            <a:avLst/>
          </a:prstGeom>
          <a:ln w="3175">
            <a:noFill/>
          </a:ln>
        </p:spPr>
      </p:pic>
      <p:sp>
        <p:nvSpPr>
          <p:cNvPr id="1213" name="Google Shape;1213;p55"/>
          <p:cNvSpPr txBox="1">
            <a:spLocks noGrp="1"/>
          </p:cNvSpPr>
          <p:nvPr>
            <p:ph type="title"/>
          </p:nvPr>
        </p:nvSpPr>
        <p:spPr>
          <a:xfrm>
            <a:off x="452282" y="415567"/>
            <a:ext cx="11298034" cy="498834"/>
          </a:xfrm>
          <a:noFill/>
          <a:ln>
            <a:noFill/>
          </a:ln>
        </p:spPr>
        <p:txBody>
          <a:bodyPr spcFirstLastPara="1" wrap="square" lIns="91425" tIns="45700" rIns="91425" bIns="45700" anchor="t" anchorCtr="0">
            <a:noAutofit/>
          </a:bodyPr>
          <a:lstStyle/>
          <a:p>
            <a:pPr lvl="0"/>
            <a:r>
              <a:rPr lang="en-US" dirty="0"/>
              <a:t>IEEE Standards in Real Life</a:t>
            </a:r>
          </a:p>
        </p:txBody>
      </p:sp>
      <p:sp>
        <p:nvSpPr>
          <p:cNvPr id="6" name="Text Placeholder 5">
            <a:extLst>
              <a:ext uri="{FF2B5EF4-FFF2-40B4-BE49-F238E27FC236}">
                <a16:creationId xmlns:a16="http://schemas.microsoft.com/office/drawing/2014/main" id="{429F28AC-1D7B-0347-8308-428CE58956E3}"/>
              </a:ext>
            </a:extLst>
          </p:cNvPr>
          <p:cNvSpPr>
            <a:spLocks noGrp="1"/>
          </p:cNvSpPr>
          <p:nvPr>
            <p:ph type="body" idx="2"/>
          </p:nvPr>
        </p:nvSpPr>
        <p:spPr>
          <a:xfrm>
            <a:off x="503448" y="914400"/>
            <a:ext cx="7777522" cy="612937"/>
          </a:xfrm>
        </p:spPr>
        <p:txBody>
          <a:bodyPr/>
          <a:lstStyle/>
          <a:p>
            <a:pPr marL="137160" indent="0"/>
            <a:r>
              <a:rPr lang="en-US" dirty="0"/>
              <a:t>Improving personal health device communications through consensus building</a:t>
            </a:r>
          </a:p>
        </p:txBody>
      </p:sp>
      <p:sp>
        <p:nvSpPr>
          <p:cNvPr id="1214" name="Google Shape;1214;p55"/>
          <p:cNvSpPr txBox="1">
            <a:spLocks noGrp="1"/>
          </p:cNvSpPr>
          <p:nvPr>
            <p:ph type="sldNum" idx="12"/>
          </p:nvPr>
        </p:nvSpPr>
        <p:spPr>
          <a:xfrm>
            <a:off x="1330861" y="6350958"/>
            <a:ext cx="790088" cy="182563"/>
          </a:xfrm>
          <a:noFill/>
          <a:ln>
            <a:noFill/>
          </a:ln>
        </p:spPr>
        <p:txBody>
          <a:bodyPr spcFirstLastPara="1" wrap="square" lIns="91425" tIns="45700" rIns="91425" bIns="45700" anchor="ctr" anchorCtr="0">
            <a:noAutofit/>
          </a:bodyPr>
          <a:lstStyle/>
          <a:p>
            <a:pPr lvl="0"/>
            <a:fld id="{00000000-1234-1234-1234-123412341234}" type="slidenum">
              <a:rPr lang="en-US" smtClean="0"/>
              <a:pPr lvl="0"/>
              <a:t>55</a:t>
            </a:fld>
            <a:endParaRPr lang="en-US"/>
          </a:p>
        </p:txBody>
      </p:sp>
      <p:sp>
        <p:nvSpPr>
          <p:cNvPr id="1218" name="Google Shape;1218;p55"/>
          <p:cNvSpPr/>
          <p:nvPr/>
        </p:nvSpPr>
        <p:spPr>
          <a:xfrm>
            <a:off x="310414" y="5150056"/>
            <a:ext cx="451940" cy="45194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9" name="Google Shape;1219;p55"/>
          <p:cNvSpPr/>
          <p:nvPr/>
        </p:nvSpPr>
        <p:spPr>
          <a:xfrm rot="10800000">
            <a:off x="11425452" y="1366497"/>
            <a:ext cx="451940" cy="45194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 name="Picture 15" descr="Graphical user interface&#10;&#10;Description automatically generated">
            <a:extLst>
              <a:ext uri="{FF2B5EF4-FFF2-40B4-BE49-F238E27FC236}">
                <a16:creationId xmlns:a16="http://schemas.microsoft.com/office/drawing/2014/main" id="{A13F34DC-CA42-AD42-9CCC-DB4CB41D63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42566" y="516594"/>
            <a:ext cx="1307750" cy="1029058"/>
          </a:xfrm>
          <a:prstGeom prst="rect">
            <a:avLst/>
          </a:prstGeom>
        </p:spPr>
      </p:pic>
      <p:sp>
        <p:nvSpPr>
          <p:cNvPr id="17" name="Right Triangle 16">
            <a:extLst>
              <a:ext uri="{FF2B5EF4-FFF2-40B4-BE49-F238E27FC236}">
                <a16:creationId xmlns:a16="http://schemas.microsoft.com/office/drawing/2014/main" id="{58AC5842-F586-6A44-B19E-A98C409524BC}"/>
              </a:ext>
            </a:extLst>
          </p:cNvPr>
          <p:cNvSpPr/>
          <p:nvPr/>
        </p:nvSpPr>
        <p:spPr>
          <a:xfrm rot="10800000">
            <a:off x="11298221" y="415567"/>
            <a:ext cx="452095" cy="45209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AB80075-A459-1844-9133-0E84C353D540}"/>
              </a:ext>
            </a:extLst>
          </p:cNvPr>
          <p:cNvSpPr txBox="1"/>
          <p:nvPr/>
        </p:nvSpPr>
        <p:spPr>
          <a:xfrm>
            <a:off x="647272" y="1765198"/>
            <a:ext cx="3195263" cy="553998"/>
          </a:xfrm>
          <a:prstGeom prst="rect">
            <a:avLst/>
          </a:prstGeom>
          <a:noFill/>
        </p:spPr>
        <p:txBody>
          <a:bodyPr wrap="square" rtlCol="0">
            <a:spAutoFit/>
          </a:bodyPr>
          <a:lstStyle/>
          <a:p>
            <a:r>
              <a:rPr lang="en-US" b="1" dirty="0">
                <a:solidFill>
                  <a:srgbClr val="00629B"/>
                </a:solidFill>
              </a:rPr>
              <a:t>GLUCOSE METER</a:t>
            </a:r>
          </a:p>
          <a:p>
            <a:r>
              <a:rPr lang="en-US" sz="1200" dirty="0"/>
              <a:t>IEEE P11073-10417™</a:t>
            </a:r>
          </a:p>
        </p:txBody>
      </p:sp>
      <p:sp>
        <p:nvSpPr>
          <p:cNvPr id="19" name="TextBox 18">
            <a:extLst>
              <a:ext uri="{FF2B5EF4-FFF2-40B4-BE49-F238E27FC236}">
                <a16:creationId xmlns:a16="http://schemas.microsoft.com/office/drawing/2014/main" id="{7BB69AC2-33C9-2F47-8126-BFA33C50CBE6}"/>
              </a:ext>
            </a:extLst>
          </p:cNvPr>
          <p:cNvSpPr txBox="1"/>
          <p:nvPr/>
        </p:nvSpPr>
        <p:spPr>
          <a:xfrm>
            <a:off x="647272" y="2336318"/>
            <a:ext cx="3780890" cy="553998"/>
          </a:xfrm>
          <a:prstGeom prst="rect">
            <a:avLst/>
          </a:prstGeom>
          <a:noFill/>
        </p:spPr>
        <p:txBody>
          <a:bodyPr wrap="square" rtlCol="0">
            <a:spAutoFit/>
          </a:bodyPr>
          <a:lstStyle/>
          <a:p>
            <a:r>
              <a:rPr lang="en-US" b="1" dirty="0">
                <a:solidFill>
                  <a:srgbClr val="00629B"/>
                </a:solidFill>
              </a:rPr>
              <a:t>INSULIN PUMP</a:t>
            </a:r>
          </a:p>
          <a:p>
            <a:r>
              <a:rPr lang="en-US" sz="1200" dirty="0"/>
              <a:t>IEEE 11073-10419™</a:t>
            </a:r>
          </a:p>
        </p:txBody>
      </p:sp>
      <p:sp>
        <p:nvSpPr>
          <p:cNvPr id="20" name="TextBox 19">
            <a:extLst>
              <a:ext uri="{FF2B5EF4-FFF2-40B4-BE49-F238E27FC236}">
                <a16:creationId xmlns:a16="http://schemas.microsoft.com/office/drawing/2014/main" id="{654D624A-91C6-6242-AFD8-3CE1C48C1A1C}"/>
              </a:ext>
            </a:extLst>
          </p:cNvPr>
          <p:cNvSpPr txBox="1"/>
          <p:nvPr/>
        </p:nvSpPr>
        <p:spPr>
          <a:xfrm>
            <a:off x="4565158" y="1795777"/>
            <a:ext cx="2880786" cy="713016"/>
          </a:xfrm>
          <a:prstGeom prst="rect">
            <a:avLst/>
          </a:prstGeom>
          <a:noFill/>
        </p:spPr>
        <p:txBody>
          <a:bodyPr wrap="square" rtlCol="0">
            <a:spAutoFit/>
          </a:bodyPr>
          <a:lstStyle/>
          <a:p>
            <a:pPr>
              <a:lnSpc>
                <a:spcPts val="1660"/>
              </a:lnSpc>
            </a:pPr>
            <a:r>
              <a:rPr lang="en-US" b="1" dirty="0">
                <a:solidFill>
                  <a:srgbClr val="00629B"/>
                </a:solidFill>
              </a:rPr>
              <a:t>CARDIOVASCULAR FITNESS &amp; ACTIVITY MONITOR</a:t>
            </a:r>
          </a:p>
          <a:p>
            <a:r>
              <a:rPr lang="en-US" sz="1200" dirty="0"/>
              <a:t>IEEE 11073-10441™</a:t>
            </a:r>
          </a:p>
        </p:txBody>
      </p:sp>
      <p:sp>
        <p:nvSpPr>
          <p:cNvPr id="21" name="TextBox 20">
            <a:extLst>
              <a:ext uri="{FF2B5EF4-FFF2-40B4-BE49-F238E27FC236}">
                <a16:creationId xmlns:a16="http://schemas.microsoft.com/office/drawing/2014/main" id="{4BF6342D-51B1-E146-943E-0B0C19C78E3D}"/>
              </a:ext>
            </a:extLst>
          </p:cNvPr>
          <p:cNvSpPr txBox="1"/>
          <p:nvPr/>
        </p:nvSpPr>
        <p:spPr>
          <a:xfrm>
            <a:off x="4565159" y="2553587"/>
            <a:ext cx="3174714" cy="553998"/>
          </a:xfrm>
          <a:prstGeom prst="rect">
            <a:avLst/>
          </a:prstGeom>
          <a:noFill/>
        </p:spPr>
        <p:txBody>
          <a:bodyPr wrap="square" rtlCol="0">
            <a:spAutoFit/>
          </a:bodyPr>
          <a:lstStyle/>
          <a:p>
            <a:r>
              <a:rPr lang="en-US" b="1" dirty="0">
                <a:solidFill>
                  <a:srgbClr val="00629B"/>
                </a:solidFill>
              </a:rPr>
              <a:t>WEIGH SCALE</a:t>
            </a:r>
          </a:p>
          <a:p>
            <a:r>
              <a:rPr lang="en-US" sz="1200" dirty="0"/>
              <a:t>IEEE 11073-10415™</a:t>
            </a:r>
          </a:p>
        </p:txBody>
      </p:sp>
      <p:sp>
        <p:nvSpPr>
          <p:cNvPr id="24" name="TextBox 23">
            <a:extLst>
              <a:ext uri="{FF2B5EF4-FFF2-40B4-BE49-F238E27FC236}">
                <a16:creationId xmlns:a16="http://schemas.microsoft.com/office/drawing/2014/main" id="{1E9479C5-AC2D-DC4A-B156-9FA5675C10B3}"/>
              </a:ext>
            </a:extLst>
          </p:cNvPr>
          <p:cNvSpPr txBox="1"/>
          <p:nvPr/>
        </p:nvSpPr>
        <p:spPr>
          <a:xfrm>
            <a:off x="4565159" y="3185867"/>
            <a:ext cx="4777483" cy="1661993"/>
          </a:xfrm>
          <a:prstGeom prst="rect">
            <a:avLst/>
          </a:prstGeom>
          <a:noFill/>
        </p:spPr>
        <p:txBody>
          <a:bodyPr wrap="square" rtlCol="0">
            <a:spAutoFit/>
          </a:bodyPr>
          <a:lstStyle/>
          <a:p>
            <a:r>
              <a:rPr lang="en-US" b="1" dirty="0">
                <a:solidFill>
                  <a:srgbClr val="00629B"/>
                </a:solidFill>
              </a:rPr>
              <a:t>CONNECTIVITY TRANSPORTS</a:t>
            </a:r>
          </a:p>
          <a:p>
            <a:r>
              <a:rPr lang="en-US" sz="1200" dirty="0"/>
              <a:t>IEEE 802.11™ (Often referred to as </a:t>
            </a:r>
            <a:r>
              <a:rPr lang="en-US" sz="1200" dirty="0" err="1"/>
              <a:t>WiFi</a:t>
            </a:r>
            <a:r>
              <a:rPr lang="en-US" sz="1200" dirty="0"/>
              <a:t>®)</a:t>
            </a:r>
          </a:p>
          <a:p>
            <a:r>
              <a:rPr lang="en-US" sz="1200" dirty="0"/>
              <a:t>IEEE 802.15.4™ (Often referred to as Zigbee®)</a:t>
            </a:r>
          </a:p>
          <a:p>
            <a:r>
              <a:rPr lang="en-US" sz="1200" dirty="0"/>
              <a:t>IEEE 11073-30300™ (Often referred to as Infrared Communications)</a:t>
            </a:r>
          </a:p>
          <a:p>
            <a:r>
              <a:rPr lang="en-US" sz="1200" dirty="0"/>
              <a:t>IEEE 11073-30400™ Near Field Communications</a:t>
            </a:r>
          </a:p>
          <a:p>
            <a:r>
              <a:rPr lang="en-US" sz="1200" dirty="0"/>
              <a:t>IEEE 802.3™ (Often referred to as Ethernet) </a:t>
            </a:r>
          </a:p>
          <a:p>
            <a:r>
              <a:rPr lang="en-US" sz="1200" dirty="0"/>
              <a:t>IEEE P271™ Wireless Diabetes Device Security Assurance</a:t>
            </a:r>
          </a:p>
          <a:p>
            <a:endParaRPr lang="en-US" sz="1200" dirty="0"/>
          </a:p>
        </p:txBody>
      </p:sp>
      <p:sp>
        <p:nvSpPr>
          <p:cNvPr id="25" name="TextBox 24">
            <a:extLst>
              <a:ext uri="{FF2B5EF4-FFF2-40B4-BE49-F238E27FC236}">
                <a16:creationId xmlns:a16="http://schemas.microsoft.com/office/drawing/2014/main" id="{1735BC84-6D11-0B43-B0AC-B457B9C9D79B}"/>
              </a:ext>
            </a:extLst>
          </p:cNvPr>
          <p:cNvSpPr txBox="1"/>
          <p:nvPr/>
        </p:nvSpPr>
        <p:spPr>
          <a:xfrm>
            <a:off x="4565158" y="4814097"/>
            <a:ext cx="3174715" cy="738664"/>
          </a:xfrm>
          <a:prstGeom prst="rect">
            <a:avLst/>
          </a:prstGeom>
          <a:noFill/>
        </p:spPr>
        <p:txBody>
          <a:bodyPr wrap="square" rtlCol="0">
            <a:spAutoFit/>
          </a:bodyPr>
          <a:lstStyle/>
          <a:p>
            <a:r>
              <a:rPr lang="en-US" b="1" dirty="0">
                <a:solidFill>
                  <a:srgbClr val="00629B"/>
                </a:solidFill>
              </a:rPr>
              <a:t>CLOUD</a:t>
            </a:r>
          </a:p>
          <a:p>
            <a:r>
              <a:rPr lang="en-US" sz="1200" dirty="0"/>
              <a:t>IEEE 2301™</a:t>
            </a:r>
          </a:p>
          <a:p>
            <a:r>
              <a:rPr lang="en-US" sz="1200" dirty="0"/>
              <a:t>IEEE P2302™</a:t>
            </a:r>
          </a:p>
        </p:txBody>
      </p:sp>
      <p:sp>
        <p:nvSpPr>
          <p:cNvPr id="26" name="TextBox 25">
            <a:extLst>
              <a:ext uri="{FF2B5EF4-FFF2-40B4-BE49-F238E27FC236}">
                <a16:creationId xmlns:a16="http://schemas.microsoft.com/office/drawing/2014/main" id="{182C852D-2055-EA42-90DC-2296B47C2544}"/>
              </a:ext>
            </a:extLst>
          </p:cNvPr>
          <p:cNvSpPr txBox="1"/>
          <p:nvPr/>
        </p:nvSpPr>
        <p:spPr>
          <a:xfrm>
            <a:off x="8496626" y="1731662"/>
            <a:ext cx="2013736" cy="553998"/>
          </a:xfrm>
          <a:prstGeom prst="rect">
            <a:avLst/>
          </a:prstGeom>
          <a:noFill/>
        </p:spPr>
        <p:txBody>
          <a:bodyPr wrap="square" rtlCol="0">
            <a:spAutoFit/>
          </a:bodyPr>
          <a:lstStyle/>
          <a:p>
            <a:r>
              <a:rPr lang="en-US" b="1" dirty="0">
                <a:solidFill>
                  <a:srgbClr val="00629B"/>
                </a:solidFill>
              </a:rPr>
              <a:t>PULSE OXIMETER</a:t>
            </a:r>
          </a:p>
          <a:p>
            <a:r>
              <a:rPr lang="en-US" sz="1200" dirty="0"/>
              <a:t>IEEE P11073-10404™</a:t>
            </a:r>
          </a:p>
        </p:txBody>
      </p:sp>
      <p:sp>
        <p:nvSpPr>
          <p:cNvPr id="18" name="TextBox 17">
            <a:extLst>
              <a:ext uri="{FF2B5EF4-FFF2-40B4-BE49-F238E27FC236}">
                <a16:creationId xmlns:a16="http://schemas.microsoft.com/office/drawing/2014/main" id="{C53AEC8E-89E8-0E40-A4D7-0FF96661C77D}"/>
              </a:ext>
            </a:extLst>
          </p:cNvPr>
          <p:cNvSpPr txBox="1"/>
          <p:nvPr/>
        </p:nvSpPr>
        <p:spPr>
          <a:xfrm>
            <a:off x="8496626" y="2332292"/>
            <a:ext cx="2996622" cy="553998"/>
          </a:xfrm>
          <a:prstGeom prst="rect">
            <a:avLst/>
          </a:prstGeom>
          <a:noFill/>
        </p:spPr>
        <p:txBody>
          <a:bodyPr wrap="square" rtlCol="0">
            <a:spAutoFit/>
          </a:bodyPr>
          <a:lstStyle/>
          <a:p>
            <a:r>
              <a:rPr lang="en-US" b="1" dirty="0">
                <a:solidFill>
                  <a:srgbClr val="00629B"/>
                </a:solidFill>
              </a:rPr>
              <a:t>ELECTROCARIOGRAPH (ECG)</a:t>
            </a:r>
          </a:p>
          <a:p>
            <a:r>
              <a:rPr lang="en-US" sz="1200" dirty="0"/>
              <a:t>IEEE 11073-10406™</a:t>
            </a:r>
          </a:p>
        </p:txBody>
      </p:sp>
      <p:sp>
        <p:nvSpPr>
          <p:cNvPr id="28" name="TextBox 27">
            <a:extLst>
              <a:ext uri="{FF2B5EF4-FFF2-40B4-BE49-F238E27FC236}">
                <a16:creationId xmlns:a16="http://schemas.microsoft.com/office/drawing/2014/main" id="{1BCD07EC-1177-1647-803A-E09463ABE815}"/>
              </a:ext>
            </a:extLst>
          </p:cNvPr>
          <p:cNvSpPr txBox="1"/>
          <p:nvPr/>
        </p:nvSpPr>
        <p:spPr>
          <a:xfrm>
            <a:off x="647272" y="2990907"/>
            <a:ext cx="3780890" cy="713016"/>
          </a:xfrm>
          <a:prstGeom prst="rect">
            <a:avLst/>
          </a:prstGeom>
          <a:noFill/>
        </p:spPr>
        <p:txBody>
          <a:bodyPr wrap="square" rtlCol="0">
            <a:spAutoFit/>
          </a:bodyPr>
          <a:lstStyle/>
          <a:p>
            <a:pPr>
              <a:lnSpc>
                <a:spcPts val="1660"/>
              </a:lnSpc>
            </a:pPr>
            <a:r>
              <a:rPr lang="en-US" b="1" dirty="0">
                <a:solidFill>
                  <a:srgbClr val="00629B"/>
                </a:solidFill>
              </a:rPr>
              <a:t>CONTINUOUS GLUCOSE MONITORING</a:t>
            </a:r>
          </a:p>
          <a:p>
            <a:r>
              <a:rPr lang="en-US" sz="1200" dirty="0"/>
              <a:t>IEEE P11073-10425™</a:t>
            </a:r>
          </a:p>
        </p:txBody>
      </p:sp>
      <p:sp>
        <p:nvSpPr>
          <p:cNvPr id="29" name="TextBox 28">
            <a:extLst>
              <a:ext uri="{FF2B5EF4-FFF2-40B4-BE49-F238E27FC236}">
                <a16:creationId xmlns:a16="http://schemas.microsoft.com/office/drawing/2014/main" id="{5D275915-F660-4144-9263-3626431487DC}"/>
              </a:ext>
            </a:extLst>
          </p:cNvPr>
          <p:cNvSpPr txBox="1"/>
          <p:nvPr/>
        </p:nvSpPr>
        <p:spPr>
          <a:xfrm>
            <a:off x="647272" y="3743878"/>
            <a:ext cx="3780890" cy="713016"/>
          </a:xfrm>
          <a:prstGeom prst="rect">
            <a:avLst/>
          </a:prstGeom>
          <a:noFill/>
        </p:spPr>
        <p:txBody>
          <a:bodyPr wrap="square" rtlCol="0">
            <a:spAutoFit/>
          </a:bodyPr>
          <a:lstStyle/>
          <a:p>
            <a:pPr>
              <a:lnSpc>
                <a:spcPts val="1660"/>
              </a:lnSpc>
            </a:pPr>
            <a:r>
              <a:rPr lang="en-US" b="1" dirty="0">
                <a:solidFill>
                  <a:srgbClr val="00629B"/>
                </a:solidFill>
              </a:rPr>
              <a:t>SLEEP APNEA BREATHING THERAPY EQUIPMENT</a:t>
            </a:r>
          </a:p>
          <a:p>
            <a:r>
              <a:rPr lang="en-US" sz="1200" dirty="0"/>
              <a:t>IEEE 11073-10424™</a:t>
            </a:r>
          </a:p>
        </p:txBody>
      </p:sp>
      <p:sp>
        <p:nvSpPr>
          <p:cNvPr id="30" name="TextBox 29">
            <a:extLst>
              <a:ext uri="{FF2B5EF4-FFF2-40B4-BE49-F238E27FC236}">
                <a16:creationId xmlns:a16="http://schemas.microsoft.com/office/drawing/2014/main" id="{C1AB37FF-CD88-DC41-B107-CFC277111781}"/>
              </a:ext>
            </a:extLst>
          </p:cNvPr>
          <p:cNvSpPr txBox="1"/>
          <p:nvPr/>
        </p:nvSpPr>
        <p:spPr>
          <a:xfrm>
            <a:off x="647272" y="4586359"/>
            <a:ext cx="3780890" cy="553998"/>
          </a:xfrm>
          <a:prstGeom prst="rect">
            <a:avLst/>
          </a:prstGeom>
          <a:noFill/>
        </p:spPr>
        <p:txBody>
          <a:bodyPr wrap="square" rtlCol="0">
            <a:spAutoFit/>
          </a:bodyPr>
          <a:lstStyle/>
          <a:p>
            <a:r>
              <a:rPr lang="en-US" b="1" dirty="0">
                <a:solidFill>
                  <a:srgbClr val="00629B"/>
                </a:solidFill>
              </a:rPr>
              <a:t>BLOOD PRESSURE MONITOR</a:t>
            </a:r>
          </a:p>
          <a:p>
            <a:r>
              <a:rPr lang="en-US" sz="1200" dirty="0"/>
              <a:t>IEEE 11073-10407™</a:t>
            </a:r>
          </a:p>
        </p:txBody>
      </p:sp>
      <p:sp>
        <p:nvSpPr>
          <p:cNvPr id="31" name="TextBox 30">
            <a:extLst>
              <a:ext uri="{FF2B5EF4-FFF2-40B4-BE49-F238E27FC236}">
                <a16:creationId xmlns:a16="http://schemas.microsoft.com/office/drawing/2014/main" id="{24630B97-467A-824F-AE32-3828783255E8}"/>
              </a:ext>
            </a:extLst>
          </p:cNvPr>
          <p:cNvSpPr txBox="1"/>
          <p:nvPr/>
        </p:nvSpPr>
        <p:spPr>
          <a:xfrm>
            <a:off x="647272" y="5223357"/>
            <a:ext cx="3780890" cy="553998"/>
          </a:xfrm>
          <a:prstGeom prst="rect">
            <a:avLst/>
          </a:prstGeom>
          <a:noFill/>
        </p:spPr>
        <p:txBody>
          <a:bodyPr wrap="square" rtlCol="0">
            <a:spAutoFit/>
          </a:bodyPr>
          <a:lstStyle/>
          <a:p>
            <a:r>
              <a:rPr lang="en-US" b="1" dirty="0">
                <a:solidFill>
                  <a:srgbClr val="00629B"/>
                </a:solidFill>
              </a:rPr>
              <a:t>BODY COMPOSITION ANALYZER</a:t>
            </a:r>
          </a:p>
          <a:p>
            <a:r>
              <a:rPr lang="en-US" sz="1200" dirty="0"/>
              <a:t>IEEE 11073-10420™</a:t>
            </a:r>
          </a:p>
        </p:txBody>
      </p:sp>
      <p:pic>
        <p:nvPicPr>
          <p:cNvPr id="32" name="Picture 31" descr="Graphical user interface, text, website&#10;&#10;Description automatically generated">
            <a:extLst>
              <a:ext uri="{FF2B5EF4-FFF2-40B4-BE49-F238E27FC236}">
                <a16:creationId xmlns:a16="http://schemas.microsoft.com/office/drawing/2014/main" id="{88122CCD-C6B0-8142-BABD-AECFBB23E5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62318" y="516594"/>
            <a:ext cx="680248" cy="553999"/>
          </a:xfrm>
          <a:prstGeom prst="rect">
            <a:avLst/>
          </a:prstGeom>
          <a:ln w="3175">
            <a:noFill/>
          </a:ln>
        </p:spPr>
      </p:pic>
      <p:sp>
        <p:nvSpPr>
          <p:cNvPr id="33" name="Right Triangle 32">
            <a:extLst>
              <a:ext uri="{FF2B5EF4-FFF2-40B4-BE49-F238E27FC236}">
                <a16:creationId xmlns:a16="http://schemas.microsoft.com/office/drawing/2014/main" id="{B5ED2CF6-944A-844A-AC19-4E070F550C4A}"/>
              </a:ext>
            </a:extLst>
          </p:cNvPr>
          <p:cNvSpPr/>
          <p:nvPr/>
        </p:nvSpPr>
        <p:spPr>
          <a:xfrm>
            <a:off x="8496626" y="1140449"/>
            <a:ext cx="452095" cy="45209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Graphical user interface, text, website&#10;&#10;Description automatically generated">
            <a:extLst>
              <a:ext uri="{FF2B5EF4-FFF2-40B4-BE49-F238E27FC236}">
                <a16:creationId xmlns:a16="http://schemas.microsoft.com/office/drawing/2014/main" id="{CDB07F16-56F4-9848-8DB9-9854C8F4688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62317" y="991651"/>
            <a:ext cx="680248" cy="571872"/>
          </a:xfrm>
          <a:prstGeom prst="rect">
            <a:avLst/>
          </a:prstGeom>
          <a:ln w="3175">
            <a:noFill/>
          </a:ln>
        </p:spPr>
      </p:pic>
      <p:sp>
        <p:nvSpPr>
          <p:cNvPr id="27" name="Google Shape;1195;p53">
            <a:extLst>
              <a:ext uri="{FF2B5EF4-FFF2-40B4-BE49-F238E27FC236}">
                <a16:creationId xmlns:a16="http://schemas.microsoft.com/office/drawing/2014/main" id="{7524C348-DE4D-4B6A-B583-89E7867B7ADF}"/>
              </a:ext>
            </a:extLst>
          </p:cNvPr>
          <p:cNvSpPr/>
          <p:nvPr/>
        </p:nvSpPr>
        <p:spPr>
          <a:xfrm>
            <a:off x="1792517" y="6242671"/>
            <a:ext cx="2840521" cy="36804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600" b="1" dirty="0">
                <a:solidFill>
                  <a:srgbClr val="00629B"/>
                </a:solidFill>
                <a:latin typeface="Calibri"/>
                <a:ea typeface="Calibri"/>
                <a:cs typeface="Calibri"/>
                <a:sym typeface="Calibri"/>
              </a:rPr>
              <a:t>Learn more: standards.ieee.org</a:t>
            </a:r>
            <a:endParaRPr sz="1600" b="1" dirty="0">
              <a:solidFill>
                <a:srgbClr val="00629B"/>
              </a:solidFill>
              <a:latin typeface="Calibri"/>
              <a:ea typeface="Calibri"/>
              <a:cs typeface="Calibri"/>
              <a:sym typeface="Calibri"/>
            </a:endParaRPr>
          </a:p>
        </p:txBody>
      </p:sp>
    </p:spTree>
    <p:extLst>
      <p:ext uri="{BB962C8B-B14F-4D97-AF65-F5344CB8AC3E}">
        <p14:creationId xmlns:p14="http://schemas.microsoft.com/office/powerpoint/2010/main" val="3435950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54"/>
          <p:cNvSpPr/>
          <p:nvPr/>
        </p:nvSpPr>
        <p:spPr>
          <a:xfrm>
            <a:off x="6388925" y="1650670"/>
            <a:ext cx="4987636" cy="3550722"/>
          </a:xfrm>
          <a:prstGeom prst="snip2DiagRect">
            <a:avLst>
              <a:gd name="adj1" fmla="val 0"/>
              <a:gd name="adj2" fmla="val 16667"/>
            </a:avLst>
          </a:prstGeom>
          <a:solidFill>
            <a:srgbClr val="00B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2" name="Google Shape;1202;p54"/>
          <p:cNvSpPr txBox="1">
            <a:spLocks noGrp="1"/>
          </p:cNvSpPr>
          <p:nvPr>
            <p:ph type="title"/>
          </p:nvPr>
        </p:nvSpPr>
        <p:spPr>
          <a:xfrm>
            <a:off x="452282" y="415567"/>
            <a:ext cx="11298034" cy="4988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29B"/>
              </a:buClr>
              <a:buSzPts val="3300"/>
              <a:buFont typeface="Calibri"/>
              <a:buNone/>
            </a:pPr>
            <a:r>
              <a:rPr lang="en-US"/>
              <a:t>Participate in Standards Development</a:t>
            </a:r>
            <a:endParaRPr/>
          </a:p>
        </p:txBody>
      </p:sp>
      <p:sp>
        <p:nvSpPr>
          <p:cNvPr id="1203" name="Google Shape;1203;p54"/>
          <p:cNvSpPr txBox="1">
            <a:spLocks noGrp="1"/>
          </p:cNvSpPr>
          <p:nvPr>
            <p:ph type="body" idx="1"/>
          </p:nvPr>
        </p:nvSpPr>
        <p:spPr>
          <a:xfrm>
            <a:off x="452282" y="1650670"/>
            <a:ext cx="5350794" cy="192402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000"/>
              <a:buFont typeface="Arial"/>
              <a:buChar char="•"/>
            </a:pPr>
            <a:r>
              <a:rPr lang="en-US" dirty="0"/>
              <a:t>Opportunities to network with industry peers</a:t>
            </a:r>
            <a:endParaRPr dirty="0"/>
          </a:p>
          <a:p>
            <a:pPr marL="342900" lvl="0" indent="-342900" algn="l" rtl="0">
              <a:lnSpc>
                <a:spcPct val="90000"/>
              </a:lnSpc>
              <a:spcBef>
                <a:spcPts val="1000"/>
              </a:spcBef>
              <a:spcAft>
                <a:spcPts val="0"/>
              </a:spcAft>
              <a:buClr>
                <a:schemeClr val="dk1"/>
              </a:buClr>
              <a:buSzPts val="2000"/>
              <a:buFont typeface="Arial"/>
              <a:buChar char="•"/>
            </a:pPr>
            <a:r>
              <a:rPr lang="en-US" dirty="0"/>
              <a:t>Broaden your understanding of your industry and technology</a:t>
            </a:r>
            <a:endParaRPr dirty="0"/>
          </a:p>
          <a:p>
            <a:pPr marL="342900" lvl="0" indent="-342900" algn="l" rtl="0">
              <a:lnSpc>
                <a:spcPct val="90000"/>
              </a:lnSpc>
              <a:spcBef>
                <a:spcPts val="1000"/>
              </a:spcBef>
              <a:spcAft>
                <a:spcPts val="0"/>
              </a:spcAft>
              <a:buClr>
                <a:schemeClr val="dk1"/>
              </a:buClr>
              <a:buSzPts val="2000"/>
              <a:buFont typeface="Arial"/>
              <a:buChar char="•"/>
            </a:pPr>
            <a:r>
              <a:rPr lang="en-US" dirty="0"/>
              <a:t>Gain familiarity with the content of standards in which you are involved</a:t>
            </a:r>
            <a:endParaRPr dirty="0"/>
          </a:p>
          <a:p>
            <a:pPr marL="342900" lvl="0" indent="-342900" algn="l" rtl="0">
              <a:lnSpc>
                <a:spcPct val="90000"/>
              </a:lnSpc>
              <a:spcBef>
                <a:spcPts val="1000"/>
              </a:spcBef>
              <a:spcAft>
                <a:spcPts val="0"/>
              </a:spcAft>
              <a:buClr>
                <a:schemeClr val="dk1"/>
              </a:buClr>
              <a:buSzPts val="2000"/>
              <a:buFont typeface="Arial"/>
              <a:buChar char="•"/>
            </a:pPr>
            <a:r>
              <a:rPr lang="en-US" dirty="0"/>
              <a:t>Facilitate early compliance and anticipating market requirements</a:t>
            </a:r>
            <a:endParaRPr dirty="0"/>
          </a:p>
        </p:txBody>
      </p:sp>
      <p:sp>
        <p:nvSpPr>
          <p:cNvPr id="1204" name="Google Shape;1204;p54"/>
          <p:cNvSpPr txBox="1">
            <a:spLocks noGrp="1"/>
          </p:cNvSpPr>
          <p:nvPr>
            <p:ph type="sldNum" idx="12"/>
          </p:nvPr>
        </p:nvSpPr>
        <p:spPr>
          <a:xfrm>
            <a:off x="1330861" y="6337190"/>
            <a:ext cx="790088" cy="18256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56</a:t>
            </a:fld>
            <a:endParaRPr dirty="0"/>
          </a:p>
        </p:txBody>
      </p:sp>
      <p:sp>
        <p:nvSpPr>
          <p:cNvPr id="1205" name="Google Shape;1205;p54"/>
          <p:cNvSpPr txBox="1">
            <a:spLocks noGrp="1"/>
          </p:cNvSpPr>
          <p:nvPr>
            <p:ph type="body" idx="2"/>
          </p:nvPr>
        </p:nvSpPr>
        <p:spPr>
          <a:xfrm>
            <a:off x="452078" y="914400"/>
            <a:ext cx="11307763" cy="5302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787B"/>
              </a:buClr>
              <a:buSzPts val="2400"/>
              <a:buNone/>
            </a:pPr>
            <a:r>
              <a:rPr lang="en-US" dirty="0"/>
              <a:t>Getting involved in IEEE standards provides many benefits:</a:t>
            </a:r>
            <a:endParaRPr dirty="0"/>
          </a:p>
        </p:txBody>
      </p:sp>
      <p:sp>
        <p:nvSpPr>
          <p:cNvPr id="9" name="Google Shape;1207;p54">
            <a:extLst>
              <a:ext uri="{FF2B5EF4-FFF2-40B4-BE49-F238E27FC236}">
                <a16:creationId xmlns:a16="http://schemas.microsoft.com/office/drawing/2014/main" id="{3F6B1BFD-93C6-4AD6-B5BE-0C48F50E6DA6}"/>
              </a:ext>
            </a:extLst>
          </p:cNvPr>
          <p:cNvSpPr txBox="1"/>
          <p:nvPr/>
        </p:nvSpPr>
        <p:spPr>
          <a:xfrm>
            <a:off x="6864350" y="2016064"/>
            <a:ext cx="3865171" cy="2769692"/>
          </a:xfrm>
          <a:prstGeom prst="rect">
            <a:avLst/>
          </a:prstGeom>
          <a:noFill/>
          <a:ln>
            <a:noFill/>
          </a:ln>
        </p:spPr>
        <p:txBody>
          <a:bodyPr spcFirstLastPara="1" wrap="square" lIns="68569" tIns="34275" rIns="68569" bIns="34275" anchor="t" anchorCtr="0">
            <a:noAutofit/>
          </a:bodyPr>
          <a:lstStyle/>
          <a:p>
            <a:pPr>
              <a:lnSpc>
                <a:spcPct val="90000"/>
              </a:lnSpc>
              <a:buClr>
                <a:schemeClr val="lt1"/>
              </a:buClr>
              <a:buSzPts val="1800"/>
            </a:pPr>
            <a:r>
              <a:rPr lang="en-US" sz="1600" b="1" dirty="0">
                <a:solidFill>
                  <a:schemeClr val="lt1"/>
                </a:solidFill>
                <a:latin typeface="Calibri"/>
                <a:ea typeface="Calibri"/>
                <a:cs typeface="Calibri"/>
                <a:sym typeface="Calibri"/>
              </a:rPr>
              <a:t>WAYS TO GET INVOLVED</a:t>
            </a:r>
            <a:endParaRPr sz="1600" dirty="0">
              <a:solidFill>
                <a:schemeClr val="lt1"/>
              </a:solidFill>
              <a:latin typeface="Calibri"/>
              <a:ea typeface="Calibri"/>
              <a:cs typeface="Calibri"/>
              <a:sym typeface="Calibri"/>
            </a:endParaRPr>
          </a:p>
          <a:p>
            <a:pPr marL="171450" indent="-171450">
              <a:lnSpc>
                <a:spcPct val="90000"/>
              </a:lnSpc>
              <a:spcBef>
                <a:spcPts val="750"/>
              </a:spcBef>
              <a:buClr>
                <a:schemeClr val="lt1"/>
              </a:buClr>
              <a:buSzPts val="1800"/>
              <a:buFont typeface="Arial"/>
              <a:buChar char="•"/>
            </a:pPr>
            <a:r>
              <a:rPr lang="en-US" sz="1600" dirty="0">
                <a:solidFill>
                  <a:schemeClr val="lt1"/>
                </a:solidFill>
                <a:latin typeface="Calibri"/>
                <a:ea typeface="Calibri"/>
                <a:cs typeface="Calibri"/>
                <a:sym typeface="Calibri"/>
              </a:rPr>
              <a:t>Standards Development </a:t>
            </a:r>
          </a:p>
          <a:p>
            <a:pPr marL="171450" indent="-171450">
              <a:lnSpc>
                <a:spcPct val="90000"/>
              </a:lnSpc>
              <a:spcBef>
                <a:spcPts val="750"/>
              </a:spcBef>
              <a:spcAft>
                <a:spcPts val="600"/>
              </a:spcAft>
              <a:buClr>
                <a:schemeClr val="lt1"/>
              </a:buClr>
              <a:buSzPts val="1800"/>
              <a:buFont typeface="Arial"/>
              <a:buChar char="•"/>
            </a:pPr>
            <a:r>
              <a:rPr lang="en-US" sz="1600" dirty="0">
                <a:solidFill>
                  <a:schemeClr val="lt1"/>
                </a:solidFill>
                <a:latin typeface="Calibri"/>
                <a:ea typeface="Calibri"/>
                <a:cs typeface="Calibri"/>
                <a:sym typeface="Calibri"/>
              </a:rPr>
              <a:t>Industry Connections Program activities</a:t>
            </a:r>
          </a:p>
          <a:p>
            <a:pPr>
              <a:lnSpc>
                <a:spcPct val="90000"/>
              </a:lnSpc>
              <a:spcBef>
                <a:spcPts val="750"/>
              </a:spcBef>
              <a:buClr>
                <a:schemeClr val="lt1"/>
              </a:buClr>
              <a:buSzPts val="1800"/>
            </a:pPr>
            <a:r>
              <a:rPr lang="en-US" sz="1600" b="1" dirty="0">
                <a:solidFill>
                  <a:schemeClr val="lt1"/>
                </a:solidFill>
                <a:latin typeface="Calibri"/>
                <a:ea typeface="Calibri"/>
                <a:cs typeface="Calibri"/>
                <a:sym typeface="Calibri"/>
              </a:rPr>
              <a:t>LEARN ABOUT:</a:t>
            </a:r>
          </a:p>
          <a:p>
            <a:pPr marL="514350" lvl="1" indent="-171450">
              <a:lnSpc>
                <a:spcPct val="90000"/>
              </a:lnSpc>
              <a:spcBef>
                <a:spcPts val="375"/>
              </a:spcBef>
              <a:buClr>
                <a:schemeClr val="lt1"/>
              </a:buClr>
              <a:buSzPts val="1800"/>
              <a:buFont typeface="Arial"/>
              <a:buChar char="•"/>
            </a:pPr>
            <a:r>
              <a:rPr lang="en-US" sz="1600" dirty="0">
                <a:solidFill>
                  <a:schemeClr val="lt1"/>
                </a:solidFill>
                <a:latin typeface="Calibri"/>
                <a:ea typeface="Calibri"/>
                <a:cs typeface="Calibri"/>
                <a:sym typeface="Calibri"/>
              </a:rPr>
              <a:t>IEEE SA PRACTICES</a:t>
            </a:r>
          </a:p>
          <a:p>
            <a:pPr marL="514350" lvl="1" indent="-171450">
              <a:lnSpc>
                <a:spcPct val="90000"/>
              </a:lnSpc>
              <a:spcBef>
                <a:spcPts val="375"/>
              </a:spcBef>
              <a:buClr>
                <a:schemeClr val="lt1"/>
              </a:buClr>
              <a:buSzPts val="1800"/>
              <a:buFont typeface="Arial"/>
              <a:buChar char="•"/>
            </a:pPr>
            <a:r>
              <a:rPr lang="en-US" sz="1600" dirty="0">
                <a:solidFill>
                  <a:schemeClr val="lt1"/>
                </a:solidFill>
                <a:latin typeface="Calibri"/>
                <a:cs typeface="Calibri"/>
                <a:sym typeface="Calibri"/>
              </a:rPr>
              <a:t>IEEE SA OPEN -  Open Source </a:t>
            </a:r>
          </a:p>
          <a:p>
            <a:pPr marL="514350" lvl="1" indent="-171450">
              <a:lnSpc>
                <a:spcPct val="90000"/>
              </a:lnSpc>
              <a:spcBef>
                <a:spcPts val="375"/>
              </a:spcBef>
              <a:buClr>
                <a:schemeClr val="lt1"/>
              </a:buClr>
              <a:buSzPts val="1800"/>
              <a:buFont typeface="Arial"/>
              <a:buChar char="•"/>
            </a:pPr>
            <a:r>
              <a:rPr lang="en-US" sz="1600" dirty="0">
                <a:solidFill>
                  <a:schemeClr val="lt1"/>
                </a:solidFill>
                <a:latin typeface="Calibri"/>
                <a:cs typeface="Calibri"/>
                <a:sym typeface="Calibri"/>
              </a:rPr>
              <a:t>IEEE Conformity Assessment Program</a:t>
            </a:r>
          </a:p>
          <a:p>
            <a:pPr marL="514350" lvl="1" indent="-171450">
              <a:lnSpc>
                <a:spcPct val="90000"/>
              </a:lnSpc>
              <a:spcBef>
                <a:spcPts val="375"/>
              </a:spcBef>
              <a:buClr>
                <a:schemeClr val="lt1"/>
              </a:buClr>
              <a:buSzPts val="1800"/>
              <a:buFont typeface="Arial"/>
              <a:buChar char="•"/>
            </a:pPr>
            <a:r>
              <a:rPr lang="en-US" sz="1600" dirty="0">
                <a:solidFill>
                  <a:schemeClr val="lt1"/>
                </a:solidFill>
                <a:latin typeface="Calibri"/>
                <a:ea typeface="Calibri"/>
                <a:cs typeface="Calibri"/>
                <a:sym typeface="Calibri"/>
              </a:rPr>
              <a:t>IEEE Alliance Management Services</a:t>
            </a:r>
          </a:p>
          <a:p>
            <a:pPr marL="514350" lvl="1" indent="-171450">
              <a:lnSpc>
                <a:spcPct val="90000"/>
              </a:lnSpc>
              <a:spcBef>
                <a:spcPts val="375"/>
              </a:spcBef>
              <a:buClr>
                <a:schemeClr val="lt1"/>
              </a:buClr>
              <a:buSzPts val="1800"/>
              <a:buFont typeface="Arial"/>
              <a:buChar char="•"/>
            </a:pPr>
            <a:r>
              <a:rPr lang="en-US" sz="1600" dirty="0">
                <a:solidFill>
                  <a:schemeClr val="lt1"/>
                </a:solidFill>
                <a:latin typeface="Calibri"/>
                <a:ea typeface="Calibri"/>
                <a:cs typeface="Calibri"/>
                <a:sym typeface="Calibri"/>
              </a:rPr>
              <a:t>IEEE SA Global Engagement activities</a:t>
            </a:r>
          </a:p>
        </p:txBody>
      </p:sp>
      <p:sp>
        <p:nvSpPr>
          <p:cNvPr id="10" name="Google Shape;1195;p53">
            <a:extLst>
              <a:ext uri="{FF2B5EF4-FFF2-40B4-BE49-F238E27FC236}">
                <a16:creationId xmlns:a16="http://schemas.microsoft.com/office/drawing/2014/main" id="{8C0986F8-E8B3-49E1-A149-9D31A450FBC6}"/>
              </a:ext>
            </a:extLst>
          </p:cNvPr>
          <p:cNvSpPr/>
          <p:nvPr/>
        </p:nvSpPr>
        <p:spPr>
          <a:xfrm>
            <a:off x="1792517" y="6242671"/>
            <a:ext cx="2840521" cy="36804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600" b="1" dirty="0">
                <a:solidFill>
                  <a:srgbClr val="00629B"/>
                </a:solidFill>
                <a:latin typeface="Calibri"/>
                <a:ea typeface="Calibri"/>
                <a:cs typeface="Calibri"/>
                <a:sym typeface="Calibri"/>
              </a:rPr>
              <a:t>Learn more: standards.ieee.org</a:t>
            </a:r>
            <a:endParaRPr sz="1600" b="1" dirty="0">
              <a:solidFill>
                <a:srgbClr val="00629B"/>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cxnSp>
        <p:nvCxnSpPr>
          <p:cNvPr id="65" name="Google Shape;363;ge4be084bfd_0_0">
            <a:extLst>
              <a:ext uri="{FF2B5EF4-FFF2-40B4-BE49-F238E27FC236}">
                <a16:creationId xmlns:a16="http://schemas.microsoft.com/office/drawing/2014/main" id="{063EC184-3CA5-A94E-8BCB-89EFE196AED1}"/>
              </a:ext>
            </a:extLst>
          </p:cNvPr>
          <p:cNvCxnSpPr>
            <a:cxnSpLocks/>
          </p:cNvCxnSpPr>
          <p:nvPr/>
        </p:nvCxnSpPr>
        <p:spPr>
          <a:xfrm flipH="1" flipV="1">
            <a:off x="6403896" y="4493091"/>
            <a:ext cx="601342" cy="459685"/>
          </a:xfrm>
          <a:prstGeom prst="straightConnector1">
            <a:avLst/>
          </a:prstGeom>
          <a:noFill/>
          <a:ln w="19050" cap="flat" cmpd="sng">
            <a:solidFill>
              <a:srgbClr val="A6B3B5"/>
            </a:solidFill>
            <a:prstDash val="solid"/>
            <a:round/>
            <a:headEnd type="none" w="sm" len="sm"/>
            <a:tailEnd type="none" w="sm" len="sm"/>
          </a:ln>
        </p:spPr>
      </p:cxnSp>
      <p:sp>
        <p:nvSpPr>
          <p:cNvPr id="34" name="Google Shape;182;gd0c82649eb_0_259">
            <a:extLst>
              <a:ext uri="{FF2B5EF4-FFF2-40B4-BE49-F238E27FC236}">
                <a16:creationId xmlns:a16="http://schemas.microsoft.com/office/drawing/2014/main" id="{22C838A7-8B82-1C4D-ABA5-ABEFF2D1B095}"/>
              </a:ext>
            </a:extLst>
          </p:cNvPr>
          <p:cNvSpPr/>
          <p:nvPr/>
        </p:nvSpPr>
        <p:spPr>
          <a:xfrm>
            <a:off x="4287848" y="2308275"/>
            <a:ext cx="2559669" cy="2559671"/>
          </a:xfrm>
          <a:prstGeom prst="ellipse">
            <a:avLst/>
          </a:prstGeom>
          <a:gradFill>
            <a:gsLst>
              <a:gs pos="0">
                <a:srgbClr val="FFFFFF"/>
              </a:gs>
              <a:gs pos="35000">
                <a:srgbClr val="FFFFFF"/>
              </a:gs>
              <a:gs pos="100000">
                <a:srgbClr val="59C7D7"/>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3200" dirty="0">
              <a:solidFill>
                <a:schemeClr val="lt1"/>
              </a:solidFill>
              <a:latin typeface="Calibri"/>
              <a:ea typeface="Calibri"/>
              <a:cs typeface="Calibri"/>
              <a:sym typeface="Calibri"/>
            </a:endParaRPr>
          </a:p>
        </p:txBody>
      </p:sp>
      <p:sp>
        <p:nvSpPr>
          <p:cNvPr id="331" name="Google Shape;331;ge4be084bfd_0_0"/>
          <p:cNvSpPr txBox="1"/>
          <p:nvPr/>
        </p:nvSpPr>
        <p:spPr>
          <a:xfrm>
            <a:off x="166319" y="6450339"/>
            <a:ext cx="450900" cy="274500"/>
          </a:xfrm>
          <a:prstGeom prst="rect">
            <a:avLst/>
          </a:prstGeom>
          <a:noFill/>
          <a:ln>
            <a:noFill/>
          </a:ln>
        </p:spPr>
        <p:txBody>
          <a:bodyPr spcFirstLastPara="1" wrap="square" lIns="91425" tIns="45700" rIns="91425" bIns="45700" anchor="t" anchorCtr="0">
            <a:noAutofit/>
          </a:bodyPr>
          <a:lstStyle/>
          <a:p>
            <a:pPr>
              <a:buClr>
                <a:srgbClr val="000000"/>
              </a:buClr>
              <a:buSzPts val="1200"/>
            </a:pPr>
            <a:r>
              <a:rPr lang="en-US" sz="1200">
                <a:solidFill>
                  <a:schemeClr val="lt1"/>
                </a:solidFill>
              </a:rPr>
              <a:t>11</a:t>
            </a:r>
            <a:endParaRPr sz="1500"/>
          </a:p>
        </p:txBody>
      </p:sp>
      <p:sp>
        <p:nvSpPr>
          <p:cNvPr id="339" name="Google Shape;339;ge4be084bfd_0_0"/>
          <p:cNvSpPr txBox="1"/>
          <p:nvPr/>
        </p:nvSpPr>
        <p:spPr>
          <a:xfrm>
            <a:off x="181386" y="6361817"/>
            <a:ext cx="1542900" cy="273900"/>
          </a:xfrm>
          <a:prstGeom prst="rect">
            <a:avLst/>
          </a:prstGeom>
          <a:noFill/>
          <a:ln>
            <a:noFill/>
          </a:ln>
        </p:spPr>
        <p:txBody>
          <a:bodyPr spcFirstLastPara="1" wrap="square" lIns="68575" tIns="34275" rIns="68575" bIns="34275" anchor="ctr" anchorCtr="0">
            <a:noAutofit/>
          </a:bodyPr>
          <a:lstStyle/>
          <a:p>
            <a:pPr>
              <a:buClr>
                <a:schemeClr val="lt1"/>
              </a:buClr>
              <a:buSzPts val="300"/>
            </a:pPr>
            <a:fld id="{00000000-1234-1234-1234-123412341234}" type="slidenum">
              <a:rPr lang="en-US" sz="900">
                <a:solidFill>
                  <a:schemeClr val="lt1"/>
                </a:solidFill>
              </a:rPr>
              <a:pPr>
                <a:buClr>
                  <a:schemeClr val="lt1"/>
                </a:buClr>
                <a:buSzPts val="300"/>
              </a:pPr>
              <a:t>57</a:t>
            </a:fld>
            <a:endParaRPr sz="900">
              <a:solidFill>
                <a:schemeClr val="lt1"/>
              </a:solidFill>
            </a:endParaRPr>
          </a:p>
        </p:txBody>
      </p:sp>
      <p:sp>
        <p:nvSpPr>
          <p:cNvPr id="340" name="Google Shape;340;ge4be084bfd_0_0"/>
          <p:cNvSpPr txBox="1"/>
          <p:nvPr/>
        </p:nvSpPr>
        <p:spPr>
          <a:xfrm>
            <a:off x="418615" y="794550"/>
            <a:ext cx="7905503" cy="463500"/>
          </a:xfrm>
          <a:prstGeom prst="rect">
            <a:avLst/>
          </a:prstGeom>
          <a:noFill/>
          <a:ln>
            <a:noFill/>
          </a:ln>
        </p:spPr>
        <p:txBody>
          <a:bodyPr spcFirstLastPara="1" wrap="square" lIns="0" tIns="0" rIns="0" bIns="0" anchor="ctr" anchorCtr="0">
            <a:noAutofit/>
          </a:bodyPr>
          <a:lstStyle/>
          <a:p>
            <a:pPr>
              <a:buClr>
                <a:schemeClr val="dk1"/>
              </a:buClr>
              <a:buSzPts val="1900"/>
            </a:pPr>
            <a:r>
              <a:rPr lang="en-US" sz="2400" i="1" dirty="0">
                <a:solidFill>
                  <a:srgbClr val="75787B"/>
                </a:solidFill>
                <a:latin typeface="Calibri"/>
                <a:cs typeface="Calibri"/>
              </a:rPr>
              <a:t>Addressing </a:t>
            </a:r>
            <a:r>
              <a:rPr lang="en-US" sz="2400" i="1" dirty="0">
                <a:solidFill>
                  <a:srgbClr val="75787B"/>
                </a:solidFill>
                <a:latin typeface="Calibri"/>
                <a:cs typeface="Calibri"/>
                <a:sym typeface="Calibri"/>
              </a:rPr>
              <a:t>global</a:t>
            </a:r>
            <a:r>
              <a:rPr lang="en-US" sz="2400" i="1" dirty="0">
                <a:solidFill>
                  <a:srgbClr val="75787B"/>
                </a:solidFill>
                <a:latin typeface="Calibri"/>
                <a:cs typeface="Calibri"/>
              </a:rPr>
              <a:t> problems through community and consensus</a:t>
            </a:r>
            <a:r>
              <a:rPr lang="en-US" sz="2000" i="1" dirty="0">
                <a:solidFill>
                  <a:schemeClr val="dk1"/>
                </a:solidFill>
              </a:rPr>
              <a:t>.</a:t>
            </a:r>
          </a:p>
        </p:txBody>
      </p:sp>
      <p:pic>
        <p:nvPicPr>
          <p:cNvPr id="351" name="Google Shape;351;ge4be084bfd_0_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81892" y="3130098"/>
            <a:ext cx="1595141" cy="916023"/>
          </a:xfrm>
          <a:prstGeom prst="rect">
            <a:avLst/>
          </a:prstGeom>
          <a:noFill/>
          <a:ln>
            <a:noFill/>
          </a:ln>
        </p:spPr>
      </p:pic>
      <p:cxnSp>
        <p:nvCxnSpPr>
          <p:cNvPr id="352" name="Google Shape;352;ge4be084bfd_0_0"/>
          <p:cNvCxnSpPr>
            <a:cxnSpLocks/>
            <a:endCxn id="34" idx="1"/>
          </p:cNvCxnSpPr>
          <p:nvPr/>
        </p:nvCxnSpPr>
        <p:spPr>
          <a:xfrm>
            <a:off x="4061361" y="2393105"/>
            <a:ext cx="601342" cy="290025"/>
          </a:xfrm>
          <a:prstGeom prst="straightConnector1">
            <a:avLst/>
          </a:prstGeom>
          <a:noFill/>
          <a:ln w="19050" cap="flat" cmpd="sng">
            <a:solidFill>
              <a:srgbClr val="A6B3B5"/>
            </a:solidFill>
            <a:prstDash val="solid"/>
            <a:round/>
            <a:headEnd type="none" w="sm" len="sm"/>
            <a:tailEnd type="none" w="sm" len="sm"/>
          </a:ln>
        </p:spPr>
      </p:cxnSp>
      <p:cxnSp>
        <p:nvCxnSpPr>
          <p:cNvPr id="358" name="Google Shape;358;ge4be084bfd_0_0"/>
          <p:cNvCxnSpPr>
            <a:cxnSpLocks/>
            <a:stCxn id="34" idx="6"/>
          </p:cNvCxnSpPr>
          <p:nvPr/>
        </p:nvCxnSpPr>
        <p:spPr>
          <a:xfrm>
            <a:off x="6847517" y="3588111"/>
            <a:ext cx="752691" cy="0"/>
          </a:xfrm>
          <a:prstGeom prst="straightConnector1">
            <a:avLst/>
          </a:prstGeom>
          <a:noFill/>
          <a:ln w="19050" cap="flat" cmpd="sng">
            <a:solidFill>
              <a:srgbClr val="A6B3B5"/>
            </a:solidFill>
            <a:prstDash val="solid"/>
            <a:round/>
            <a:headEnd type="none" w="sm" len="sm"/>
            <a:tailEnd type="none" w="sm" len="sm"/>
          </a:ln>
        </p:spPr>
      </p:cxnSp>
      <p:cxnSp>
        <p:nvCxnSpPr>
          <p:cNvPr id="361" name="Google Shape;361;ge4be084bfd_0_0"/>
          <p:cNvCxnSpPr>
            <a:cxnSpLocks/>
            <a:endCxn id="34" idx="2"/>
          </p:cNvCxnSpPr>
          <p:nvPr/>
        </p:nvCxnSpPr>
        <p:spPr>
          <a:xfrm>
            <a:off x="3621974" y="3588109"/>
            <a:ext cx="665874" cy="2"/>
          </a:xfrm>
          <a:prstGeom prst="straightConnector1">
            <a:avLst/>
          </a:prstGeom>
          <a:noFill/>
          <a:ln w="19050" cap="flat" cmpd="sng">
            <a:solidFill>
              <a:srgbClr val="A6B3B5"/>
            </a:solidFill>
            <a:prstDash val="solid"/>
            <a:round/>
            <a:headEnd type="none" w="sm" len="sm"/>
            <a:tailEnd type="none" w="sm" len="sm"/>
          </a:ln>
        </p:spPr>
      </p:cxnSp>
      <p:cxnSp>
        <p:nvCxnSpPr>
          <p:cNvPr id="363" name="Google Shape;363;ge4be084bfd_0_0"/>
          <p:cNvCxnSpPr>
            <a:cxnSpLocks/>
            <a:endCxn id="34" idx="3"/>
          </p:cNvCxnSpPr>
          <p:nvPr/>
        </p:nvCxnSpPr>
        <p:spPr>
          <a:xfrm flipV="1">
            <a:off x="4061361" y="4493091"/>
            <a:ext cx="601342" cy="459685"/>
          </a:xfrm>
          <a:prstGeom prst="straightConnector1">
            <a:avLst/>
          </a:prstGeom>
          <a:noFill/>
          <a:ln w="19050" cap="flat" cmpd="sng">
            <a:solidFill>
              <a:srgbClr val="A6B3B5"/>
            </a:solidFill>
            <a:prstDash val="solid"/>
            <a:round/>
            <a:headEnd type="none" w="sm" len="sm"/>
            <a:tailEnd type="none" w="sm" len="sm"/>
          </a:ln>
        </p:spPr>
      </p:cxnSp>
      <p:sp>
        <p:nvSpPr>
          <p:cNvPr id="41" name="Shape 173">
            <a:extLst>
              <a:ext uri="{FF2B5EF4-FFF2-40B4-BE49-F238E27FC236}">
                <a16:creationId xmlns:a16="http://schemas.microsoft.com/office/drawing/2014/main" id="{850AB0A6-D49F-426C-BB53-8D10EF509CAA}"/>
              </a:ext>
            </a:extLst>
          </p:cNvPr>
          <p:cNvSpPr txBox="1">
            <a:spLocks noGrp="1"/>
          </p:cNvSpPr>
          <p:nvPr>
            <p:ph type="ctrTitle"/>
          </p:nvPr>
        </p:nvSpPr>
        <p:spPr>
          <a:xfrm>
            <a:off x="420303" y="443063"/>
            <a:ext cx="4812259" cy="521507"/>
          </a:xfrm>
          <a:prstGeom prst="rect">
            <a:avLst/>
          </a:prstGeom>
          <a:noFill/>
          <a:ln>
            <a:noFill/>
          </a:ln>
        </p:spPr>
        <p:txBody>
          <a:bodyPr spcFirstLastPara="1" wrap="square" lIns="91433" tIns="45700" rIns="91433" bIns="45700" anchor="t" anchorCtr="0">
            <a:noAutofit/>
          </a:bodyPr>
          <a:lstStyle/>
          <a:p>
            <a:pPr indent="-194728" algn="l">
              <a:buClr>
                <a:srgbClr val="0066A1"/>
              </a:buClr>
              <a:buSzPct val="100000"/>
            </a:pPr>
            <a:r>
              <a:rPr lang="en-US" sz="3067" dirty="0">
                <a:solidFill>
                  <a:srgbClr val="0066A1"/>
                </a:solidFill>
              </a:rPr>
              <a:t>IEEE SA Practices</a:t>
            </a:r>
            <a:endParaRPr sz="3067" dirty="0">
              <a:solidFill>
                <a:srgbClr val="0066A1"/>
              </a:solidFill>
            </a:endParaRPr>
          </a:p>
        </p:txBody>
      </p:sp>
      <p:cxnSp>
        <p:nvCxnSpPr>
          <p:cNvPr id="46" name="Google Shape;358;ge4be084bfd_0_0">
            <a:extLst>
              <a:ext uri="{FF2B5EF4-FFF2-40B4-BE49-F238E27FC236}">
                <a16:creationId xmlns:a16="http://schemas.microsoft.com/office/drawing/2014/main" id="{4A9DCFCF-1E08-3B43-8091-267569D2CB18}"/>
              </a:ext>
            </a:extLst>
          </p:cNvPr>
          <p:cNvCxnSpPr>
            <a:cxnSpLocks/>
            <a:stCxn id="34" idx="7"/>
          </p:cNvCxnSpPr>
          <p:nvPr/>
        </p:nvCxnSpPr>
        <p:spPr>
          <a:xfrm flipV="1">
            <a:off x="6472662" y="2393105"/>
            <a:ext cx="751200" cy="290025"/>
          </a:xfrm>
          <a:prstGeom prst="straightConnector1">
            <a:avLst/>
          </a:prstGeom>
          <a:noFill/>
          <a:ln w="19050" cap="flat" cmpd="sng">
            <a:solidFill>
              <a:srgbClr val="A6B3B5"/>
            </a:solidFill>
            <a:prstDash val="solid"/>
            <a:round/>
            <a:headEnd type="none" w="sm" len="sm"/>
            <a:tailEnd type="none" w="sm" len="sm"/>
          </a:ln>
        </p:spPr>
      </p:cxnSp>
      <p:sp>
        <p:nvSpPr>
          <p:cNvPr id="49" name="Google Shape;341;ge4be084bfd_0_0">
            <a:extLst>
              <a:ext uri="{FF2B5EF4-FFF2-40B4-BE49-F238E27FC236}">
                <a16:creationId xmlns:a16="http://schemas.microsoft.com/office/drawing/2014/main" id="{788BEF24-B9CF-444A-9EA2-0B412D19BD87}"/>
              </a:ext>
            </a:extLst>
          </p:cNvPr>
          <p:cNvSpPr/>
          <p:nvPr/>
        </p:nvSpPr>
        <p:spPr>
          <a:xfrm>
            <a:off x="1053201" y="1730033"/>
            <a:ext cx="2303461" cy="1648500"/>
          </a:xfrm>
          <a:prstGeom prst="rect">
            <a:avLst/>
          </a:prstGeom>
          <a:noFill/>
          <a:ln>
            <a:noFill/>
          </a:ln>
        </p:spPr>
        <p:txBody>
          <a:bodyPr spcFirstLastPara="1" wrap="square" lIns="91425" tIns="45700" rIns="91425" bIns="45700" anchor="t" anchorCtr="0">
            <a:noAutofit/>
          </a:bodyPr>
          <a:lstStyle/>
          <a:p>
            <a:pPr algn="r">
              <a:buClr>
                <a:srgbClr val="000000"/>
              </a:buClr>
              <a:buSzPts val="1600"/>
            </a:pPr>
            <a:r>
              <a:rPr lang="en-US" sz="1600" b="1" dirty="0">
                <a:solidFill>
                  <a:schemeClr val="dk1"/>
                </a:solidFill>
                <a:latin typeface="Calibri" panose="020F0502020204030204" pitchFamily="34" charset="0"/>
                <a:cs typeface="Calibri" panose="020F0502020204030204" pitchFamily="34" charset="0"/>
              </a:rPr>
              <a:t>Health &amp; Life Sciences </a:t>
            </a:r>
            <a:br>
              <a:rPr lang="en-US" sz="1600" b="1" dirty="0">
                <a:solidFill>
                  <a:schemeClr val="dk1"/>
                </a:solidFill>
                <a:latin typeface="Calibri" panose="020F0502020204030204" pitchFamily="34" charset="0"/>
                <a:cs typeface="Calibri" panose="020F0502020204030204" pitchFamily="34" charset="0"/>
              </a:rPr>
            </a:br>
            <a:r>
              <a:rPr lang="en-US" sz="1500" dirty="0">
                <a:solidFill>
                  <a:srgbClr val="0479A7"/>
                </a:solidFill>
                <a:latin typeface="Calibri" panose="020F0502020204030204" pitchFamily="34" charset="0"/>
                <a:cs typeface="Calibri" panose="020F0502020204030204" pitchFamily="34" charset="0"/>
              </a:rPr>
              <a:t>•</a:t>
            </a:r>
            <a:r>
              <a:rPr lang="en-US" sz="1500" dirty="0">
                <a:solidFill>
                  <a:schemeClr val="dk1"/>
                </a:solidFill>
                <a:latin typeface="Calibri" panose="020F0502020204030204" pitchFamily="34" charset="0"/>
                <a:cs typeface="Calibri" panose="020F0502020204030204" pitchFamily="34" charset="0"/>
              </a:rPr>
              <a:t> </a:t>
            </a:r>
            <a:r>
              <a:rPr lang="en-US" sz="1333" dirty="0">
                <a:solidFill>
                  <a:schemeClr val="dk1"/>
                </a:solidFill>
                <a:latin typeface="Calibri" panose="020F0502020204030204" pitchFamily="34" charset="0"/>
                <a:cs typeface="Calibri" panose="020F0502020204030204" pitchFamily="34" charset="0"/>
              </a:rPr>
              <a:t>Pharma</a:t>
            </a:r>
            <a:endParaRPr sz="1333" dirty="0">
              <a:latin typeface="Calibri" panose="020F0502020204030204" pitchFamily="34" charset="0"/>
              <a:cs typeface="Calibri" panose="020F0502020204030204" pitchFamily="34" charset="0"/>
            </a:endParaRPr>
          </a:p>
          <a:p>
            <a:pPr algn="r">
              <a:buClr>
                <a:srgbClr val="000000"/>
              </a:buClr>
              <a:buSzPts val="1500"/>
            </a:pPr>
            <a:r>
              <a:rPr lang="en-US" sz="1333" dirty="0">
                <a:solidFill>
                  <a:srgbClr val="0479A7"/>
                </a:solidFill>
                <a:latin typeface="Calibri" panose="020F0502020204030204" pitchFamily="34" charset="0"/>
                <a:cs typeface="Calibri" panose="020F0502020204030204" pitchFamily="34" charset="0"/>
              </a:rPr>
              <a:t>•</a:t>
            </a:r>
            <a:r>
              <a:rPr lang="en-US" sz="1333" dirty="0">
                <a:solidFill>
                  <a:schemeClr val="dk1"/>
                </a:solidFill>
                <a:latin typeface="Calibri" panose="020F0502020204030204" pitchFamily="34" charset="0"/>
                <a:cs typeface="Calibri" panose="020F0502020204030204" pitchFamily="34" charset="0"/>
              </a:rPr>
              <a:t> Clinical health</a:t>
            </a:r>
            <a:endParaRPr sz="1333" dirty="0">
              <a:latin typeface="Calibri" panose="020F0502020204030204" pitchFamily="34" charset="0"/>
              <a:cs typeface="Calibri" panose="020F0502020204030204" pitchFamily="34" charset="0"/>
            </a:endParaRPr>
          </a:p>
          <a:p>
            <a:pPr algn="r">
              <a:buClr>
                <a:srgbClr val="000000"/>
              </a:buClr>
              <a:buSzPts val="1500"/>
            </a:pPr>
            <a:r>
              <a:rPr lang="en-US" sz="1333" dirty="0">
                <a:solidFill>
                  <a:srgbClr val="0479A7"/>
                </a:solidFill>
                <a:latin typeface="Calibri" panose="020F0502020204030204" pitchFamily="34" charset="0"/>
                <a:cs typeface="Calibri" panose="020F0502020204030204" pitchFamily="34" charset="0"/>
              </a:rPr>
              <a:t>•</a:t>
            </a:r>
            <a:r>
              <a:rPr lang="en-US" sz="1333" dirty="0">
                <a:solidFill>
                  <a:schemeClr val="dk1"/>
                </a:solidFill>
                <a:latin typeface="Calibri" panose="020F0502020204030204" pitchFamily="34" charset="0"/>
                <a:cs typeface="Calibri" panose="020F0502020204030204" pitchFamily="34" charset="0"/>
              </a:rPr>
              <a:t> Wellness</a:t>
            </a:r>
            <a:endParaRPr sz="1333" dirty="0">
              <a:latin typeface="Calibri" panose="020F0502020204030204" pitchFamily="34" charset="0"/>
              <a:cs typeface="Calibri" panose="020F0502020204030204" pitchFamily="34" charset="0"/>
            </a:endParaRPr>
          </a:p>
          <a:p>
            <a:pPr algn="r">
              <a:buClr>
                <a:srgbClr val="000000"/>
              </a:buClr>
              <a:buSzPts val="1500"/>
            </a:pPr>
            <a:endParaRPr sz="1500" dirty="0">
              <a:solidFill>
                <a:schemeClr val="dk1"/>
              </a:solidFill>
            </a:endParaRPr>
          </a:p>
        </p:txBody>
      </p:sp>
      <p:sp>
        <p:nvSpPr>
          <p:cNvPr id="50" name="Google Shape;342;ge4be084bfd_0_0">
            <a:extLst>
              <a:ext uri="{FF2B5EF4-FFF2-40B4-BE49-F238E27FC236}">
                <a16:creationId xmlns:a16="http://schemas.microsoft.com/office/drawing/2014/main" id="{3F951E3C-4597-8144-8F24-A9AEA3477286}"/>
              </a:ext>
            </a:extLst>
          </p:cNvPr>
          <p:cNvSpPr/>
          <p:nvPr/>
        </p:nvSpPr>
        <p:spPr>
          <a:xfrm>
            <a:off x="-442876" y="3134042"/>
            <a:ext cx="3255900" cy="1115700"/>
          </a:xfrm>
          <a:prstGeom prst="rect">
            <a:avLst/>
          </a:prstGeom>
          <a:noFill/>
          <a:ln>
            <a:noFill/>
          </a:ln>
        </p:spPr>
        <p:txBody>
          <a:bodyPr spcFirstLastPara="1" wrap="square" lIns="91425" tIns="45700" rIns="91425" bIns="45700" anchor="ctr" anchorCtr="0">
            <a:noAutofit/>
          </a:bodyPr>
          <a:lstStyle/>
          <a:p>
            <a:pPr algn="r">
              <a:buClr>
                <a:srgbClr val="000000"/>
              </a:buClr>
              <a:buSzPts val="1600"/>
            </a:pPr>
            <a:r>
              <a:rPr lang="en-US" sz="1600" b="1" dirty="0">
                <a:solidFill>
                  <a:schemeClr val="dk1"/>
                </a:solidFill>
                <a:latin typeface="Calibri" panose="020F0502020204030204" pitchFamily="34" charset="0"/>
                <a:cs typeface="Calibri" panose="020F0502020204030204" pitchFamily="34" charset="0"/>
              </a:rPr>
              <a:t>Mobility</a:t>
            </a:r>
            <a:r>
              <a:rPr lang="en-US" sz="1600" dirty="0">
                <a:solidFill>
                  <a:schemeClr val="dk1"/>
                </a:solidFill>
                <a:latin typeface="Calibri" panose="020F0502020204030204" pitchFamily="34" charset="0"/>
                <a:cs typeface="Calibri" panose="020F0502020204030204" pitchFamily="34" charset="0"/>
              </a:rPr>
              <a:t> </a:t>
            </a:r>
            <a:br>
              <a:rPr lang="en-US" sz="1600" dirty="0">
                <a:solidFill>
                  <a:schemeClr val="dk1"/>
                </a:solidFill>
                <a:latin typeface="Calibri" panose="020F0502020204030204" pitchFamily="34" charset="0"/>
                <a:cs typeface="Calibri" panose="020F0502020204030204" pitchFamily="34" charset="0"/>
              </a:rPr>
            </a:br>
            <a:r>
              <a:rPr lang="en-US" sz="1500" dirty="0">
                <a:solidFill>
                  <a:srgbClr val="0479A7"/>
                </a:solidFill>
                <a:latin typeface="Calibri" panose="020F0502020204030204" pitchFamily="34" charset="0"/>
                <a:cs typeface="Calibri" panose="020F0502020204030204" pitchFamily="34" charset="0"/>
              </a:rPr>
              <a:t>•</a:t>
            </a:r>
            <a:r>
              <a:rPr lang="en-US" sz="1500" dirty="0">
                <a:solidFill>
                  <a:schemeClr val="dk1"/>
                </a:solidFill>
                <a:latin typeface="Calibri" panose="020F0502020204030204" pitchFamily="34" charset="0"/>
                <a:cs typeface="Calibri" panose="020F0502020204030204" pitchFamily="34" charset="0"/>
              </a:rPr>
              <a:t> </a:t>
            </a:r>
            <a:r>
              <a:rPr lang="en-US" sz="1333" dirty="0">
                <a:solidFill>
                  <a:schemeClr val="dk1"/>
                </a:solidFill>
                <a:latin typeface="Calibri" panose="020F0502020204030204" pitchFamily="34" charset="0"/>
                <a:cs typeface="Calibri" panose="020F0502020204030204" pitchFamily="34" charset="0"/>
              </a:rPr>
              <a:t>Safe autonomous driving</a:t>
            </a:r>
            <a:endParaRPr sz="1333" dirty="0">
              <a:latin typeface="Calibri" panose="020F0502020204030204" pitchFamily="34" charset="0"/>
              <a:cs typeface="Calibri" panose="020F0502020204030204" pitchFamily="34" charset="0"/>
            </a:endParaRPr>
          </a:p>
          <a:p>
            <a:pPr algn="r">
              <a:buClr>
                <a:srgbClr val="000000"/>
              </a:buClr>
              <a:buSzPts val="1500"/>
            </a:pPr>
            <a:r>
              <a:rPr lang="en-US" sz="1333" dirty="0">
                <a:solidFill>
                  <a:srgbClr val="0479A7"/>
                </a:solidFill>
                <a:latin typeface="Calibri" panose="020F0502020204030204" pitchFamily="34" charset="0"/>
                <a:cs typeface="Calibri" panose="020F0502020204030204" pitchFamily="34" charset="0"/>
              </a:rPr>
              <a:t>•</a:t>
            </a:r>
            <a:r>
              <a:rPr lang="en-US" sz="1333" dirty="0">
                <a:solidFill>
                  <a:schemeClr val="dk1"/>
                </a:solidFill>
                <a:latin typeface="Calibri" panose="020F0502020204030204" pitchFamily="34" charset="0"/>
                <a:cs typeface="Calibri" panose="020F0502020204030204" pitchFamily="34" charset="0"/>
              </a:rPr>
              <a:t> Zero emissions</a:t>
            </a:r>
            <a:endParaRPr sz="1333" dirty="0">
              <a:latin typeface="Calibri" panose="020F0502020204030204" pitchFamily="34" charset="0"/>
              <a:cs typeface="Calibri" panose="020F0502020204030204" pitchFamily="34" charset="0"/>
            </a:endParaRPr>
          </a:p>
          <a:p>
            <a:pPr algn="r">
              <a:buClr>
                <a:srgbClr val="000000"/>
              </a:buClr>
              <a:buSzPts val="1500"/>
            </a:pPr>
            <a:r>
              <a:rPr lang="en-US" sz="1333" dirty="0">
                <a:solidFill>
                  <a:srgbClr val="0479A7"/>
                </a:solidFill>
                <a:latin typeface="Calibri" panose="020F0502020204030204" pitchFamily="34" charset="0"/>
                <a:cs typeface="Calibri" panose="020F0502020204030204" pitchFamily="34" charset="0"/>
              </a:rPr>
              <a:t>•</a:t>
            </a:r>
            <a:r>
              <a:rPr lang="en-US" sz="1333" dirty="0">
                <a:solidFill>
                  <a:schemeClr val="dk1"/>
                </a:solidFill>
                <a:latin typeface="Calibri" panose="020F0502020204030204" pitchFamily="34" charset="0"/>
                <a:cs typeface="Calibri" panose="020F0502020204030204" pitchFamily="34" charset="0"/>
              </a:rPr>
              <a:t> </a:t>
            </a:r>
            <a:r>
              <a:rPr lang="en-US" sz="1333" dirty="0" err="1">
                <a:solidFill>
                  <a:schemeClr val="dk1"/>
                </a:solidFill>
                <a:latin typeface="Calibri" panose="020F0502020204030204" pitchFamily="34" charset="0"/>
                <a:cs typeface="Calibri" panose="020F0502020204030204" pitchFamily="34" charset="0"/>
              </a:rPr>
              <a:t>MaaS</a:t>
            </a:r>
            <a:endParaRPr sz="1333" dirty="0">
              <a:latin typeface="Calibri" panose="020F0502020204030204" pitchFamily="34" charset="0"/>
              <a:cs typeface="Calibri" panose="020F0502020204030204" pitchFamily="34" charset="0"/>
            </a:endParaRPr>
          </a:p>
          <a:p>
            <a:pPr algn="r">
              <a:buClr>
                <a:srgbClr val="000000"/>
              </a:buClr>
              <a:buSzPts val="1500"/>
            </a:pPr>
            <a:endParaRPr sz="1500" dirty="0">
              <a:solidFill>
                <a:schemeClr val="dk1"/>
              </a:solidFill>
            </a:endParaRPr>
          </a:p>
        </p:txBody>
      </p:sp>
      <p:sp>
        <p:nvSpPr>
          <p:cNvPr id="51" name="Google Shape;343;ge4be084bfd_0_0">
            <a:extLst>
              <a:ext uri="{FF2B5EF4-FFF2-40B4-BE49-F238E27FC236}">
                <a16:creationId xmlns:a16="http://schemas.microsoft.com/office/drawing/2014/main" id="{A936F7EC-DDC0-E147-AB78-F98565242291}"/>
              </a:ext>
            </a:extLst>
          </p:cNvPr>
          <p:cNvSpPr/>
          <p:nvPr/>
        </p:nvSpPr>
        <p:spPr>
          <a:xfrm>
            <a:off x="898566" y="4738394"/>
            <a:ext cx="2436900" cy="1016100"/>
          </a:xfrm>
          <a:prstGeom prst="rect">
            <a:avLst/>
          </a:prstGeom>
          <a:noFill/>
          <a:ln>
            <a:noFill/>
          </a:ln>
        </p:spPr>
        <p:txBody>
          <a:bodyPr spcFirstLastPara="1" wrap="square" lIns="91425" tIns="45700" rIns="91425" bIns="45700" anchor="ctr" anchorCtr="0">
            <a:noAutofit/>
          </a:bodyPr>
          <a:lstStyle/>
          <a:p>
            <a:pPr algn="r">
              <a:buClr>
                <a:srgbClr val="000000"/>
              </a:buClr>
              <a:buSzPts val="1600"/>
            </a:pPr>
            <a:r>
              <a:rPr lang="en-US" sz="1600" b="1" dirty="0">
                <a:solidFill>
                  <a:schemeClr val="dk1"/>
                </a:solidFill>
                <a:latin typeface="Calibri" panose="020F0502020204030204" pitchFamily="34" charset="0"/>
                <a:cs typeface="Calibri" panose="020F0502020204030204" pitchFamily="34" charset="0"/>
              </a:rPr>
              <a:t>Energy</a:t>
            </a:r>
            <a:br>
              <a:rPr lang="en-US" sz="1600" b="1" dirty="0">
                <a:solidFill>
                  <a:schemeClr val="dk1"/>
                </a:solidFill>
                <a:latin typeface="Calibri" panose="020F0502020204030204" pitchFamily="34" charset="0"/>
                <a:cs typeface="Calibri" panose="020F0502020204030204" pitchFamily="34" charset="0"/>
              </a:rPr>
            </a:br>
            <a:r>
              <a:rPr lang="en-US" sz="1500" dirty="0">
                <a:solidFill>
                  <a:srgbClr val="0479A7"/>
                </a:solidFill>
                <a:latin typeface="Calibri" panose="020F0502020204030204" pitchFamily="34" charset="0"/>
                <a:cs typeface="Calibri" panose="020F0502020204030204" pitchFamily="34" charset="0"/>
              </a:rPr>
              <a:t>•</a:t>
            </a:r>
            <a:r>
              <a:rPr lang="en-US" sz="1500" dirty="0">
                <a:solidFill>
                  <a:schemeClr val="dk1"/>
                </a:solidFill>
                <a:latin typeface="Calibri" panose="020F0502020204030204" pitchFamily="34" charset="0"/>
                <a:cs typeface="Calibri" panose="020F0502020204030204" pitchFamily="34" charset="0"/>
              </a:rPr>
              <a:t> </a:t>
            </a:r>
            <a:r>
              <a:rPr lang="en-US" sz="1333" dirty="0">
                <a:solidFill>
                  <a:schemeClr val="dk1"/>
                </a:solidFill>
                <a:latin typeface="Calibri" panose="020F0502020204030204" pitchFamily="34" charset="0"/>
                <a:cs typeface="Calibri" panose="020F0502020204030204" pitchFamily="34" charset="0"/>
              </a:rPr>
              <a:t>Smart energy</a:t>
            </a:r>
            <a:endParaRPr sz="1333" dirty="0">
              <a:latin typeface="Calibri" panose="020F0502020204030204" pitchFamily="34" charset="0"/>
              <a:cs typeface="Calibri" panose="020F0502020204030204" pitchFamily="34" charset="0"/>
            </a:endParaRPr>
          </a:p>
          <a:p>
            <a:pPr algn="r">
              <a:buClr>
                <a:srgbClr val="000000"/>
              </a:buClr>
              <a:buSzPts val="1500"/>
            </a:pPr>
            <a:r>
              <a:rPr lang="en-US" sz="1333" dirty="0">
                <a:solidFill>
                  <a:srgbClr val="0479A7"/>
                </a:solidFill>
                <a:latin typeface="Calibri" panose="020F0502020204030204" pitchFamily="34" charset="0"/>
                <a:cs typeface="Calibri" panose="020F0502020204030204" pitchFamily="34" charset="0"/>
              </a:rPr>
              <a:t>•</a:t>
            </a:r>
            <a:r>
              <a:rPr lang="en-US" sz="1333" dirty="0">
                <a:solidFill>
                  <a:schemeClr val="dk1"/>
                </a:solidFill>
                <a:latin typeface="Calibri" panose="020F0502020204030204" pitchFamily="34" charset="0"/>
                <a:cs typeface="Calibri" panose="020F0502020204030204" pitchFamily="34" charset="0"/>
              </a:rPr>
              <a:t> Energy efficiency</a:t>
            </a:r>
            <a:endParaRPr sz="1333" dirty="0">
              <a:latin typeface="Calibri" panose="020F0502020204030204" pitchFamily="34" charset="0"/>
              <a:cs typeface="Calibri" panose="020F0502020204030204" pitchFamily="34" charset="0"/>
            </a:endParaRPr>
          </a:p>
          <a:p>
            <a:pPr algn="r">
              <a:buClr>
                <a:srgbClr val="000000"/>
              </a:buClr>
              <a:buSzPts val="1500"/>
            </a:pPr>
            <a:r>
              <a:rPr lang="en-US" sz="1333" dirty="0">
                <a:solidFill>
                  <a:srgbClr val="0479A7"/>
                </a:solidFill>
                <a:latin typeface="Calibri" panose="020F0502020204030204" pitchFamily="34" charset="0"/>
                <a:cs typeface="Calibri" panose="020F0502020204030204" pitchFamily="34" charset="0"/>
              </a:rPr>
              <a:t>•</a:t>
            </a:r>
            <a:r>
              <a:rPr lang="en-US" sz="1333" dirty="0">
                <a:solidFill>
                  <a:schemeClr val="dk1"/>
                </a:solidFill>
                <a:latin typeface="Calibri" panose="020F0502020204030204" pitchFamily="34" charset="0"/>
                <a:cs typeface="Calibri" panose="020F0502020204030204" pitchFamily="34" charset="0"/>
              </a:rPr>
              <a:t> Energy infrastructure</a:t>
            </a:r>
            <a:endParaRPr sz="1333" dirty="0">
              <a:latin typeface="Calibri" panose="020F0502020204030204" pitchFamily="34" charset="0"/>
              <a:cs typeface="Calibri" panose="020F0502020204030204" pitchFamily="34" charset="0"/>
            </a:endParaRPr>
          </a:p>
          <a:p>
            <a:pPr algn="r">
              <a:buClr>
                <a:srgbClr val="000000"/>
              </a:buClr>
              <a:buSzPts val="1500"/>
            </a:pPr>
            <a:endParaRPr sz="1500" dirty="0">
              <a:solidFill>
                <a:schemeClr val="dk1"/>
              </a:solidFill>
            </a:endParaRPr>
          </a:p>
        </p:txBody>
      </p:sp>
      <p:sp>
        <p:nvSpPr>
          <p:cNvPr id="52" name="Google Shape;344;ge4be084bfd_0_0">
            <a:extLst>
              <a:ext uri="{FF2B5EF4-FFF2-40B4-BE49-F238E27FC236}">
                <a16:creationId xmlns:a16="http://schemas.microsoft.com/office/drawing/2014/main" id="{C0706D32-DA45-B540-8CF9-53B99EE897BD}"/>
              </a:ext>
            </a:extLst>
          </p:cNvPr>
          <p:cNvSpPr/>
          <p:nvPr/>
        </p:nvSpPr>
        <p:spPr>
          <a:xfrm>
            <a:off x="7978984" y="1730033"/>
            <a:ext cx="2559668" cy="1262100"/>
          </a:xfrm>
          <a:prstGeom prst="rect">
            <a:avLst/>
          </a:prstGeom>
          <a:noFill/>
          <a:ln>
            <a:noFill/>
          </a:ln>
        </p:spPr>
        <p:txBody>
          <a:bodyPr spcFirstLastPara="1" wrap="square" lIns="91425" tIns="45700" rIns="91425" bIns="45700" anchor="t" anchorCtr="0">
            <a:noAutofit/>
          </a:bodyPr>
          <a:lstStyle/>
          <a:p>
            <a:pPr>
              <a:buClr>
                <a:srgbClr val="000000"/>
              </a:buClr>
              <a:buSzPts val="1600"/>
            </a:pPr>
            <a:r>
              <a:rPr lang="en-US" sz="1600" b="1" dirty="0">
                <a:solidFill>
                  <a:schemeClr val="dk1"/>
                </a:solidFill>
                <a:latin typeface="Calibri" panose="020F0502020204030204" pitchFamily="34" charset="0"/>
                <a:cs typeface="Calibri" panose="020F0502020204030204" pitchFamily="34" charset="0"/>
              </a:rPr>
              <a:t>New Frontiers </a:t>
            </a:r>
            <a:br>
              <a:rPr lang="en-US" sz="1600" b="1" dirty="0">
                <a:solidFill>
                  <a:schemeClr val="dk1"/>
                </a:solidFill>
                <a:latin typeface="Calibri" panose="020F0502020204030204" pitchFamily="34" charset="0"/>
                <a:cs typeface="Calibri" panose="020F0502020204030204" pitchFamily="34" charset="0"/>
              </a:rPr>
            </a:br>
            <a:r>
              <a:rPr lang="en-US" sz="1500" dirty="0">
                <a:solidFill>
                  <a:srgbClr val="0479A7"/>
                </a:solidFill>
                <a:latin typeface="Calibri" panose="020F0502020204030204" pitchFamily="34" charset="0"/>
                <a:cs typeface="Calibri" panose="020F0502020204030204" pitchFamily="34" charset="0"/>
              </a:rPr>
              <a:t>•</a:t>
            </a:r>
            <a:r>
              <a:rPr lang="en-US" sz="1500" dirty="0">
                <a:solidFill>
                  <a:schemeClr val="dk1"/>
                </a:solidFill>
                <a:latin typeface="Calibri" panose="020F0502020204030204" pitchFamily="34" charset="0"/>
                <a:cs typeface="Calibri" panose="020F0502020204030204" pitchFamily="34" charset="0"/>
              </a:rPr>
              <a:t> </a:t>
            </a:r>
            <a:r>
              <a:rPr lang="en-US" sz="1333" dirty="0">
                <a:solidFill>
                  <a:schemeClr val="dk1"/>
                </a:solidFill>
                <a:latin typeface="Calibri" panose="020F0502020204030204" pitchFamily="34" charset="0"/>
                <a:cs typeface="Calibri" panose="020F0502020204030204" pitchFamily="34" charset="0"/>
              </a:rPr>
              <a:t>Sustainability</a:t>
            </a:r>
            <a:endParaRPr sz="1333" dirty="0">
              <a:latin typeface="Calibri" panose="020F0502020204030204" pitchFamily="34" charset="0"/>
              <a:cs typeface="Calibri" panose="020F0502020204030204" pitchFamily="34" charset="0"/>
            </a:endParaRPr>
          </a:p>
          <a:p>
            <a:pPr>
              <a:buClr>
                <a:srgbClr val="000000"/>
              </a:buClr>
              <a:buSzPts val="1500"/>
            </a:pPr>
            <a:r>
              <a:rPr lang="en-US" sz="1333" dirty="0">
                <a:solidFill>
                  <a:srgbClr val="0479A7"/>
                </a:solidFill>
                <a:latin typeface="Calibri" panose="020F0502020204030204" pitchFamily="34" charset="0"/>
                <a:cs typeface="Calibri" panose="020F0502020204030204" pitchFamily="34" charset="0"/>
              </a:rPr>
              <a:t>•</a:t>
            </a:r>
            <a:r>
              <a:rPr lang="en-US" sz="1333" dirty="0">
                <a:solidFill>
                  <a:schemeClr val="dk1"/>
                </a:solidFill>
                <a:latin typeface="Calibri" panose="020F0502020204030204" pitchFamily="34" charset="0"/>
                <a:cs typeface="Calibri" panose="020F0502020204030204" pitchFamily="34" charset="0"/>
              </a:rPr>
              <a:t> Cybersecurity</a:t>
            </a:r>
            <a:endParaRPr sz="1333" dirty="0">
              <a:latin typeface="Calibri" panose="020F0502020204030204" pitchFamily="34" charset="0"/>
              <a:cs typeface="Calibri" panose="020F0502020204030204" pitchFamily="34" charset="0"/>
            </a:endParaRPr>
          </a:p>
          <a:p>
            <a:pPr>
              <a:buClr>
                <a:srgbClr val="000000"/>
              </a:buClr>
              <a:buSzPts val="1500"/>
            </a:pPr>
            <a:r>
              <a:rPr lang="en-US" sz="1333" dirty="0">
                <a:solidFill>
                  <a:srgbClr val="0479A7"/>
                </a:solidFill>
                <a:latin typeface="Calibri" panose="020F0502020204030204" pitchFamily="34" charset="0"/>
                <a:cs typeface="Calibri" panose="020F0502020204030204" pitchFamily="34" charset="0"/>
              </a:rPr>
              <a:t>•</a:t>
            </a:r>
            <a:r>
              <a:rPr lang="en-US" sz="1333" dirty="0">
                <a:solidFill>
                  <a:schemeClr val="dk1"/>
                </a:solidFill>
                <a:latin typeface="Calibri" panose="020F0502020204030204" pitchFamily="34" charset="0"/>
                <a:cs typeface="Calibri" panose="020F0502020204030204" pitchFamily="34" charset="0"/>
              </a:rPr>
              <a:t> Emerging technology areas</a:t>
            </a:r>
            <a:endParaRPr sz="1333" dirty="0">
              <a:latin typeface="Calibri" panose="020F0502020204030204" pitchFamily="34" charset="0"/>
              <a:cs typeface="Calibri" panose="020F0502020204030204" pitchFamily="34" charset="0"/>
            </a:endParaRPr>
          </a:p>
          <a:p>
            <a:pPr>
              <a:buClr>
                <a:srgbClr val="000000"/>
              </a:buClr>
              <a:buSzPts val="1500"/>
            </a:pPr>
            <a:endParaRPr sz="1500" dirty="0">
              <a:solidFill>
                <a:schemeClr val="dk1"/>
              </a:solidFill>
            </a:endParaRPr>
          </a:p>
        </p:txBody>
      </p:sp>
      <p:sp>
        <p:nvSpPr>
          <p:cNvPr id="53" name="Google Shape;345;ge4be084bfd_0_0">
            <a:extLst>
              <a:ext uri="{FF2B5EF4-FFF2-40B4-BE49-F238E27FC236}">
                <a16:creationId xmlns:a16="http://schemas.microsoft.com/office/drawing/2014/main" id="{17D016DB-6344-D049-B3D2-ADBA810CD39B}"/>
              </a:ext>
            </a:extLst>
          </p:cNvPr>
          <p:cNvSpPr/>
          <p:nvPr/>
        </p:nvSpPr>
        <p:spPr>
          <a:xfrm>
            <a:off x="8422273" y="3115254"/>
            <a:ext cx="3434057" cy="1115700"/>
          </a:xfrm>
          <a:prstGeom prst="rect">
            <a:avLst/>
          </a:prstGeom>
          <a:noFill/>
          <a:ln>
            <a:noFill/>
          </a:ln>
        </p:spPr>
        <p:txBody>
          <a:bodyPr spcFirstLastPara="1" wrap="square" lIns="91425" tIns="45700" rIns="91425" bIns="45700" anchor="t" anchorCtr="0">
            <a:noAutofit/>
          </a:bodyPr>
          <a:lstStyle/>
          <a:p>
            <a:pPr>
              <a:buClr>
                <a:srgbClr val="000000"/>
              </a:buClr>
              <a:buSzPts val="1600"/>
            </a:pPr>
            <a:r>
              <a:rPr lang="en-US" sz="1600" b="1" dirty="0">
                <a:solidFill>
                  <a:schemeClr val="dk1"/>
                </a:solidFill>
                <a:latin typeface="Calibri" panose="020F0502020204030204" pitchFamily="34" charset="0"/>
                <a:cs typeface="Calibri" panose="020F0502020204030204" pitchFamily="34" charset="0"/>
              </a:rPr>
              <a:t>Foundational Technologies</a:t>
            </a:r>
            <a:br>
              <a:rPr lang="en-US" sz="1600" dirty="0">
                <a:solidFill>
                  <a:schemeClr val="dk1"/>
                </a:solidFill>
                <a:latin typeface="Calibri" panose="020F0502020204030204" pitchFamily="34" charset="0"/>
                <a:cs typeface="Calibri" panose="020F0502020204030204" pitchFamily="34" charset="0"/>
              </a:rPr>
            </a:br>
            <a:r>
              <a:rPr lang="en-US" sz="1600" dirty="0">
                <a:solidFill>
                  <a:srgbClr val="0479A7"/>
                </a:solidFill>
                <a:latin typeface="Calibri" panose="020F0502020204030204" pitchFamily="34" charset="0"/>
                <a:cs typeface="Calibri" panose="020F0502020204030204" pitchFamily="34" charset="0"/>
              </a:rPr>
              <a:t>•</a:t>
            </a:r>
            <a:r>
              <a:rPr lang="en-US" sz="1600" dirty="0">
                <a:solidFill>
                  <a:schemeClr val="dk1"/>
                </a:solidFill>
                <a:latin typeface="Calibri" panose="020F0502020204030204" pitchFamily="34" charset="0"/>
                <a:cs typeface="Calibri" panose="020F0502020204030204" pitchFamily="34" charset="0"/>
              </a:rPr>
              <a:t> </a:t>
            </a:r>
            <a:r>
              <a:rPr lang="en-US" sz="1333" dirty="0">
                <a:solidFill>
                  <a:schemeClr val="dk1"/>
                </a:solidFill>
                <a:latin typeface="Calibri" panose="020F0502020204030204" pitchFamily="34" charset="0"/>
                <a:cs typeface="Calibri" panose="020F0502020204030204" pitchFamily="34" charset="0"/>
              </a:rPr>
              <a:t>Industrial IoT</a:t>
            </a:r>
            <a:endParaRPr sz="1333" dirty="0">
              <a:latin typeface="Calibri" panose="020F0502020204030204" pitchFamily="34" charset="0"/>
              <a:cs typeface="Calibri" panose="020F0502020204030204" pitchFamily="34" charset="0"/>
            </a:endParaRPr>
          </a:p>
          <a:p>
            <a:pPr>
              <a:buClr>
                <a:srgbClr val="000000"/>
              </a:buClr>
              <a:buSzPts val="1500"/>
            </a:pPr>
            <a:r>
              <a:rPr lang="en-US" sz="1333" dirty="0">
                <a:solidFill>
                  <a:srgbClr val="0479A7"/>
                </a:solidFill>
                <a:latin typeface="Calibri" panose="020F0502020204030204" pitchFamily="34" charset="0"/>
                <a:cs typeface="Calibri" panose="020F0502020204030204" pitchFamily="34" charset="0"/>
              </a:rPr>
              <a:t>•</a:t>
            </a:r>
            <a:r>
              <a:rPr lang="en-US" sz="1333" dirty="0">
                <a:solidFill>
                  <a:schemeClr val="dk1"/>
                </a:solidFill>
                <a:latin typeface="Calibri" panose="020F0502020204030204" pitchFamily="34" charset="0"/>
                <a:cs typeface="Calibri" panose="020F0502020204030204" pitchFamily="34" charset="0"/>
              </a:rPr>
              <a:t> Consumer technology</a:t>
            </a:r>
            <a:endParaRPr sz="1333" dirty="0">
              <a:latin typeface="Calibri" panose="020F0502020204030204" pitchFamily="34" charset="0"/>
              <a:cs typeface="Calibri" panose="020F0502020204030204" pitchFamily="34" charset="0"/>
            </a:endParaRPr>
          </a:p>
          <a:p>
            <a:pPr>
              <a:buClr>
                <a:srgbClr val="000000"/>
              </a:buClr>
              <a:buSzPts val="1500"/>
            </a:pPr>
            <a:r>
              <a:rPr lang="en-US" sz="1333" dirty="0">
                <a:solidFill>
                  <a:srgbClr val="0479A7"/>
                </a:solidFill>
                <a:latin typeface="Calibri" panose="020F0502020204030204" pitchFamily="34" charset="0"/>
                <a:cs typeface="Calibri" panose="020F0502020204030204" pitchFamily="34" charset="0"/>
              </a:rPr>
              <a:t>•</a:t>
            </a:r>
            <a:r>
              <a:rPr lang="en-US" sz="1333" dirty="0">
                <a:solidFill>
                  <a:schemeClr val="dk1"/>
                </a:solidFill>
                <a:latin typeface="Calibri" panose="020F0502020204030204" pitchFamily="34" charset="0"/>
                <a:cs typeface="Calibri" panose="020F0502020204030204" pitchFamily="34" charset="0"/>
              </a:rPr>
              <a:t> Infrastructure </a:t>
            </a:r>
            <a:br>
              <a:rPr lang="en-US" sz="1333" dirty="0">
                <a:solidFill>
                  <a:schemeClr val="dk1"/>
                </a:solidFill>
                <a:latin typeface="Calibri" panose="020F0502020204030204" pitchFamily="34" charset="0"/>
                <a:cs typeface="Calibri" panose="020F0502020204030204" pitchFamily="34" charset="0"/>
              </a:rPr>
            </a:br>
            <a:r>
              <a:rPr lang="en-US" sz="1333" dirty="0">
                <a:solidFill>
                  <a:schemeClr val="dk1"/>
                </a:solidFill>
                <a:latin typeface="Calibri" panose="020F0502020204030204" pitchFamily="34" charset="0"/>
                <a:cs typeface="Calibri" panose="020F0502020204030204" pitchFamily="34" charset="0"/>
              </a:rPr>
              <a:t>  Application Technologies</a:t>
            </a:r>
            <a:endParaRPr sz="1333" dirty="0">
              <a:latin typeface="Calibri" panose="020F0502020204030204" pitchFamily="34" charset="0"/>
              <a:cs typeface="Calibri" panose="020F0502020204030204" pitchFamily="34" charset="0"/>
            </a:endParaRPr>
          </a:p>
          <a:p>
            <a:pPr>
              <a:buClr>
                <a:srgbClr val="000000"/>
              </a:buClr>
              <a:buSzPts val="1500"/>
            </a:pPr>
            <a:endParaRPr sz="1500" dirty="0">
              <a:solidFill>
                <a:schemeClr val="dk1"/>
              </a:solidFill>
            </a:endParaRPr>
          </a:p>
        </p:txBody>
      </p:sp>
      <p:sp>
        <p:nvSpPr>
          <p:cNvPr id="54" name="Google Shape;346;ge4be084bfd_0_0">
            <a:extLst>
              <a:ext uri="{FF2B5EF4-FFF2-40B4-BE49-F238E27FC236}">
                <a16:creationId xmlns:a16="http://schemas.microsoft.com/office/drawing/2014/main" id="{6F1C52F4-B19C-4F42-85F9-46B967A84DDC}"/>
              </a:ext>
            </a:extLst>
          </p:cNvPr>
          <p:cNvSpPr/>
          <p:nvPr/>
        </p:nvSpPr>
        <p:spPr>
          <a:xfrm>
            <a:off x="7846755" y="4744109"/>
            <a:ext cx="3708255" cy="1302900"/>
          </a:xfrm>
          <a:prstGeom prst="rect">
            <a:avLst/>
          </a:prstGeom>
          <a:noFill/>
          <a:ln>
            <a:noFill/>
          </a:ln>
        </p:spPr>
        <p:txBody>
          <a:bodyPr spcFirstLastPara="1" wrap="square" lIns="91425" tIns="45700" rIns="91425" bIns="45700" anchor="ctr" anchorCtr="0">
            <a:noAutofit/>
          </a:bodyPr>
          <a:lstStyle/>
          <a:p>
            <a:pPr>
              <a:buClr>
                <a:srgbClr val="000000"/>
              </a:buClr>
              <a:buSzPts val="1600"/>
            </a:pPr>
            <a:r>
              <a:rPr lang="en-US" sz="1600" b="1" dirty="0">
                <a:solidFill>
                  <a:schemeClr val="dk1"/>
                </a:solidFill>
                <a:latin typeface="Calibri" panose="020F0502020204030204" pitchFamily="34" charset="0"/>
                <a:cs typeface="Calibri" panose="020F0502020204030204" pitchFamily="34" charset="0"/>
              </a:rPr>
              <a:t>Telecommunications &amp; Connectivity</a:t>
            </a:r>
            <a:r>
              <a:rPr lang="en-US" sz="1600" dirty="0">
                <a:solidFill>
                  <a:schemeClr val="dk1"/>
                </a:solidFill>
                <a:latin typeface="Calibri" panose="020F0502020204030204" pitchFamily="34" charset="0"/>
                <a:cs typeface="Calibri" panose="020F0502020204030204" pitchFamily="34" charset="0"/>
              </a:rPr>
              <a:t> </a:t>
            </a:r>
            <a:br>
              <a:rPr lang="en-US" sz="1600" dirty="0">
                <a:solidFill>
                  <a:schemeClr val="dk1"/>
                </a:solidFill>
                <a:latin typeface="Calibri" panose="020F0502020204030204" pitchFamily="34" charset="0"/>
                <a:cs typeface="Calibri" panose="020F0502020204030204" pitchFamily="34" charset="0"/>
              </a:rPr>
            </a:br>
            <a:r>
              <a:rPr lang="en-US" sz="1500" dirty="0">
                <a:solidFill>
                  <a:srgbClr val="0479A7"/>
                </a:solidFill>
                <a:latin typeface="Calibri" panose="020F0502020204030204" pitchFamily="34" charset="0"/>
                <a:cs typeface="Calibri" panose="020F0502020204030204" pitchFamily="34" charset="0"/>
              </a:rPr>
              <a:t>•</a:t>
            </a:r>
            <a:r>
              <a:rPr lang="en-US" sz="1500" dirty="0">
                <a:solidFill>
                  <a:schemeClr val="dk1"/>
                </a:solidFill>
                <a:latin typeface="Calibri" panose="020F0502020204030204" pitchFamily="34" charset="0"/>
                <a:cs typeface="Calibri" panose="020F0502020204030204" pitchFamily="34" charset="0"/>
              </a:rPr>
              <a:t> </a:t>
            </a:r>
            <a:r>
              <a:rPr lang="en-US" sz="1333" dirty="0">
                <a:solidFill>
                  <a:schemeClr val="dk1"/>
                </a:solidFill>
                <a:latin typeface="Calibri" panose="020F0502020204030204" pitchFamily="34" charset="0"/>
                <a:cs typeface="Calibri" panose="020F0502020204030204" pitchFamily="34" charset="0"/>
              </a:rPr>
              <a:t>Rural</a:t>
            </a:r>
            <a:endParaRPr sz="1333" dirty="0">
              <a:latin typeface="Calibri" panose="020F0502020204030204" pitchFamily="34" charset="0"/>
              <a:cs typeface="Calibri" panose="020F0502020204030204" pitchFamily="34" charset="0"/>
            </a:endParaRPr>
          </a:p>
          <a:p>
            <a:pPr>
              <a:buClr>
                <a:srgbClr val="000000"/>
              </a:buClr>
              <a:buSzPts val="1500"/>
            </a:pPr>
            <a:r>
              <a:rPr lang="en-US" sz="1333" dirty="0">
                <a:solidFill>
                  <a:srgbClr val="0479A7"/>
                </a:solidFill>
                <a:latin typeface="Calibri" panose="020F0502020204030204" pitchFamily="34" charset="0"/>
                <a:cs typeface="Calibri" panose="020F0502020204030204" pitchFamily="34" charset="0"/>
              </a:rPr>
              <a:t>•</a:t>
            </a:r>
            <a:r>
              <a:rPr lang="en-US" sz="1333" dirty="0">
                <a:solidFill>
                  <a:schemeClr val="dk1"/>
                </a:solidFill>
                <a:latin typeface="Calibri" panose="020F0502020204030204" pitchFamily="34" charset="0"/>
                <a:cs typeface="Calibri" panose="020F0502020204030204" pitchFamily="34" charset="0"/>
              </a:rPr>
              <a:t> Next generation telecom</a:t>
            </a:r>
            <a:endParaRPr sz="1333" dirty="0">
              <a:latin typeface="Calibri" panose="020F0502020204030204" pitchFamily="34" charset="0"/>
              <a:cs typeface="Calibri" panose="020F0502020204030204" pitchFamily="34" charset="0"/>
            </a:endParaRPr>
          </a:p>
          <a:p>
            <a:pPr>
              <a:buClr>
                <a:srgbClr val="000000"/>
              </a:buClr>
              <a:buSzPts val="1500"/>
            </a:pPr>
            <a:r>
              <a:rPr lang="en-US" sz="1333" dirty="0">
                <a:solidFill>
                  <a:srgbClr val="0479A7"/>
                </a:solidFill>
                <a:latin typeface="Calibri" panose="020F0502020204030204" pitchFamily="34" charset="0"/>
                <a:cs typeface="Calibri" panose="020F0502020204030204" pitchFamily="34" charset="0"/>
              </a:rPr>
              <a:t>•</a:t>
            </a:r>
            <a:r>
              <a:rPr lang="en-US" sz="1333" dirty="0">
                <a:solidFill>
                  <a:schemeClr val="dk1"/>
                </a:solidFill>
                <a:latin typeface="Calibri" panose="020F0502020204030204" pitchFamily="34" charset="0"/>
                <a:cs typeface="Calibri" panose="020F0502020204030204" pitchFamily="34" charset="0"/>
              </a:rPr>
              <a:t> Wired and hybrid </a:t>
            </a:r>
          </a:p>
          <a:p>
            <a:pPr>
              <a:buClr>
                <a:srgbClr val="000000"/>
              </a:buClr>
              <a:buSzPts val="1500"/>
            </a:pPr>
            <a:r>
              <a:rPr lang="en-US" sz="1333" dirty="0">
                <a:solidFill>
                  <a:schemeClr val="dk1"/>
                </a:solidFill>
                <a:latin typeface="Calibri" panose="020F0502020204030204" pitchFamily="34" charset="0"/>
                <a:cs typeface="Calibri" panose="020F0502020204030204" pitchFamily="34" charset="0"/>
              </a:rPr>
              <a:t>  communications</a:t>
            </a:r>
            <a:endParaRPr sz="1333" dirty="0">
              <a:latin typeface="Calibri" panose="020F0502020204030204" pitchFamily="34" charset="0"/>
              <a:cs typeface="Calibri" panose="020F0502020204030204" pitchFamily="34" charset="0"/>
            </a:endParaRPr>
          </a:p>
          <a:p>
            <a:pPr>
              <a:buClr>
                <a:srgbClr val="000000"/>
              </a:buClr>
              <a:buSzPts val="1500"/>
            </a:pPr>
            <a:endParaRPr sz="1500" dirty="0">
              <a:solidFill>
                <a:schemeClr val="dk1"/>
              </a:solidFill>
            </a:endParaRPr>
          </a:p>
        </p:txBody>
      </p:sp>
      <p:sp>
        <p:nvSpPr>
          <p:cNvPr id="57" name="Google Shape;196;gd0c82649eb_0_259">
            <a:extLst>
              <a:ext uri="{FF2B5EF4-FFF2-40B4-BE49-F238E27FC236}">
                <a16:creationId xmlns:a16="http://schemas.microsoft.com/office/drawing/2014/main" id="{B0106AAB-A235-D043-A591-554521DE31F8}"/>
              </a:ext>
            </a:extLst>
          </p:cNvPr>
          <p:cNvSpPr/>
          <p:nvPr/>
        </p:nvSpPr>
        <p:spPr>
          <a:xfrm>
            <a:off x="3410775" y="1819635"/>
            <a:ext cx="822960" cy="81446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sp>
        <p:nvSpPr>
          <p:cNvPr id="58" name="Google Shape;196;gd0c82649eb_0_259">
            <a:extLst>
              <a:ext uri="{FF2B5EF4-FFF2-40B4-BE49-F238E27FC236}">
                <a16:creationId xmlns:a16="http://schemas.microsoft.com/office/drawing/2014/main" id="{EAE5F885-C7B0-FF49-B6D1-58529554B062}"/>
              </a:ext>
            </a:extLst>
          </p:cNvPr>
          <p:cNvSpPr/>
          <p:nvPr/>
        </p:nvSpPr>
        <p:spPr>
          <a:xfrm>
            <a:off x="2912011" y="3161546"/>
            <a:ext cx="822960" cy="81446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sp>
        <p:nvSpPr>
          <p:cNvPr id="59" name="Google Shape;196;gd0c82649eb_0_259">
            <a:extLst>
              <a:ext uri="{FF2B5EF4-FFF2-40B4-BE49-F238E27FC236}">
                <a16:creationId xmlns:a16="http://schemas.microsoft.com/office/drawing/2014/main" id="{139538BB-D90C-EE47-9FEB-A9C9E47C8B47}"/>
              </a:ext>
            </a:extLst>
          </p:cNvPr>
          <p:cNvSpPr/>
          <p:nvPr/>
        </p:nvSpPr>
        <p:spPr>
          <a:xfrm>
            <a:off x="3410774" y="4705338"/>
            <a:ext cx="822960" cy="81446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sp>
        <p:nvSpPr>
          <p:cNvPr id="60" name="Google Shape;196;gd0c82649eb_0_259">
            <a:extLst>
              <a:ext uri="{FF2B5EF4-FFF2-40B4-BE49-F238E27FC236}">
                <a16:creationId xmlns:a16="http://schemas.microsoft.com/office/drawing/2014/main" id="{BA348DE0-ACBF-A14D-B640-D5778DA42B29}"/>
              </a:ext>
            </a:extLst>
          </p:cNvPr>
          <p:cNvSpPr/>
          <p:nvPr/>
        </p:nvSpPr>
        <p:spPr>
          <a:xfrm>
            <a:off x="7104001" y="1819635"/>
            <a:ext cx="822960" cy="81446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sp>
        <p:nvSpPr>
          <p:cNvPr id="61" name="Google Shape;196;gd0c82649eb_0_259">
            <a:extLst>
              <a:ext uri="{FF2B5EF4-FFF2-40B4-BE49-F238E27FC236}">
                <a16:creationId xmlns:a16="http://schemas.microsoft.com/office/drawing/2014/main" id="{ECEBEDF6-59DE-3940-83EA-92BCD0C21E1D}"/>
              </a:ext>
            </a:extLst>
          </p:cNvPr>
          <p:cNvSpPr/>
          <p:nvPr/>
        </p:nvSpPr>
        <p:spPr>
          <a:xfrm>
            <a:off x="7503714" y="3161546"/>
            <a:ext cx="822960" cy="81446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sp>
        <p:nvSpPr>
          <p:cNvPr id="62" name="Google Shape;196;gd0c82649eb_0_259">
            <a:extLst>
              <a:ext uri="{FF2B5EF4-FFF2-40B4-BE49-F238E27FC236}">
                <a16:creationId xmlns:a16="http://schemas.microsoft.com/office/drawing/2014/main" id="{92569720-0295-C449-BA7F-0626E5792170}"/>
              </a:ext>
            </a:extLst>
          </p:cNvPr>
          <p:cNvSpPr/>
          <p:nvPr/>
        </p:nvSpPr>
        <p:spPr>
          <a:xfrm>
            <a:off x="6929536" y="4705338"/>
            <a:ext cx="822960" cy="81446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pic>
        <p:nvPicPr>
          <p:cNvPr id="66" name="Google Shape;369;ge4be084bfd_0_0">
            <a:extLst>
              <a:ext uri="{FF2B5EF4-FFF2-40B4-BE49-F238E27FC236}">
                <a16:creationId xmlns:a16="http://schemas.microsoft.com/office/drawing/2014/main" id="{659ABA3E-F656-C743-9178-396D6F3466A9}"/>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35436" y="1966746"/>
            <a:ext cx="560089" cy="587748"/>
          </a:xfrm>
          <a:prstGeom prst="rect">
            <a:avLst/>
          </a:prstGeom>
          <a:noFill/>
          <a:ln>
            <a:noFill/>
          </a:ln>
        </p:spPr>
      </p:pic>
      <p:pic>
        <p:nvPicPr>
          <p:cNvPr id="18" name="Picture 17" descr="Shape&#10;&#10;Description automatically generated">
            <a:extLst>
              <a:ext uri="{FF2B5EF4-FFF2-40B4-BE49-F238E27FC236}">
                <a16:creationId xmlns:a16="http://schemas.microsoft.com/office/drawing/2014/main" id="{3337172F-07BA-1746-9134-43C323D7AF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08685" y="1928455"/>
            <a:ext cx="709706" cy="632393"/>
          </a:xfrm>
          <a:prstGeom prst="rect">
            <a:avLst/>
          </a:prstGeom>
        </p:spPr>
      </p:pic>
      <p:pic>
        <p:nvPicPr>
          <p:cNvPr id="74" name="Picture 73" descr="Shape&#10;&#10;Description automatically generated">
            <a:extLst>
              <a:ext uri="{FF2B5EF4-FFF2-40B4-BE49-F238E27FC236}">
                <a16:creationId xmlns:a16="http://schemas.microsoft.com/office/drawing/2014/main" id="{7FD1F574-C6D8-6B40-9A4B-A2BAB4FCA9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7345" b="-6406"/>
          <a:stretch/>
        </p:blipFill>
        <p:spPr>
          <a:xfrm>
            <a:off x="2921796" y="3173421"/>
            <a:ext cx="709706" cy="753089"/>
          </a:xfrm>
          <a:prstGeom prst="rect">
            <a:avLst/>
          </a:prstGeom>
        </p:spPr>
      </p:pic>
      <p:pic>
        <p:nvPicPr>
          <p:cNvPr id="75" name="Picture 74" descr="Shape&#10;&#10;Description automatically generated">
            <a:extLst>
              <a:ext uri="{FF2B5EF4-FFF2-40B4-BE49-F238E27FC236}">
                <a16:creationId xmlns:a16="http://schemas.microsoft.com/office/drawing/2014/main" id="{659A941F-367E-A349-95A3-3DFFF70001C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5713"/>
          <a:stretch/>
        </p:blipFill>
        <p:spPr>
          <a:xfrm>
            <a:off x="3396809" y="4814159"/>
            <a:ext cx="709706" cy="632393"/>
          </a:xfrm>
          <a:prstGeom prst="rect">
            <a:avLst/>
          </a:prstGeom>
        </p:spPr>
      </p:pic>
      <p:pic>
        <p:nvPicPr>
          <p:cNvPr id="76" name="Picture 75" descr="Shape&#10;&#10;Description automatically generated">
            <a:extLst>
              <a:ext uri="{FF2B5EF4-FFF2-40B4-BE49-F238E27FC236}">
                <a16:creationId xmlns:a16="http://schemas.microsoft.com/office/drawing/2014/main" id="{774CD549-D748-864A-B80B-B9066BDFFD3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0808" t="-13471"/>
          <a:stretch/>
        </p:blipFill>
        <p:spPr>
          <a:xfrm>
            <a:off x="6898571" y="4766426"/>
            <a:ext cx="816841" cy="727857"/>
          </a:xfrm>
          <a:prstGeom prst="rect">
            <a:avLst/>
          </a:prstGeom>
        </p:spPr>
      </p:pic>
      <p:pic>
        <p:nvPicPr>
          <p:cNvPr id="77" name="Picture 76" descr="Shape&#10;&#10;Description automatically generated">
            <a:extLst>
              <a:ext uri="{FF2B5EF4-FFF2-40B4-BE49-F238E27FC236}">
                <a16:creationId xmlns:a16="http://schemas.microsoft.com/office/drawing/2014/main" id="{E24F1079-08A2-4645-A940-803CCF598DF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11698"/>
          <a:stretch/>
        </p:blipFill>
        <p:spPr>
          <a:xfrm>
            <a:off x="7369760" y="3041999"/>
            <a:ext cx="1052513" cy="937856"/>
          </a:xfrm>
          <a:prstGeom prst="rect">
            <a:avLst/>
          </a:prstGeom>
        </p:spPr>
      </p:pic>
      <p:sp>
        <p:nvSpPr>
          <p:cNvPr id="32" name="Google Shape;1204;p54">
            <a:extLst>
              <a:ext uri="{FF2B5EF4-FFF2-40B4-BE49-F238E27FC236}">
                <a16:creationId xmlns:a16="http://schemas.microsoft.com/office/drawing/2014/main" id="{83D45ADA-467F-46CA-B4FF-27BB35F4BDAE}"/>
              </a:ext>
            </a:extLst>
          </p:cNvPr>
          <p:cNvSpPr txBox="1">
            <a:spLocks noGrp="1"/>
          </p:cNvSpPr>
          <p:nvPr>
            <p:ph type="sldNum" idx="12"/>
          </p:nvPr>
        </p:nvSpPr>
        <p:spPr>
          <a:xfrm>
            <a:off x="1330861" y="6337190"/>
            <a:ext cx="790088" cy="18256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57</a:t>
            </a:fld>
            <a:endParaRPr dirty="0"/>
          </a:p>
        </p:txBody>
      </p:sp>
    </p:spTree>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3" name="Picture 2">
            <a:extLst>
              <a:ext uri="{FF2B5EF4-FFF2-40B4-BE49-F238E27FC236}">
                <a16:creationId xmlns:a16="http://schemas.microsoft.com/office/drawing/2014/main" id="{46719726-54FF-4F92-AA73-AB08449EE0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833" t="45228" r="8655" b="6922"/>
          <a:stretch/>
        </p:blipFill>
        <p:spPr>
          <a:xfrm>
            <a:off x="493867" y="1116239"/>
            <a:ext cx="11374883" cy="4853449"/>
          </a:xfrm>
          <a:prstGeom prst="rect">
            <a:avLst/>
          </a:prstGeom>
        </p:spPr>
      </p:pic>
      <p:sp>
        <p:nvSpPr>
          <p:cNvPr id="46" name="Google Shape;196;gd0c82649eb_0_259">
            <a:extLst>
              <a:ext uri="{FF2B5EF4-FFF2-40B4-BE49-F238E27FC236}">
                <a16:creationId xmlns:a16="http://schemas.microsoft.com/office/drawing/2014/main" id="{FFFC4A92-DE6A-2941-9CCF-CDABC88557E7}"/>
              </a:ext>
            </a:extLst>
          </p:cNvPr>
          <p:cNvSpPr/>
          <p:nvPr/>
        </p:nvSpPr>
        <p:spPr>
          <a:xfrm>
            <a:off x="6214270" y="1379501"/>
            <a:ext cx="822960" cy="81446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sp>
        <p:nvSpPr>
          <p:cNvPr id="47" name="Google Shape;196;gd0c82649eb_0_259">
            <a:extLst>
              <a:ext uri="{FF2B5EF4-FFF2-40B4-BE49-F238E27FC236}">
                <a16:creationId xmlns:a16="http://schemas.microsoft.com/office/drawing/2014/main" id="{9D77D9E0-44F5-2A4E-AECA-F6B4FE13D8C1}"/>
              </a:ext>
            </a:extLst>
          </p:cNvPr>
          <p:cNvSpPr/>
          <p:nvPr/>
        </p:nvSpPr>
        <p:spPr>
          <a:xfrm>
            <a:off x="6214270" y="2531407"/>
            <a:ext cx="822960" cy="81446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sp>
        <p:nvSpPr>
          <p:cNvPr id="48" name="Google Shape;196;gd0c82649eb_0_259">
            <a:extLst>
              <a:ext uri="{FF2B5EF4-FFF2-40B4-BE49-F238E27FC236}">
                <a16:creationId xmlns:a16="http://schemas.microsoft.com/office/drawing/2014/main" id="{624EFF7E-5C75-2F44-97CD-15EE5E3BEC54}"/>
              </a:ext>
            </a:extLst>
          </p:cNvPr>
          <p:cNvSpPr/>
          <p:nvPr/>
        </p:nvSpPr>
        <p:spPr>
          <a:xfrm>
            <a:off x="6214270" y="3635813"/>
            <a:ext cx="822960" cy="81446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sp>
        <p:nvSpPr>
          <p:cNvPr id="49" name="Google Shape;196;gd0c82649eb_0_259">
            <a:extLst>
              <a:ext uri="{FF2B5EF4-FFF2-40B4-BE49-F238E27FC236}">
                <a16:creationId xmlns:a16="http://schemas.microsoft.com/office/drawing/2014/main" id="{644B57DA-90CB-9C49-84A6-137943C7717A}"/>
              </a:ext>
            </a:extLst>
          </p:cNvPr>
          <p:cNvSpPr/>
          <p:nvPr/>
        </p:nvSpPr>
        <p:spPr>
          <a:xfrm>
            <a:off x="6214270" y="4787719"/>
            <a:ext cx="822960" cy="81446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sp>
        <p:nvSpPr>
          <p:cNvPr id="50" name="Google Shape;196;gd0c82649eb_0_259">
            <a:extLst>
              <a:ext uri="{FF2B5EF4-FFF2-40B4-BE49-F238E27FC236}">
                <a16:creationId xmlns:a16="http://schemas.microsoft.com/office/drawing/2014/main" id="{35592CFF-13CF-1D48-859B-EDB555F69053}"/>
              </a:ext>
            </a:extLst>
          </p:cNvPr>
          <p:cNvSpPr/>
          <p:nvPr/>
        </p:nvSpPr>
        <p:spPr>
          <a:xfrm>
            <a:off x="1034915" y="1379501"/>
            <a:ext cx="822960" cy="81446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sp>
        <p:nvSpPr>
          <p:cNvPr id="51" name="Google Shape;196;gd0c82649eb_0_259">
            <a:extLst>
              <a:ext uri="{FF2B5EF4-FFF2-40B4-BE49-F238E27FC236}">
                <a16:creationId xmlns:a16="http://schemas.microsoft.com/office/drawing/2014/main" id="{05798DFB-F725-6846-958D-92DB31182B3A}"/>
              </a:ext>
            </a:extLst>
          </p:cNvPr>
          <p:cNvSpPr/>
          <p:nvPr/>
        </p:nvSpPr>
        <p:spPr>
          <a:xfrm>
            <a:off x="1034915" y="2531407"/>
            <a:ext cx="822960" cy="81446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sp>
        <p:nvSpPr>
          <p:cNvPr id="52" name="Google Shape;196;gd0c82649eb_0_259">
            <a:extLst>
              <a:ext uri="{FF2B5EF4-FFF2-40B4-BE49-F238E27FC236}">
                <a16:creationId xmlns:a16="http://schemas.microsoft.com/office/drawing/2014/main" id="{BC671F52-7A00-6245-AD3C-B4B635107D74}"/>
              </a:ext>
            </a:extLst>
          </p:cNvPr>
          <p:cNvSpPr/>
          <p:nvPr/>
        </p:nvSpPr>
        <p:spPr>
          <a:xfrm>
            <a:off x="1034915" y="3635813"/>
            <a:ext cx="822960" cy="81446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sp>
        <p:nvSpPr>
          <p:cNvPr id="53" name="Google Shape;196;gd0c82649eb_0_259">
            <a:extLst>
              <a:ext uri="{FF2B5EF4-FFF2-40B4-BE49-F238E27FC236}">
                <a16:creationId xmlns:a16="http://schemas.microsoft.com/office/drawing/2014/main" id="{69454717-FBDB-C843-B667-BF27C40454D9}"/>
              </a:ext>
            </a:extLst>
          </p:cNvPr>
          <p:cNvSpPr/>
          <p:nvPr/>
        </p:nvSpPr>
        <p:spPr>
          <a:xfrm>
            <a:off x="1034915" y="4787719"/>
            <a:ext cx="822960" cy="81446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sp>
        <p:nvSpPr>
          <p:cNvPr id="173" name="Shape 173"/>
          <p:cNvSpPr txBox="1">
            <a:spLocks noGrp="1"/>
          </p:cNvSpPr>
          <p:nvPr>
            <p:ph type="ctrTitle"/>
          </p:nvPr>
        </p:nvSpPr>
        <p:spPr>
          <a:xfrm>
            <a:off x="396815" y="565421"/>
            <a:ext cx="11374883" cy="521507"/>
          </a:xfrm>
          <a:prstGeom prst="rect">
            <a:avLst/>
          </a:prstGeom>
          <a:noFill/>
          <a:ln>
            <a:noFill/>
          </a:ln>
        </p:spPr>
        <p:txBody>
          <a:bodyPr spcFirstLastPara="1" wrap="square" lIns="91433" tIns="45700" rIns="91433" bIns="45700" anchor="t" anchorCtr="0">
            <a:noAutofit/>
          </a:bodyPr>
          <a:lstStyle/>
          <a:p>
            <a:pPr indent="-194728"/>
            <a:r>
              <a:rPr lang="en-US" sz="3067" dirty="0"/>
              <a:t>IEEE SA Program Portfolio</a:t>
            </a:r>
          </a:p>
        </p:txBody>
      </p:sp>
      <p:sp>
        <p:nvSpPr>
          <p:cNvPr id="11" name="Google Shape;302;p9">
            <a:extLst>
              <a:ext uri="{FF2B5EF4-FFF2-40B4-BE49-F238E27FC236}">
                <a16:creationId xmlns:a16="http://schemas.microsoft.com/office/drawing/2014/main" id="{7ED42EAB-A070-434D-A33F-8D02BD7B1711}"/>
              </a:ext>
            </a:extLst>
          </p:cNvPr>
          <p:cNvSpPr/>
          <p:nvPr/>
        </p:nvSpPr>
        <p:spPr>
          <a:xfrm>
            <a:off x="1964399" y="1367531"/>
            <a:ext cx="3813549" cy="832259"/>
          </a:xfrm>
          <a:prstGeom prst="rect">
            <a:avLst/>
          </a:prstGeom>
          <a:noFill/>
          <a:ln>
            <a:noFill/>
          </a:ln>
        </p:spPr>
        <p:txBody>
          <a:bodyPr spcFirstLastPara="1" wrap="square" lIns="121900" tIns="0" rIns="121900" bIns="0" anchor="ctr" anchorCtr="0">
            <a:noAutofit/>
          </a:bodyPr>
          <a:lstStyle/>
          <a:p>
            <a:pPr>
              <a:buSzPts val="1600"/>
            </a:pPr>
            <a:r>
              <a:rPr lang="en-US" sz="2133" b="1" dirty="0">
                <a:solidFill>
                  <a:schemeClr val="dk1"/>
                </a:solidFill>
                <a:latin typeface="Calibri" panose="020F0502020204030204" pitchFamily="34" charset="0"/>
                <a:cs typeface="Calibri" panose="020F0502020204030204" pitchFamily="34" charset="0"/>
              </a:rPr>
              <a:t>Industry Connections</a:t>
            </a:r>
            <a:endParaRPr sz="2133" dirty="0">
              <a:latin typeface="Calibri" panose="020F0502020204030204" pitchFamily="34" charset="0"/>
              <a:cs typeface="Calibri" panose="020F0502020204030204" pitchFamily="34" charset="0"/>
            </a:endParaRPr>
          </a:p>
          <a:p>
            <a:pPr>
              <a:spcBef>
                <a:spcPts val="533"/>
              </a:spcBef>
              <a:buSzPts val="1500"/>
            </a:pPr>
            <a:r>
              <a:rPr lang="en-US" sz="1600" dirty="0">
                <a:solidFill>
                  <a:schemeClr val="dk1"/>
                </a:solidFill>
                <a:latin typeface="Calibri" panose="020F0502020204030204" pitchFamily="34" charset="0"/>
                <a:cs typeface="Calibri" panose="020F0502020204030204" pitchFamily="34" charset="0"/>
              </a:rPr>
              <a:t>Exploring &amp; incubating </a:t>
            </a:r>
            <a:br>
              <a:rPr lang="en-US" sz="1600" dirty="0">
                <a:solidFill>
                  <a:schemeClr val="dk1"/>
                </a:solidFill>
                <a:latin typeface="Calibri" panose="020F0502020204030204" pitchFamily="34" charset="0"/>
                <a:cs typeface="Calibri" panose="020F0502020204030204" pitchFamily="34" charset="0"/>
              </a:rPr>
            </a:br>
            <a:r>
              <a:rPr lang="en-US" sz="1600" dirty="0">
                <a:solidFill>
                  <a:schemeClr val="dk1"/>
                </a:solidFill>
                <a:latin typeface="Calibri" panose="020F0502020204030204" pitchFamily="34" charset="0"/>
                <a:cs typeface="Calibri" panose="020F0502020204030204" pitchFamily="34" charset="0"/>
              </a:rPr>
              <a:t>new tech &amp; its use</a:t>
            </a:r>
            <a:endParaRPr sz="1600" dirty="0">
              <a:latin typeface="Calibri" panose="020F0502020204030204" pitchFamily="34" charset="0"/>
              <a:cs typeface="Calibri" panose="020F0502020204030204" pitchFamily="34" charset="0"/>
            </a:endParaRPr>
          </a:p>
        </p:txBody>
      </p:sp>
      <p:sp>
        <p:nvSpPr>
          <p:cNvPr id="12" name="Google Shape;303;p9">
            <a:extLst>
              <a:ext uri="{FF2B5EF4-FFF2-40B4-BE49-F238E27FC236}">
                <a16:creationId xmlns:a16="http://schemas.microsoft.com/office/drawing/2014/main" id="{06541A6D-2D79-4DD9-BD7A-F5E1415AC036}"/>
              </a:ext>
            </a:extLst>
          </p:cNvPr>
          <p:cNvSpPr/>
          <p:nvPr/>
        </p:nvSpPr>
        <p:spPr>
          <a:xfrm>
            <a:off x="1964399" y="2324511"/>
            <a:ext cx="4350056" cy="1053451"/>
          </a:xfrm>
          <a:prstGeom prst="rect">
            <a:avLst/>
          </a:prstGeom>
          <a:noFill/>
          <a:ln>
            <a:noFill/>
          </a:ln>
        </p:spPr>
        <p:txBody>
          <a:bodyPr spcFirstLastPara="1" wrap="square" lIns="121900" tIns="60933" rIns="121900" bIns="60933" anchor="ctr" anchorCtr="0">
            <a:noAutofit/>
          </a:bodyPr>
          <a:lstStyle/>
          <a:p>
            <a:pPr>
              <a:buSzPts val="1600"/>
            </a:pPr>
            <a:r>
              <a:rPr lang="en-US" sz="2133" b="1" dirty="0">
                <a:solidFill>
                  <a:schemeClr val="dk1"/>
                </a:solidFill>
                <a:latin typeface="Calibri" panose="020F0502020204030204" pitchFamily="34" charset="0"/>
                <a:cs typeface="Calibri" panose="020F0502020204030204" pitchFamily="34" charset="0"/>
              </a:rPr>
              <a:t>Standardization</a:t>
            </a:r>
            <a:endParaRPr sz="2133" dirty="0">
              <a:latin typeface="Calibri" panose="020F0502020204030204" pitchFamily="34" charset="0"/>
              <a:cs typeface="Calibri" panose="020F0502020204030204" pitchFamily="34" charset="0"/>
            </a:endParaRPr>
          </a:p>
          <a:p>
            <a:pPr>
              <a:spcBef>
                <a:spcPts val="533"/>
              </a:spcBef>
              <a:buSzPts val="1500"/>
            </a:pPr>
            <a:r>
              <a:rPr lang="en-US" sz="1600" dirty="0">
                <a:solidFill>
                  <a:schemeClr val="dk1"/>
                </a:solidFill>
                <a:latin typeface="Calibri" panose="020F0502020204030204" pitchFamily="34" charset="0"/>
                <a:cs typeface="Calibri" panose="020F0502020204030204" pitchFamily="34" charset="0"/>
              </a:rPr>
              <a:t>Creating markets &amp; protecting public </a:t>
            </a:r>
            <a:br>
              <a:rPr lang="en-US" sz="1600" dirty="0">
                <a:solidFill>
                  <a:schemeClr val="dk1"/>
                </a:solidFill>
                <a:latin typeface="Calibri" panose="020F0502020204030204" pitchFamily="34" charset="0"/>
                <a:cs typeface="Calibri" panose="020F0502020204030204" pitchFamily="34" charset="0"/>
              </a:rPr>
            </a:br>
            <a:r>
              <a:rPr lang="en-US" sz="1600" dirty="0">
                <a:solidFill>
                  <a:schemeClr val="dk1"/>
                </a:solidFill>
                <a:latin typeface="Calibri" panose="020F0502020204030204" pitchFamily="34" charset="0"/>
                <a:cs typeface="Calibri" panose="020F0502020204030204" pitchFamily="34" charset="0"/>
              </a:rPr>
              <a:t>safety through standards development</a:t>
            </a:r>
            <a:endParaRPr sz="1600" dirty="0">
              <a:latin typeface="Calibri" panose="020F0502020204030204" pitchFamily="34" charset="0"/>
              <a:cs typeface="Calibri" panose="020F0502020204030204" pitchFamily="34" charset="0"/>
            </a:endParaRPr>
          </a:p>
        </p:txBody>
      </p:sp>
      <p:sp>
        <p:nvSpPr>
          <p:cNvPr id="13" name="Google Shape;304;p9">
            <a:extLst>
              <a:ext uri="{FF2B5EF4-FFF2-40B4-BE49-F238E27FC236}">
                <a16:creationId xmlns:a16="http://schemas.microsoft.com/office/drawing/2014/main" id="{5279DB5B-E625-4530-9C37-6C3CAD109DD3}"/>
              </a:ext>
            </a:extLst>
          </p:cNvPr>
          <p:cNvSpPr/>
          <p:nvPr/>
        </p:nvSpPr>
        <p:spPr>
          <a:xfrm>
            <a:off x="1976144" y="3376821"/>
            <a:ext cx="4119857" cy="1354475"/>
          </a:xfrm>
          <a:prstGeom prst="rect">
            <a:avLst/>
          </a:prstGeom>
          <a:noFill/>
          <a:ln>
            <a:noFill/>
          </a:ln>
        </p:spPr>
        <p:txBody>
          <a:bodyPr spcFirstLastPara="1" wrap="square" lIns="121900" tIns="60933" rIns="121900" bIns="60933" anchor="ctr" anchorCtr="0">
            <a:noAutofit/>
          </a:bodyPr>
          <a:lstStyle/>
          <a:p>
            <a:pPr>
              <a:buSzPts val="1600"/>
            </a:pPr>
            <a:r>
              <a:rPr lang="en-US" sz="2133" b="1" dirty="0">
                <a:solidFill>
                  <a:schemeClr val="dk1"/>
                </a:solidFill>
                <a:latin typeface="Calibri" panose="020F0502020204030204" pitchFamily="34" charset="0"/>
                <a:cs typeface="Calibri" panose="020F0502020204030204" pitchFamily="34" charset="0"/>
              </a:rPr>
              <a:t>Membership</a:t>
            </a:r>
            <a:r>
              <a:rPr lang="en-US" sz="2133" dirty="0">
                <a:solidFill>
                  <a:schemeClr val="dk1"/>
                </a:solidFill>
                <a:latin typeface="Calibri" panose="020F0502020204030204" pitchFamily="34" charset="0"/>
                <a:cs typeface="Calibri" panose="020F0502020204030204" pitchFamily="34" charset="0"/>
              </a:rPr>
              <a:t> </a:t>
            </a:r>
            <a:endParaRPr sz="2133" dirty="0">
              <a:latin typeface="Calibri" panose="020F0502020204030204" pitchFamily="34" charset="0"/>
              <a:cs typeface="Calibri" panose="020F0502020204030204" pitchFamily="34" charset="0"/>
            </a:endParaRPr>
          </a:p>
          <a:p>
            <a:pPr>
              <a:spcBef>
                <a:spcPts val="533"/>
              </a:spcBef>
              <a:buSzPts val="1500"/>
            </a:pPr>
            <a:r>
              <a:rPr lang="en-US" sz="1600" dirty="0">
                <a:solidFill>
                  <a:schemeClr val="dk1"/>
                </a:solidFill>
                <a:latin typeface="Calibri" panose="020F0502020204030204" pitchFamily="34" charset="0"/>
                <a:cs typeface="Calibri" panose="020F0502020204030204" pitchFamily="34" charset="0"/>
              </a:rPr>
              <a:t>Getting connected to experts &amp; resources &amp; enabling advanced participation options </a:t>
            </a:r>
            <a:endParaRPr sz="16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F5C42A5-D047-4A49-9A42-9B6306EE43EC}"/>
              </a:ext>
            </a:extLst>
          </p:cNvPr>
          <p:cNvSpPr txBox="1"/>
          <p:nvPr/>
        </p:nvSpPr>
        <p:spPr>
          <a:xfrm>
            <a:off x="1964400" y="4774605"/>
            <a:ext cx="3950529" cy="977127"/>
          </a:xfrm>
          <a:prstGeom prst="rect">
            <a:avLst/>
          </a:prstGeom>
          <a:noFill/>
        </p:spPr>
        <p:txBody>
          <a:bodyPr wrap="square">
            <a:spAutoFit/>
          </a:bodyPr>
          <a:lstStyle/>
          <a:p>
            <a:pPr>
              <a:buSzPts val="1600"/>
            </a:pPr>
            <a:r>
              <a:rPr lang="en-US" sz="2133" b="1" dirty="0">
                <a:solidFill>
                  <a:schemeClr val="dk1"/>
                </a:solidFill>
                <a:latin typeface="Calibri" panose="020F0502020204030204" pitchFamily="34" charset="0"/>
                <a:cs typeface="Calibri" panose="020F0502020204030204" pitchFamily="34" charset="0"/>
              </a:rPr>
              <a:t>Conformity Assessment</a:t>
            </a:r>
            <a:endParaRPr lang="en-US" sz="2133" dirty="0">
              <a:latin typeface="Calibri" panose="020F0502020204030204" pitchFamily="34" charset="0"/>
              <a:cs typeface="Calibri" panose="020F0502020204030204" pitchFamily="34" charset="0"/>
            </a:endParaRPr>
          </a:p>
          <a:p>
            <a:pPr>
              <a:spcBef>
                <a:spcPts val="533"/>
              </a:spcBef>
              <a:buSzPts val="1500"/>
            </a:pPr>
            <a:r>
              <a:rPr lang="en-US" sz="1600" dirty="0">
                <a:solidFill>
                  <a:schemeClr val="dk1"/>
                </a:solidFill>
                <a:latin typeface="Calibri" panose="020F0502020204030204" pitchFamily="34" charset="0"/>
                <a:cs typeface="Calibri" panose="020F0502020204030204" pitchFamily="34" charset="0"/>
              </a:rPr>
              <a:t>Providing confidence &amp; assurance</a:t>
            </a:r>
            <a:br>
              <a:rPr lang="en-US" sz="1600" dirty="0">
                <a:solidFill>
                  <a:schemeClr val="dk1"/>
                </a:solidFill>
                <a:latin typeface="Calibri" panose="020F0502020204030204" pitchFamily="34" charset="0"/>
                <a:cs typeface="Calibri" panose="020F0502020204030204" pitchFamily="34" charset="0"/>
              </a:rPr>
            </a:br>
            <a:r>
              <a:rPr lang="en-US" sz="1600" dirty="0">
                <a:solidFill>
                  <a:schemeClr val="dk1"/>
                </a:solidFill>
                <a:latin typeface="Calibri" panose="020F0502020204030204" pitchFamily="34" charset="0"/>
                <a:cs typeface="Calibri" panose="020F0502020204030204" pitchFamily="34" charset="0"/>
              </a:rPr>
              <a:t>&amp; accelerating market adoption</a:t>
            </a:r>
            <a:endParaRPr lang="en-US" sz="1600" dirty="0">
              <a:latin typeface="Calibri" panose="020F0502020204030204" pitchFamily="34" charset="0"/>
              <a:cs typeface="Calibri" panose="020F0502020204030204" pitchFamily="34" charset="0"/>
            </a:endParaRPr>
          </a:p>
        </p:txBody>
      </p:sp>
      <p:sp>
        <p:nvSpPr>
          <p:cNvPr id="16" name="Google Shape;306;p9">
            <a:extLst>
              <a:ext uri="{FF2B5EF4-FFF2-40B4-BE49-F238E27FC236}">
                <a16:creationId xmlns:a16="http://schemas.microsoft.com/office/drawing/2014/main" id="{EA4AEBCF-9748-4E82-A77B-3FAF9B1FC927}"/>
              </a:ext>
            </a:extLst>
          </p:cNvPr>
          <p:cNvSpPr/>
          <p:nvPr/>
        </p:nvSpPr>
        <p:spPr>
          <a:xfrm>
            <a:off x="7207898" y="1236880"/>
            <a:ext cx="4493997" cy="1152493"/>
          </a:xfrm>
          <a:prstGeom prst="rect">
            <a:avLst/>
          </a:prstGeom>
          <a:noFill/>
          <a:ln>
            <a:noFill/>
          </a:ln>
        </p:spPr>
        <p:txBody>
          <a:bodyPr spcFirstLastPara="1" wrap="square" lIns="121900" tIns="0" rIns="121900" bIns="0" anchor="ctr" anchorCtr="0">
            <a:noAutofit/>
          </a:bodyPr>
          <a:lstStyle/>
          <a:p>
            <a:pPr>
              <a:buSzPts val="1600"/>
            </a:pPr>
            <a:r>
              <a:rPr lang="en-US" sz="2133" b="1" dirty="0">
                <a:solidFill>
                  <a:schemeClr val="dk1"/>
                </a:solidFill>
                <a:latin typeface="Calibri" panose="020F0502020204030204" pitchFamily="34" charset="0"/>
                <a:cs typeface="Calibri" panose="020F0502020204030204" pitchFamily="34" charset="0"/>
              </a:rPr>
              <a:t>Open Source</a:t>
            </a:r>
            <a:endParaRPr sz="2133" dirty="0">
              <a:latin typeface="Calibri" panose="020F0502020204030204" pitchFamily="34" charset="0"/>
              <a:cs typeface="Calibri" panose="020F0502020204030204" pitchFamily="34" charset="0"/>
            </a:endParaRPr>
          </a:p>
          <a:p>
            <a:pPr>
              <a:spcBef>
                <a:spcPts val="533"/>
              </a:spcBef>
              <a:buSzPts val="1500"/>
            </a:pPr>
            <a:r>
              <a:rPr lang="en-US" sz="1600" dirty="0">
                <a:solidFill>
                  <a:schemeClr val="dk1"/>
                </a:solidFill>
                <a:latin typeface="Calibri" panose="020F0502020204030204" pitchFamily="34" charset="0"/>
                <a:cs typeface="Calibri" panose="020F0502020204030204" pitchFamily="34" charset="0"/>
              </a:rPr>
              <a:t>Providing a community-powered platform to support open source projects</a:t>
            </a:r>
            <a:endParaRPr sz="1600" dirty="0">
              <a:latin typeface="Calibri" panose="020F0502020204030204" pitchFamily="34" charset="0"/>
              <a:cs typeface="Calibri" panose="020F0502020204030204" pitchFamily="34" charset="0"/>
            </a:endParaRPr>
          </a:p>
        </p:txBody>
      </p:sp>
      <p:sp>
        <p:nvSpPr>
          <p:cNvPr id="17" name="Google Shape;307;p9">
            <a:extLst>
              <a:ext uri="{FF2B5EF4-FFF2-40B4-BE49-F238E27FC236}">
                <a16:creationId xmlns:a16="http://schemas.microsoft.com/office/drawing/2014/main" id="{D6BB13DF-5EBE-43A0-8032-339568680848}"/>
              </a:ext>
            </a:extLst>
          </p:cNvPr>
          <p:cNvSpPr/>
          <p:nvPr/>
        </p:nvSpPr>
        <p:spPr>
          <a:xfrm>
            <a:off x="7223731" y="2327035"/>
            <a:ext cx="3507537" cy="1487044"/>
          </a:xfrm>
          <a:prstGeom prst="rect">
            <a:avLst/>
          </a:prstGeom>
          <a:noFill/>
          <a:ln>
            <a:noFill/>
          </a:ln>
        </p:spPr>
        <p:txBody>
          <a:bodyPr spcFirstLastPara="1" wrap="square" lIns="121900" tIns="60933" rIns="121900" bIns="60933" anchor="ctr" anchorCtr="0">
            <a:noAutofit/>
          </a:bodyPr>
          <a:lstStyle/>
          <a:p>
            <a:pPr>
              <a:buSzPts val="1600"/>
            </a:pPr>
            <a:r>
              <a:rPr lang="en-US" sz="2133" b="1" dirty="0">
                <a:solidFill>
                  <a:schemeClr val="dk1"/>
                </a:solidFill>
                <a:latin typeface="Calibri" panose="020F0502020204030204" pitchFamily="34" charset="0"/>
                <a:cs typeface="Calibri" panose="020F0502020204030204" pitchFamily="34" charset="0"/>
              </a:rPr>
              <a:t>Alliance Management</a:t>
            </a:r>
            <a:endParaRPr sz="2133" dirty="0">
              <a:latin typeface="Calibri" panose="020F0502020204030204" pitchFamily="34" charset="0"/>
              <a:cs typeface="Calibri" panose="020F0502020204030204" pitchFamily="34" charset="0"/>
            </a:endParaRPr>
          </a:p>
          <a:p>
            <a:pPr>
              <a:spcBef>
                <a:spcPts val="533"/>
              </a:spcBef>
              <a:buSzPts val="1600"/>
            </a:pPr>
            <a:r>
              <a:rPr lang="en-US" sz="1600" dirty="0">
                <a:solidFill>
                  <a:schemeClr val="dk1"/>
                </a:solidFill>
                <a:latin typeface="Calibri" panose="020F0502020204030204" pitchFamily="34" charset="0"/>
                <a:cs typeface="Calibri" panose="020F0502020204030204" pitchFamily="34" charset="0"/>
              </a:rPr>
              <a:t>Providing program support to alliances &amp; trade associations</a:t>
            </a:r>
            <a:endParaRPr sz="1600" dirty="0">
              <a:latin typeface="Calibri" panose="020F0502020204030204" pitchFamily="34" charset="0"/>
              <a:cs typeface="Calibri" panose="020F0502020204030204" pitchFamily="34" charset="0"/>
            </a:endParaRPr>
          </a:p>
          <a:p>
            <a:pPr>
              <a:buSzPts val="1500"/>
            </a:pPr>
            <a:endParaRPr sz="2000" dirty="0">
              <a:solidFill>
                <a:schemeClr val="dk1"/>
              </a:solidFill>
            </a:endParaRPr>
          </a:p>
        </p:txBody>
      </p:sp>
      <p:sp>
        <p:nvSpPr>
          <p:cNvPr id="18" name="Google Shape;308;p9">
            <a:extLst>
              <a:ext uri="{FF2B5EF4-FFF2-40B4-BE49-F238E27FC236}">
                <a16:creationId xmlns:a16="http://schemas.microsoft.com/office/drawing/2014/main" id="{28DC8721-3632-4D8D-A894-540583EC8130}"/>
              </a:ext>
            </a:extLst>
          </p:cNvPr>
          <p:cNvSpPr/>
          <p:nvPr/>
        </p:nvSpPr>
        <p:spPr>
          <a:xfrm>
            <a:off x="7223731" y="3293372"/>
            <a:ext cx="4812799" cy="1737313"/>
          </a:xfrm>
          <a:prstGeom prst="rect">
            <a:avLst/>
          </a:prstGeom>
          <a:noFill/>
          <a:ln>
            <a:noFill/>
          </a:ln>
        </p:spPr>
        <p:txBody>
          <a:bodyPr spcFirstLastPara="1" wrap="square" lIns="121900" tIns="60933" rIns="121900" bIns="60933" anchor="ctr" anchorCtr="0">
            <a:noAutofit/>
          </a:bodyPr>
          <a:lstStyle/>
          <a:p>
            <a:pPr>
              <a:buSzPts val="1600"/>
            </a:pPr>
            <a:r>
              <a:rPr lang="en-US" sz="2133" b="1" dirty="0">
                <a:solidFill>
                  <a:schemeClr val="dk1"/>
                </a:solidFill>
                <a:latin typeface="Calibri" panose="020F0502020204030204" pitchFamily="34" charset="0"/>
                <a:cs typeface="Calibri" panose="020F0502020204030204" pitchFamily="34" charset="0"/>
              </a:rPr>
              <a:t>Registries</a:t>
            </a:r>
            <a:endParaRPr sz="1867" dirty="0">
              <a:latin typeface="Calibri" panose="020F0502020204030204" pitchFamily="34" charset="0"/>
              <a:cs typeface="Calibri" panose="020F0502020204030204" pitchFamily="34" charset="0"/>
            </a:endParaRPr>
          </a:p>
          <a:p>
            <a:pPr>
              <a:spcBef>
                <a:spcPts val="533"/>
              </a:spcBef>
              <a:buSzPts val="1500"/>
            </a:pPr>
            <a:r>
              <a:rPr lang="en-US" sz="1600" dirty="0">
                <a:solidFill>
                  <a:schemeClr val="dk1"/>
                </a:solidFill>
                <a:latin typeface="Calibri" panose="020F0502020204030204" pitchFamily="34" charset="0"/>
                <a:cs typeface="Calibri" panose="020F0502020204030204" pitchFamily="34" charset="0"/>
              </a:rPr>
              <a:t>Providing unique identifiers to support global compatibility &amp; interoperability</a:t>
            </a:r>
            <a:endParaRPr sz="1600" dirty="0">
              <a:latin typeface="Calibri" panose="020F0502020204030204" pitchFamily="34" charset="0"/>
              <a:cs typeface="Calibri" panose="020F0502020204030204" pitchFamily="34" charset="0"/>
            </a:endParaRPr>
          </a:p>
          <a:p>
            <a:pPr>
              <a:buSzPts val="1467"/>
            </a:pPr>
            <a:endParaRPr sz="1956" dirty="0">
              <a:solidFill>
                <a:schemeClr val="dk1"/>
              </a:solidFill>
            </a:endParaRPr>
          </a:p>
        </p:txBody>
      </p:sp>
      <p:sp>
        <p:nvSpPr>
          <p:cNvPr id="29" name="Google Shape;309;p9">
            <a:extLst>
              <a:ext uri="{FF2B5EF4-FFF2-40B4-BE49-F238E27FC236}">
                <a16:creationId xmlns:a16="http://schemas.microsoft.com/office/drawing/2014/main" id="{435F0162-2838-4D99-8CFF-C60AADC19F22}"/>
              </a:ext>
            </a:extLst>
          </p:cNvPr>
          <p:cNvSpPr/>
          <p:nvPr/>
        </p:nvSpPr>
        <p:spPr>
          <a:xfrm>
            <a:off x="7207898" y="4468629"/>
            <a:ext cx="4193421" cy="1737313"/>
          </a:xfrm>
          <a:prstGeom prst="rect">
            <a:avLst/>
          </a:prstGeom>
          <a:noFill/>
          <a:ln>
            <a:noFill/>
          </a:ln>
        </p:spPr>
        <p:txBody>
          <a:bodyPr spcFirstLastPara="1" wrap="square" lIns="121900" tIns="60933" rIns="121900" bIns="60933" anchor="ctr" anchorCtr="0">
            <a:noAutofit/>
          </a:bodyPr>
          <a:lstStyle/>
          <a:p>
            <a:pPr>
              <a:buSzPts val="1600"/>
            </a:pPr>
            <a:r>
              <a:rPr lang="en-US" sz="2133" b="1" dirty="0">
                <a:solidFill>
                  <a:schemeClr val="dk1"/>
                </a:solidFill>
                <a:latin typeface="Calibri" panose="020F0502020204030204" pitchFamily="34" charset="0"/>
                <a:cs typeface="Calibri" panose="020F0502020204030204" pitchFamily="34" charset="0"/>
              </a:rPr>
              <a:t>Industry Affiliate Network</a:t>
            </a:r>
            <a:endParaRPr sz="2133" dirty="0">
              <a:latin typeface="Calibri" panose="020F0502020204030204" pitchFamily="34" charset="0"/>
              <a:cs typeface="Calibri" panose="020F0502020204030204" pitchFamily="34" charset="0"/>
            </a:endParaRPr>
          </a:p>
          <a:p>
            <a:pPr>
              <a:spcBef>
                <a:spcPts val="533"/>
              </a:spcBef>
              <a:buSzPts val="1500"/>
            </a:pPr>
            <a:r>
              <a:rPr lang="en-US" sz="1600" dirty="0">
                <a:solidFill>
                  <a:schemeClr val="dk1"/>
                </a:solidFill>
                <a:latin typeface="Calibri" panose="020F0502020204030204" pitchFamily="34" charset="0"/>
                <a:cs typeface="Calibri" panose="020F0502020204030204" pitchFamily="34" charset="0"/>
              </a:rPr>
              <a:t>Assisting industry organizations in accelerating development and adoption of global standards</a:t>
            </a:r>
            <a:endParaRPr sz="1600" dirty="0">
              <a:latin typeface="Calibri" panose="020F0502020204030204" pitchFamily="34" charset="0"/>
              <a:cs typeface="Calibri" panose="020F0502020204030204" pitchFamily="34" charset="0"/>
            </a:endParaRPr>
          </a:p>
          <a:p>
            <a:pPr>
              <a:buSzPts val="1467"/>
            </a:pPr>
            <a:endParaRPr sz="1956" dirty="0">
              <a:solidFill>
                <a:schemeClr val="dk1"/>
              </a:solidFill>
            </a:endParaRPr>
          </a:p>
        </p:txBody>
      </p:sp>
      <p:pic>
        <p:nvPicPr>
          <p:cNvPr id="31" name="Google Shape;318;p9">
            <a:extLst>
              <a:ext uri="{FF2B5EF4-FFF2-40B4-BE49-F238E27FC236}">
                <a16:creationId xmlns:a16="http://schemas.microsoft.com/office/drawing/2014/main" id="{320EB7FF-C4DE-41EB-8E5E-A34FCB9C686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73531" y="1476403"/>
            <a:ext cx="548622" cy="635604"/>
          </a:xfrm>
          <a:prstGeom prst="rect">
            <a:avLst/>
          </a:prstGeom>
          <a:noFill/>
          <a:ln>
            <a:noFill/>
          </a:ln>
        </p:spPr>
      </p:pic>
      <p:pic>
        <p:nvPicPr>
          <p:cNvPr id="32" name="Google Shape;319;p9">
            <a:extLst>
              <a:ext uri="{FF2B5EF4-FFF2-40B4-BE49-F238E27FC236}">
                <a16:creationId xmlns:a16="http://schemas.microsoft.com/office/drawing/2014/main" id="{DC3235C3-C416-4FA6-9F92-6DD3BF99F81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26858" y="2603121"/>
            <a:ext cx="630429" cy="667227"/>
          </a:xfrm>
          <a:prstGeom prst="rect">
            <a:avLst/>
          </a:prstGeom>
          <a:noFill/>
          <a:ln>
            <a:noFill/>
          </a:ln>
        </p:spPr>
      </p:pic>
      <p:pic>
        <p:nvPicPr>
          <p:cNvPr id="33" name="Google Shape;320;p9">
            <a:extLst>
              <a:ext uri="{FF2B5EF4-FFF2-40B4-BE49-F238E27FC236}">
                <a16:creationId xmlns:a16="http://schemas.microsoft.com/office/drawing/2014/main" id="{91CCC477-320E-4A49-89E5-FED25F1A76F3}"/>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87211" y="3737988"/>
            <a:ext cx="506584" cy="585120"/>
          </a:xfrm>
          <a:prstGeom prst="rect">
            <a:avLst/>
          </a:prstGeom>
          <a:noFill/>
          <a:ln>
            <a:noFill/>
          </a:ln>
        </p:spPr>
      </p:pic>
      <p:pic>
        <p:nvPicPr>
          <p:cNvPr id="35" name="Google Shape;321;p9">
            <a:extLst>
              <a:ext uri="{FF2B5EF4-FFF2-40B4-BE49-F238E27FC236}">
                <a16:creationId xmlns:a16="http://schemas.microsoft.com/office/drawing/2014/main" id="{16698702-F796-4917-8F7F-4732EF3D0C65}"/>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139886" y="4965067"/>
            <a:ext cx="601234" cy="459771"/>
          </a:xfrm>
          <a:prstGeom prst="rect">
            <a:avLst/>
          </a:prstGeom>
          <a:noFill/>
          <a:ln>
            <a:noFill/>
          </a:ln>
        </p:spPr>
      </p:pic>
      <p:pic>
        <p:nvPicPr>
          <p:cNvPr id="36" name="Google Shape;324;p9">
            <a:extLst>
              <a:ext uri="{FF2B5EF4-FFF2-40B4-BE49-F238E27FC236}">
                <a16:creationId xmlns:a16="http://schemas.microsoft.com/office/drawing/2014/main" id="{C7139247-2582-4F46-A115-3572DAA8F32A}"/>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337572" y="1541911"/>
            <a:ext cx="554330" cy="522596"/>
          </a:xfrm>
          <a:prstGeom prst="rect">
            <a:avLst/>
          </a:prstGeom>
          <a:noFill/>
          <a:ln>
            <a:noFill/>
          </a:ln>
        </p:spPr>
      </p:pic>
      <p:pic>
        <p:nvPicPr>
          <p:cNvPr id="37" name="Google Shape;323;p9">
            <a:extLst>
              <a:ext uri="{FF2B5EF4-FFF2-40B4-BE49-F238E27FC236}">
                <a16:creationId xmlns:a16="http://schemas.microsoft.com/office/drawing/2014/main" id="{FFBC69FD-F494-42C7-A669-4A77F6E46333}"/>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268891" y="2614996"/>
            <a:ext cx="672569" cy="517261"/>
          </a:xfrm>
          <a:prstGeom prst="rect">
            <a:avLst/>
          </a:prstGeom>
          <a:noFill/>
          <a:ln>
            <a:noFill/>
          </a:ln>
        </p:spPr>
      </p:pic>
      <p:pic>
        <p:nvPicPr>
          <p:cNvPr id="38" name="Google Shape;322;p9">
            <a:extLst>
              <a:ext uri="{FF2B5EF4-FFF2-40B4-BE49-F238E27FC236}">
                <a16:creationId xmlns:a16="http://schemas.microsoft.com/office/drawing/2014/main" id="{70EA8652-5EE8-4DD3-8547-D4CF2BF9BB76}"/>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6375207" y="3772171"/>
            <a:ext cx="492945" cy="574687"/>
          </a:xfrm>
          <a:prstGeom prst="rect">
            <a:avLst/>
          </a:prstGeom>
          <a:noFill/>
          <a:ln>
            <a:noFill/>
          </a:ln>
        </p:spPr>
      </p:pic>
      <p:pic>
        <p:nvPicPr>
          <p:cNvPr id="39" name="Google Shape;325;p9">
            <a:extLst>
              <a:ext uri="{FF2B5EF4-FFF2-40B4-BE49-F238E27FC236}">
                <a16:creationId xmlns:a16="http://schemas.microsoft.com/office/drawing/2014/main" id="{A3DE03F7-2E7F-40AD-A4D3-AC00C455162E}"/>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313822" y="4913768"/>
            <a:ext cx="580462" cy="543493"/>
          </a:xfrm>
          <a:prstGeom prst="rect">
            <a:avLst/>
          </a:prstGeom>
          <a:noFill/>
          <a:ln>
            <a:noFill/>
          </a:ln>
        </p:spPr>
      </p:pic>
      <p:sp>
        <p:nvSpPr>
          <p:cNvPr id="54" name="Right Triangle 53">
            <a:extLst>
              <a:ext uri="{FF2B5EF4-FFF2-40B4-BE49-F238E27FC236}">
                <a16:creationId xmlns:a16="http://schemas.microsoft.com/office/drawing/2014/main" id="{F32F1E7E-9D1F-4D44-9360-C1C2C092D582}"/>
              </a:ext>
            </a:extLst>
          </p:cNvPr>
          <p:cNvSpPr/>
          <p:nvPr/>
        </p:nvSpPr>
        <p:spPr>
          <a:xfrm rot="10800000">
            <a:off x="11234287" y="1116240"/>
            <a:ext cx="645928" cy="64592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Triangle 54">
            <a:extLst>
              <a:ext uri="{FF2B5EF4-FFF2-40B4-BE49-F238E27FC236}">
                <a16:creationId xmlns:a16="http://schemas.microsoft.com/office/drawing/2014/main" id="{2582D4C4-2F6B-7940-A0AF-7EA31F4ACB37}"/>
              </a:ext>
            </a:extLst>
          </p:cNvPr>
          <p:cNvSpPr/>
          <p:nvPr/>
        </p:nvSpPr>
        <p:spPr>
          <a:xfrm>
            <a:off x="541283" y="5287032"/>
            <a:ext cx="645928" cy="64592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1204;p54">
            <a:extLst>
              <a:ext uri="{FF2B5EF4-FFF2-40B4-BE49-F238E27FC236}">
                <a16:creationId xmlns:a16="http://schemas.microsoft.com/office/drawing/2014/main" id="{56620B92-401D-4221-961F-8AE3D64E82A6}"/>
              </a:ext>
            </a:extLst>
          </p:cNvPr>
          <p:cNvSpPr txBox="1">
            <a:spLocks/>
          </p:cNvSpPr>
          <p:nvPr/>
        </p:nvSpPr>
        <p:spPr>
          <a:xfrm>
            <a:off x="1330861" y="6337190"/>
            <a:ext cx="790088" cy="182563"/>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z="1400" b="1" smtClean="0">
                <a:solidFill>
                  <a:srgbClr val="00629B"/>
                </a:solidFill>
              </a:rPr>
              <a:pPr/>
              <a:t>58</a:t>
            </a:fld>
            <a:endParaRPr lang="en-US" b="1" dirty="0">
              <a:solidFill>
                <a:srgbClr val="00629B"/>
              </a:solidFill>
            </a:endParaRPr>
          </a:p>
        </p:txBody>
      </p:sp>
    </p:spTree>
    <p:extLst>
      <p:ext uri="{BB962C8B-B14F-4D97-AF65-F5344CB8AC3E}">
        <p14:creationId xmlns:p14="http://schemas.microsoft.com/office/powerpoint/2010/main" val="29130480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0D97E-AB54-9C4F-A981-C21CC1755B17}"/>
              </a:ext>
            </a:extLst>
          </p:cNvPr>
          <p:cNvSpPr>
            <a:spLocks noGrp="1"/>
          </p:cNvSpPr>
          <p:nvPr>
            <p:ph type="title"/>
          </p:nvPr>
        </p:nvSpPr>
        <p:spPr>
          <a:xfrm>
            <a:off x="3116263" y="1844675"/>
            <a:ext cx="8963977" cy="993775"/>
          </a:xfrm>
        </p:spPr>
        <p:txBody>
          <a:bodyPr/>
          <a:lstStyle/>
          <a:p>
            <a:r>
              <a:rPr lang="en-US"/>
              <a:t>Education</a:t>
            </a:r>
          </a:p>
        </p:txBody>
      </p:sp>
      <p:sp>
        <p:nvSpPr>
          <p:cNvPr id="2" name="Content Placeholder 1">
            <a:extLst>
              <a:ext uri="{FF2B5EF4-FFF2-40B4-BE49-F238E27FC236}">
                <a16:creationId xmlns:a16="http://schemas.microsoft.com/office/drawing/2014/main" id="{2FEBFC90-2E69-1A41-B5CC-7D9B9FE4227A}"/>
              </a:ext>
            </a:extLst>
          </p:cNvPr>
          <p:cNvSpPr>
            <a:spLocks noGrp="1"/>
          </p:cNvSpPr>
          <p:nvPr>
            <p:ph sz="quarter" idx="10"/>
          </p:nvPr>
        </p:nvSpPr>
        <p:spPr>
          <a:xfrm>
            <a:off x="3116263" y="2940050"/>
            <a:ext cx="8810625" cy="1101725"/>
          </a:xfrm>
        </p:spPr>
        <p:txBody>
          <a:bodyPr>
            <a:noAutofit/>
          </a:bodyPr>
          <a:lstStyle/>
          <a:p>
            <a:r>
              <a:rPr lang="en-US" sz="2200"/>
              <a:t>IEEE inspires young minds, enables futures, and discovers solutions to tomorrow’s challenges.</a:t>
            </a:r>
          </a:p>
        </p:txBody>
      </p:sp>
      <p:sp>
        <p:nvSpPr>
          <p:cNvPr id="5" name="Text Placeholder 4">
            <a:extLst>
              <a:ext uri="{FF2B5EF4-FFF2-40B4-BE49-F238E27FC236}">
                <a16:creationId xmlns:a16="http://schemas.microsoft.com/office/drawing/2014/main" id="{C1F166B0-5343-4847-A835-F4E4DE67C71F}"/>
              </a:ext>
            </a:extLst>
          </p:cNvPr>
          <p:cNvSpPr>
            <a:spLocks noGrp="1"/>
          </p:cNvSpPr>
          <p:nvPr>
            <p:ph type="body" sz="quarter" idx="11"/>
          </p:nvPr>
        </p:nvSpPr>
        <p:spPr>
          <a:xfrm>
            <a:off x="432617" y="285135"/>
            <a:ext cx="2084439" cy="5319251"/>
          </a:xfrm>
        </p:spPr>
        <p:txBody>
          <a:bodyPr/>
          <a:lstStyle/>
          <a:p>
            <a:r>
              <a:rPr lang="en-US" dirty="0"/>
              <a:t>Membership</a:t>
            </a:r>
          </a:p>
          <a:p>
            <a:r>
              <a:rPr lang="en-US" dirty="0"/>
              <a:t>Communities</a:t>
            </a:r>
          </a:p>
          <a:p>
            <a:r>
              <a:rPr lang="en-US" dirty="0"/>
              <a:t>Conferences</a:t>
            </a:r>
          </a:p>
          <a:p>
            <a:r>
              <a:rPr lang="en-US" dirty="0"/>
              <a:t>Publications</a:t>
            </a:r>
          </a:p>
          <a:p>
            <a:r>
              <a:rPr lang="en-US" dirty="0"/>
              <a:t>Standards </a:t>
            </a:r>
          </a:p>
          <a:p>
            <a:r>
              <a:rPr lang="en-US" b="1" dirty="0">
                <a:solidFill>
                  <a:srgbClr val="FFA400"/>
                </a:solidFill>
              </a:rPr>
              <a:t>Education</a:t>
            </a:r>
            <a:r>
              <a:rPr lang="en-US" dirty="0">
                <a:solidFill>
                  <a:srgbClr val="FFA400"/>
                </a:solidFill>
              </a:rPr>
              <a:t> </a:t>
            </a:r>
          </a:p>
          <a:p>
            <a:r>
              <a:rPr lang="en-US" dirty="0"/>
              <a:t>Career Resources</a:t>
            </a:r>
          </a:p>
          <a:p>
            <a:pPr>
              <a:lnSpc>
                <a:spcPct val="100000"/>
              </a:lnSpc>
            </a:pPr>
            <a:r>
              <a:rPr lang="en-US" dirty="0"/>
              <a:t>Humanitarian and Philanthropic Goals</a:t>
            </a:r>
          </a:p>
          <a:p>
            <a:r>
              <a:rPr lang="en-US" dirty="0"/>
              <a:t>Awards</a:t>
            </a:r>
          </a:p>
          <a:p>
            <a:r>
              <a:rPr lang="en-US" dirty="0"/>
              <a:t>Industry</a:t>
            </a:r>
          </a:p>
        </p:txBody>
      </p:sp>
      <p:sp>
        <p:nvSpPr>
          <p:cNvPr id="7" name="Snip Diagonal Corner Rectangle 6">
            <a:extLst>
              <a:ext uri="{FF2B5EF4-FFF2-40B4-BE49-F238E27FC236}">
                <a16:creationId xmlns:a16="http://schemas.microsoft.com/office/drawing/2014/main" id="{D3A3841A-11BF-1D4C-9EE9-25CC8EEEACD6}"/>
              </a:ext>
            </a:extLst>
          </p:cNvPr>
          <p:cNvSpPr/>
          <p:nvPr/>
        </p:nvSpPr>
        <p:spPr>
          <a:xfrm>
            <a:off x="223520" y="2547209"/>
            <a:ext cx="2113280" cy="392841"/>
          </a:xfrm>
          <a:prstGeom prst="snip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FFE3DFF-CA8D-A946-967E-7B7FE2BF3198}"/>
              </a:ext>
            </a:extLst>
          </p:cNvPr>
          <p:cNvSpPr>
            <a:spLocks noGrp="1"/>
          </p:cNvSpPr>
          <p:nvPr>
            <p:ph type="sldNum" sz="quarter" idx="4"/>
          </p:nvPr>
        </p:nvSpPr>
        <p:spPr/>
        <p:txBody>
          <a:bodyPr/>
          <a:lstStyle/>
          <a:p>
            <a:fld id="{4CBC1898-768D-6640-8D80-B671286758A9}" type="slidenum">
              <a:rPr lang="en-US" smtClean="0"/>
              <a:pPr/>
              <a:t>59</a:t>
            </a:fld>
            <a:endParaRPr lang="en-US"/>
          </a:p>
        </p:txBody>
      </p:sp>
    </p:spTree>
    <p:extLst>
      <p:ext uri="{BB962C8B-B14F-4D97-AF65-F5344CB8AC3E}">
        <p14:creationId xmlns:p14="http://schemas.microsoft.com/office/powerpoint/2010/main" val="102974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D942-B05F-5548-B3DE-1AB1D37B16A5}"/>
              </a:ext>
            </a:extLst>
          </p:cNvPr>
          <p:cNvSpPr>
            <a:spLocks noGrp="1"/>
          </p:cNvSpPr>
          <p:nvPr>
            <p:ph type="title"/>
          </p:nvPr>
        </p:nvSpPr>
        <p:spPr/>
        <p:txBody>
          <a:bodyPr>
            <a:noAutofit/>
          </a:bodyPr>
          <a:lstStyle/>
          <a:p>
            <a:r>
              <a:rPr lang="en-US" dirty="0"/>
              <a:t>The IEEE Promise</a:t>
            </a:r>
          </a:p>
        </p:txBody>
      </p:sp>
      <p:pic>
        <p:nvPicPr>
          <p:cNvPr id="15" name="Picture Placeholder 14">
            <a:extLst>
              <a:ext uri="{FF2B5EF4-FFF2-40B4-BE49-F238E27FC236}">
                <a16:creationId xmlns:a16="http://schemas.microsoft.com/office/drawing/2014/main" id="{5DDAB31F-B278-1C43-8774-590783B45DA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6096000" y="1533152"/>
            <a:ext cx="5761630" cy="2948786"/>
          </a:xfrm>
        </p:spPr>
      </p:pic>
      <p:sp>
        <p:nvSpPr>
          <p:cNvPr id="5" name="Text Placeholder 4">
            <a:extLst>
              <a:ext uri="{FF2B5EF4-FFF2-40B4-BE49-F238E27FC236}">
                <a16:creationId xmlns:a16="http://schemas.microsoft.com/office/drawing/2014/main" id="{6CF514FA-FDB0-5340-BE34-2DC670E96954}"/>
              </a:ext>
            </a:extLst>
          </p:cNvPr>
          <p:cNvSpPr>
            <a:spLocks noGrp="1"/>
          </p:cNvSpPr>
          <p:nvPr>
            <p:ph type="body" sz="quarter" idx="15"/>
          </p:nvPr>
        </p:nvSpPr>
        <p:spPr/>
        <p:txBody>
          <a:bodyPr>
            <a:noAutofit/>
          </a:bodyPr>
          <a:lstStyle/>
          <a:p>
            <a:r>
              <a:rPr lang="en-US" i="1" dirty="0"/>
              <a:t>The IEEE brand is an authentic reflection of our unflagging dedication to:</a:t>
            </a:r>
          </a:p>
        </p:txBody>
      </p:sp>
      <p:sp>
        <p:nvSpPr>
          <p:cNvPr id="4" name="Slide Number Placeholder 3">
            <a:extLst>
              <a:ext uri="{FF2B5EF4-FFF2-40B4-BE49-F238E27FC236}">
                <a16:creationId xmlns:a16="http://schemas.microsoft.com/office/drawing/2014/main" id="{CD0A523E-888F-1F49-92FF-AB19DEC69F52}"/>
              </a:ext>
            </a:extLst>
          </p:cNvPr>
          <p:cNvSpPr>
            <a:spLocks noGrp="1"/>
          </p:cNvSpPr>
          <p:nvPr>
            <p:ph type="sldNum" sz="quarter" idx="4"/>
          </p:nvPr>
        </p:nvSpPr>
        <p:spPr/>
        <p:txBody>
          <a:bodyPr/>
          <a:lstStyle/>
          <a:p>
            <a:fld id="{109D57CF-4CD8-6948-8A66-A1C7ACFCFC42}" type="slidenum">
              <a:rPr lang="en-US" smtClean="0"/>
              <a:pPr/>
              <a:t>6</a:t>
            </a:fld>
            <a:endParaRPr lang="en-US" dirty="0"/>
          </a:p>
        </p:txBody>
      </p:sp>
      <p:sp>
        <p:nvSpPr>
          <p:cNvPr id="10" name="Rectangle 9">
            <a:extLst>
              <a:ext uri="{FF2B5EF4-FFF2-40B4-BE49-F238E27FC236}">
                <a16:creationId xmlns:a16="http://schemas.microsoft.com/office/drawing/2014/main" id="{407389C8-E4F8-4840-81B6-3E1E3B5C4526}"/>
              </a:ext>
            </a:extLst>
          </p:cNvPr>
          <p:cNvSpPr/>
          <p:nvPr/>
        </p:nvSpPr>
        <p:spPr>
          <a:xfrm>
            <a:off x="1725905" y="6234765"/>
            <a:ext cx="6045758"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brand-experience.ieee.org/ieee-brand/brand-overview/</a:t>
            </a:r>
            <a:endParaRPr lang="en-US" sz="1600" b="1" dirty="0">
              <a:solidFill>
                <a:srgbClr val="00629B"/>
              </a:solidFill>
            </a:endParaRPr>
          </a:p>
        </p:txBody>
      </p:sp>
      <p:sp>
        <p:nvSpPr>
          <p:cNvPr id="9" name="Snip Diagonal Corner Rectangle 8">
            <a:extLst>
              <a:ext uri="{FF2B5EF4-FFF2-40B4-BE49-F238E27FC236}">
                <a16:creationId xmlns:a16="http://schemas.microsoft.com/office/drawing/2014/main" id="{A9D0B172-20D6-0941-B12F-694B93904297}"/>
              </a:ext>
            </a:extLst>
          </p:cNvPr>
          <p:cNvSpPr/>
          <p:nvPr/>
        </p:nvSpPr>
        <p:spPr>
          <a:xfrm>
            <a:off x="452078" y="4690479"/>
            <a:ext cx="11392777" cy="1335745"/>
          </a:xfrm>
          <a:prstGeom prst="snip2DiagRect">
            <a:avLst/>
          </a:prstGeom>
          <a:solidFill>
            <a:srgbClr val="00B5E2">
              <a:alpha val="94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F60E8CD-D62B-3741-8202-F72594673581}"/>
              </a:ext>
            </a:extLst>
          </p:cNvPr>
          <p:cNvSpPr>
            <a:spLocks noGrp="1"/>
          </p:cNvSpPr>
          <p:nvPr>
            <p:ph idx="1"/>
          </p:nvPr>
        </p:nvSpPr>
        <p:spPr>
          <a:xfrm>
            <a:off x="452281" y="1660939"/>
            <a:ext cx="5643719" cy="2770013"/>
          </a:xfrm>
        </p:spPr>
        <p:txBody>
          <a:bodyPr>
            <a:normAutofit lnSpcReduction="10000"/>
          </a:bodyPr>
          <a:lstStyle/>
          <a:p>
            <a:r>
              <a:rPr lang="en-US" dirty="0"/>
              <a:t>Maintain our leadership as a trusted source of advancements and applications of technology</a:t>
            </a:r>
          </a:p>
          <a:p>
            <a:r>
              <a:rPr lang="en-US" dirty="0"/>
              <a:t>Create standards, innovative research venues, and a global technology forum</a:t>
            </a:r>
          </a:p>
          <a:p>
            <a:r>
              <a:rPr lang="en-US" dirty="0"/>
              <a:t>Provide opportunities to conquer technical challenges </a:t>
            </a:r>
            <a:br>
              <a:rPr lang="en-US" dirty="0"/>
            </a:br>
            <a:r>
              <a:rPr lang="en-US" dirty="0"/>
              <a:t>with imagination</a:t>
            </a:r>
          </a:p>
          <a:p>
            <a:r>
              <a:rPr lang="en-US" dirty="0"/>
              <a:t>Enable today’s innovators to improve </a:t>
            </a:r>
            <a:br>
              <a:rPr lang="en-US" dirty="0"/>
            </a:br>
            <a:r>
              <a:rPr lang="en-US" dirty="0"/>
              <a:t>tomorrow’s quality of life</a:t>
            </a:r>
          </a:p>
          <a:p>
            <a:pPr marL="0" indent="0">
              <a:buNone/>
            </a:pPr>
            <a:endParaRPr lang="en-US" dirty="0"/>
          </a:p>
        </p:txBody>
      </p:sp>
      <p:sp>
        <p:nvSpPr>
          <p:cNvPr id="6" name="Rectangle 5">
            <a:extLst>
              <a:ext uri="{FF2B5EF4-FFF2-40B4-BE49-F238E27FC236}">
                <a16:creationId xmlns:a16="http://schemas.microsoft.com/office/drawing/2014/main" id="{7156FD51-E2EF-BF4C-A857-918E5C01F211}"/>
              </a:ext>
            </a:extLst>
          </p:cNvPr>
          <p:cNvSpPr/>
          <p:nvPr/>
        </p:nvSpPr>
        <p:spPr>
          <a:xfrm>
            <a:off x="789378" y="4777379"/>
            <a:ext cx="11165236" cy="1184940"/>
          </a:xfrm>
          <a:prstGeom prst="rect">
            <a:avLst/>
          </a:prstGeom>
          <a:noFill/>
          <a:ln w="38100">
            <a:noFill/>
          </a:ln>
        </p:spPr>
        <p:txBody>
          <a:bodyPr wrap="square">
            <a:spAutoFit/>
          </a:bodyPr>
          <a:lstStyle/>
          <a:p>
            <a:r>
              <a:rPr lang="en-US" sz="2000" b="1" i="1" dirty="0">
                <a:solidFill>
                  <a:schemeClr val="accent4">
                    <a:lumMod val="20000"/>
                    <a:lumOff val="80000"/>
                  </a:schemeClr>
                </a:solidFill>
                <a:cs typeface="Calibri" panose="020F0502020204030204" pitchFamily="34" charset="0"/>
              </a:rPr>
              <a:t>IEEE IS RECOGNIZED AS:</a:t>
            </a:r>
            <a:endParaRPr lang="en-US" b="1" dirty="0">
              <a:solidFill>
                <a:schemeClr val="accent4">
                  <a:lumMod val="20000"/>
                  <a:lumOff val="80000"/>
                </a:schemeClr>
              </a:solidFill>
              <a:cs typeface="Calibri" panose="020F0502020204030204" pitchFamily="34" charset="0"/>
            </a:endParaRPr>
          </a:p>
          <a:p>
            <a:pPr marL="285750" indent="-285750">
              <a:buFont typeface="Arial" panose="020B0604020202020204" pitchFamily="34" charset="0"/>
              <a:buChar char="•"/>
            </a:pPr>
            <a:r>
              <a:rPr lang="en-US" sz="1700" dirty="0">
                <a:solidFill>
                  <a:schemeClr val="bg1">
                    <a:lumMod val="95000"/>
                  </a:schemeClr>
                </a:solidFill>
              </a:rPr>
              <a:t>A leader in the influence of the global technology community</a:t>
            </a:r>
          </a:p>
          <a:p>
            <a:pPr marL="285750" indent="-285750">
              <a:buFont typeface="Arial" panose="020B0604020202020204" pitchFamily="34" charset="0"/>
              <a:buChar char="•"/>
            </a:pPr>
            <a:r>
              <a:rPr lang="en-US" sz="1700" dirty="0">
                <a:solidFill>
                  <a:schemeClr val="bg1">
                    <a:lumMod val="95000"/>
                  </a:schemeClr>
                </a:solidFill>
              </a:rPr>
              <a:t>A resource to the technology industry within various disciplines for the engineering community</a:t>
            </a:r>
          </a:p>
          <a:p>
            <a:pPr marL="285750" indent="-285750">
              <a:buFont typeface="Arial" panose="020B0604020202020204" pitchFamily="34" charset="0"/>
              <a:buChar char="•"/>
            </a:pPr>
            <a:r>
              <a:rPr lang="en-US" sz="1700" dirty="0">
                <a:solidFill>
                  <a:schemeClr val="bg1">
                    <a:lumMod val="95000"/>
                  </a:schemeClr>
                </a:solidFill>
              </a:rPr>
              <a:t>A supporter of innovation with new technology standards and publications that empower tomorrow’s advancements</a:t>
            </a:r>
          </a:p>
        </p:txBody>
      </p:sp>
      <p:grpSp>
        <p:nvGrpSpPr>
          <p:cNvPr id="14" name="Group 13">
            <a:extLst>
              <a:ext uri="{FF2B5EF4-FFF2-40B4-BE49-F238E27FC236}">
                <a16:creationId xmlns:a16="http://schemas.microsoft.com/office/drawing/2014/main" id="{9442BC15-21AE-6D4D-838C-7886711B332F}"/>
              </a:ext>
            </a:extLst>
          </p:cNvPr>
          <p:cNvGrpSpPr/>
          <p:nvPr/>
        </p:nvGrpSpPr>
        <p:grpSpPr>
          <a:xfrm>
            <a:off x="452078" y="4684129"/>
            <a:ext cx="11392812" cy="227577"/>
            <a:chOff x="-185231" y="4684129"/>
            <a:chExt cx="11392812" cy="227577"/>
          </a:xfrm>
        </p:grpSpPr>
        <p:cxnSp>
          <p:nvCxnSpPr>
            <p:cNvPr id="8" name="Straight Connector 7">
              <a:extLst>
                <a:ext uri="{FF2B5EF4-FFF2-40B4-BE49-F238E27FC236}">
                  <a16:creationId xmlns:a16="http://schemas.microsoft.com/office/drawing/2014/main" id="{81FE5CB9-61AD-4414-B950-ED7CD2B52B38}"/>
                </a:ext>
              </a:extLst>
            </p:cNvPr>
            <p:cNvCxnSpPr>
              <a:cxnSpLocks/>
            </p:cNvCxnSpPr>
            <p:nvPr/>
          </p:nvCxnSpPr>
          <p:spPr>
            <a:xfrm>
              <a:off x="-185231" y="4712894"/>
              <a:ext cx="1116523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ight Triangle 10">
              <a:extLst>
                <a:ext uri="{FF2B5EF4-FFF2-40B4-BE49-F238E27FC236}">
                  <a16:creationId xmlns:a16="http://schemas.microsoft.com/office/drawing/2014/main" id="{3C8086B4-84E3-444A-A5F3-79ECA234EFF4}"/>
                </a:ext>
              </a:extLst>
            </p:cNvPr>
            <p:cNvSpPr/>
            <p:nvPr/>
          </p:nvSpPr>
          <p:spPr>
            <a:xfrm>
              <a:off x="10980004" y="4684129"/>
              <a:ext cx="227577" cy="2275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6736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IEEE Educational Programs and Resources</a:t>
            </a:r>
          </a:p>
        </p:txBody>
      </p:sp>
      <p:sp>
        <p:nvSpPr>
          <p:cNvPr id="15" name="Content Placeholder 14"/>
          <p:cNvSpPr>
            <a:spLocks noGrp="1"/>
          </p:cNvSpPr>
          <p:nvPr>
            <p:ph idx="1"/>
          </p:nvPr>
        </p:nvSpPr>
        <p:spPr/>
        <p:txBody>
          <a:bodyPr>
            <a:normAutofit/>
          </a:bodyPr>
          <a:lstStyle/>
          <a:p>
            <a:pPr>
              <a:lnSpc>
                <a:spcPct val="100000"/>
              </a:lnSpc>
            </a:pPr>
            <a:r>
              <a:rPr lang="en-US" sz="2000">
                <a:cs typeface="Verdana"/>
              </a:rPr>
              <a:t>Continuing Education </a:t>
            </a:r>
          </a:p>
          <a:p>
            <a:pPr>
              <a:lnSpc>
                <a:spcPct val="100000"/>
              </a:lnSpc>
            </a:pPr>
            <a:r>
              <a:rPr lang="en-US" sz="2000">
                <a:cs typeface="Verdana"/>
              </a:rPr>
              <a:t>Pre-University STEM Programs</a:t>
            </a:r>
          </a:p>
          <a:p>
            <a:pPr>
              <a:lnSpc>
                <a:spcPct val="100000"/>
              </a:lnSpc>
            </a:pPr>
            <a:r>
              <a:rPr lang="en-US" sz="2000">
                <a:cs typeface="Verdana"/>
              </a:rPr>
              <a:t>University Programs</a:t>
            </a:r>
          </a:p>
          <a:p>
            <a:pPr>
              <a:lnSpc>
                <a:spcPct val="100000"/>
              </a:lnSpc>
            </a:pPr>
            <a:r>
              <a:rPr lang="en-US" sz="2000">
                <a:cs typeface="Verdana"/>
              </a:rPr>
              <a:t>Career Preparation</a:t>
            </a:r>
          </a:p>
          <a:p>
            <a:pPr>
              <a:lnSpc>
                <a:spcPct val="100000"/>
              </a:lnSpc>
            </a:pPr>
            <a:r>
              <a:rPr lang="en-US">
                <a:cs typeface="Verdana"/>
              </a:rPr>
              <a:t>Volunteer Mentoring Opportunities</a:t>
            </a:r>
          </a:p>
          <a:p>
            <a:pPr>
              <a:lnSpc>
                <a:spcPct val="100000"/>
              </a:lnSpc>
            </a:pPr>
            <a:r>
              <a:rPr lang="en-US" sz="2000">
                <a:cs typeface="Verdana"/>
              </a:rPr>
              <a:t>Awards and Scholarships</a:t>
            </a:r>
          </a:p>
          <a:p>
            <a:pPr marL="0" indent="0">
              <a:lnSpc>
                <a:spcPct val="100000"/>
              </a:lnSpc>
              <a:buNone/>
            </a:pPr>
            <a:endParaRPr lang="en-US" sz="2000" dirty="0">
              <a:cs typeface="Verdana"/>
            </a:endParaRPr>
          </a:p>
        </p:txBody>
      </p:sp>
      <p:sp>
        <p:nvSpPr>
          <p:cNvPr id="16" name="Text Placeholder 15"/>
          <p:cNvSpPr>
            <a:spLocks noGrp="1"/>
          </p:cNvSpPr>
          <p:nvPr>
            <p:ph type="body" sz="quarter" idx="15"/>
          </p:nvPr>
        </p:nvSpPr>
        <p:spPr/>
        <p:txBody>
          <a:bodyPr>
            <a:noAutofit/>
          </a:bodyPr>
          <a:lstStyle/>
          <a:p>
            <a:r>
              <a:rPr lang="en-US"/>
              <a:t>IEEE programs open eyes to possibilities.</a:t>
            </a:r>
            <a:endParaRPr lang="en-US">
              <a:solidFill>
                <a:srgbClr val="FF0000"/>
              </a:solidFill>
            </a:endParaRPr>
          </a:p>
        </p:txBody>
      </p:sp>
      <p:sp>
        <p:nvSpPr>
          <p:cNvPr id="7" name="Text Placeholder 6">
            <a:extLst>
              <a:ext uri="{FF2B5EF4-FFF2-40B4-BE49-F238E27FC236}">
                <a16:creationId xmlns:a16="http://schemas.microsoft.com/office/drawing/2014/main" id="{1F5D9B8D-5B18-2046-A1E6-B13E0AC0642C}"/>
              </a:ext>
            </a:extLst>
          </p:cNvPr>
          <p:cNvSpPr>
            <a:spLocks noGrp="1"/>
          </p:cNvSpPr>
          <p:nvPr>
            <p:ph type="body" sz="quarter" idx="16"/>
          </p:nvPr>
        </p:nvSpPr>
        <p:spPr/>
        <p:txBody>
          <a:bodyPr/>
          <a:lstStyle/>
          <a:p>
            <a:r>
              <a:rPr lang="en-US">
                <a:cs typeface="Verdana"/>
              </a:rPr>
              <a:t>Enabling students and professionals to achieve </a:t>
            </a:r>
            <a:br>
              <a:rPr lang="en-US">
                <a:cs typeface="Verdana"/>
              </a:rPr>
            </a:br>
            <a:r>
              <a:rPr lang="en-US">
                <a:cs typeface="Verdana"/>
              </a:rPr>
              <a:t>their goals with:</a:t>
            </a:r>
          </a:p>
        </p:txBody>
      </p:sp>
      <p:sp>
        <p:nvSpPr>
          <p:cNvPr id="5" name="Slide Number Placeholder 4"/>
          <p:cNvSpPr>
            <a:spLocks noGrp="1"/>
          </p:cNvSpPr>
          <p:nvPr>
            <p:ph type="sldNum" sz="quarter" idx="4"/>
          </p:nvPr>
        </p:nvSpPr>
        <p:spPr/>
        <p:txBody>
          <a:bodyPr/>
          <a:lstStyle/>
          <a:p>
            <a:fld id="{109D57CF-4CD8-6948-8A66-A1C7ACFCFC42}" type="slidenum">
              <a:rPr lang="en-US" smtClean="0"/>
              <a:pPr/>
              <a:t>60</a:t>
            </a:fld>
            <a:endParaRPr lang="en-US"/>
          </a:p>
        </p:txBody>
      </p:sp>
      <p:pic>
        <p:nvPicPr>
          <p:cNvPr id="8" name="Picture Placeholder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293213" y="1365024"/>
            <a:ext cx="2251738" cy="4601531"/>
          </a:xfrm>
          <a:prstGeom prst="snip2DiagRect">
            <a:avLst/>
          </a:prstGeom>
          <a:noFill/>
          <a:ln w="47625">
            <a:solidFill>
              <a:schemeClr val="bg1"/>
            </a:solidFill>
          </a:ln>
        </p:spPr>
      </p:pic>
      <p:pic>
        <p:nvPicPr>
          <p:cNvPr id="10" name="Picture Placeholder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97724" y="2318748"/>
            <a:ext cx="2621262" cy="2330756"/>
          </a:xfrm>
          <a:prstGeom prst="snip2DiagRect">
            <a:avLst/>
          </a:prstGeom>
          <a:noFill/>
          <a:ln w="47625">
            <a:solidFill>
              <a:schemeClr val="bg1"/>
            </a:solidFill>
          </a:ln>
        </p:spPr>
      </p:pic>
      <p:sp>
        <p:nvSpPr>
          <p:cNvPr id="18" name="Rectangle 17">
            <a:extLst>
              <a:ext uri="{FF2B5EF4-FFF2-40B4-BE49-F238E27FC236}">
                <a16:creationId xmlns:a16="http://schemas.microsoft.com/office/drawing/2014/main" id="{D75274AF-4A50-8C47-90DE-1E56014787E0}"/>
              </a:ext>
            </a:extLst>
          </p:cNvPr>
          <p:cNvSpPr/>
          <p:nvPr/>
        </p:nvSpPr>
        <p:spPr>
          <a:xfrm>
            <a:off x="1725905" y="6236787"/>
            <a:ext cx="2235164" cy="368049"/>
          </a:xfrm>
          <a:prstGeom prst="rect">
            <a:avLst/>
          </a:prstGeom>
        </p:spPr>
        <p:txBody>
          <a:bodyPr wrap="none">
            <a:spAutoFit/>
          </a:bodyPr>
          <a:lstStyle/>
          <a:p>
            <a:pPr>
              <a:lnSpc>
                <a:spcPct val="120000"/>
              </a:lnSpc>
            </a:pPr>
            <a:r>
              <a:rPr lang="en-US" sz="1600" b="1" dirty="0">
                <a:solidFill>
                  <a:srgbClr val="00629B"/>
                </a:solidFill>
              </a:rPr>
              <a:t>Visit </a:t>
            </a:r>
            <a:r>
              <a:rPr lang="en-US" sz="1600" b="1" dirty="0">
                <a:solidFill>
                  <a:srgbClr val="00629B"/>
                </a:solidFill>
                <a:hlinkClick r:id="rId5">
                  <a:extLst>
                    <a:ext uri="{A12FA001-AC4F-418D-AE19-62706E023703}">
                      <ahyp:hlinkClr xmlns:ahyp="http://schemas.microsoft.com/office/drawing/2018/hyperlinkcolor" val="tx"/>
                    </a:ext>
                  </a:extLst>
                </a:hlinkClick>
              </a:rPr>
              <a:t>ieee.org/education</a:t>
            </a:r>
            <a:endParaRPr lang="en-US" sz="1600" b="1" dirty="0">
              <a:solidFill>
                <a:srgbClr val="00629B"/>
              </a:solidFill>
            </a:endParaRPr>
          </a:p>
        </p:txBody>
      </p:sp>
      <p:pic>
        <p:nvPicPr>
          <p:cNvPr id="6" name="Picture Placeholder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87091" y="4281581"/>
            <a:ext cx="2621263" cy="2270775"/>
          </a:xfrm>
          <a:prstGeom prst="snip2DiagRect">
            <a:avLst/>
          </a:prstGeom>
          <a:noFill/>
          <a:ln w="47625">
            <a:solidFill>
              <a:schemeClr val="bg1"/>
            </a:solidFill>
          </a:ln>
        </p:spPr>
      </p:pic>
    </p:spTree>
    <p:extLst>
      <p:ext uri="{BB962C8B-B14F-4D97-AF65-F5344CB8AC3E}">
        <p14:creationId xmlns:p14="http://schemas.microsoft.com/office/powerpoint/2010/main" val="20195686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nip Diagonal Corner Rectangle 16">
            <a:extLst>
              <a:ext uri="{FF2B5EF4-FFF2-40B4-BE49-F238E27FC236}">
                <a16:creationId xmlns:a16="http://schemas.microsoft.com/office/drawing/2014/main" id="{956079F8-5995-A148-B38F-4EE43105D39D}"/>
              </a:ext>
            </a:extLst>
          </p:cNvPr>
          <p:cNvSpPr/>
          <p:nvPr/>
        </p:nvSpPr>
        <p:spPr>
          <a:xfrm>
            <a:off x="536216" y="2138191"/>
            <a:ext cx="10961653" cy="3387966"/>
          </a:xfrm>
          <a:prstGeom prst="snip2DiagRect">
            <a:avLst>
              <a:gd name="adj1" fmla="val 0"/>
              <a:gd name="adj2" fmla="val 11018"/>
            </a:avLst>
          </a:prstGeom>
          <a:solidFill>
            <a:schemeClr val="bg1"/>
          </a:solidFill>
          <a:ln>
            <a:solidFill>
              <a:srgbClr val="00B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a:t>Continuing Education: IEEE Learning Network</a:t>
            </a:r>
          </a:p>
        </p:txBody>
      </p:sp>
      <p:sp>
        <p:nvSpPr>
          <p:cNvPr id="5" name="Text Placeholder 4"/>
          <p:cNvSpPr>
            <a:spLocks noGrp="1"/>
          </p:cNvSpPr>
          <p:nvPr>
            <p:ph type="body" sz="quarter" idx="15"/>
          </p:nvPr>
        </p:nvSpPr>
        <p:spPr/>
        <p:txBody>
          <a:bodyPr>
            <a:noAutofit/>
          </a:bodyPr>
          <a:lstStyle/>
          <a:p>
            <a:r>
              <a:rPr lang="en-US"/>
              <a:t>IEEE courses are taught by experts in technology–expand your skill set with the </a:t>
            </a:r>
            <a:r>
              <a:rPr lang="en-US" b="1"/>
              <a:t>latest education courses.</a:t>
            </a:r>
          </a:p>
        </p:txBody>
      </p:sp>
      <p:sp>
        <p:nvSpPr>
          <p:cNvPr id="4" name="Slide Number Placeholder 3"/>
          <p:cNvSpPr>
            <a:spLocks noGrp="1"/>
          </p:cNvSpPr>
          <p:nvPr>
            <p:ph type="sldNum" sz="quarter" idx="4"/>
          </p:nvPr>
        </p:nvSpPr>
        <p:spPr/>
        <p:txBody>
          <a:bodyPr/>
          <a:lstStyle/>
          <a:p>
            <a:fld id="{109D57CF-4CD8-6948-8A66-A1C7ACFCFC42}" type="slidenum">
              <a:rPr lang="en-US" smtClean="0"/>
              <a:pPr/>
              <a:t>61</a:t>
            </a:fld>
            <a:endParaRPr lang="en-US"/>
          </a:p>
        </p:txBody>
      </p:sp>
      <p:pic>
        <p:nvPicPr>
          <p:cNvPr id="1026" name="Picture 2" descr="Icon: Advance Your Career">
            <a:extLst>
              <a:ext uri="{FF2B5EF4-FFF2-40B4-BE49-F238E27FC236}">
                <a16:creationId xmlns:a16="http://schemas.microsoft.com/office/drawing/2014/main" id="{5DF5CD50-04BA-9945-AA81-7954649C2E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3129" y="2795807"/>
            <a:ext cx="883034" cy="7620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on: Self-paced and Flexible">
            <a:extLst>
              <a:ext uri="{FF2B5EF4-FFF2-40B4-BE49-F238E27FC236}">
                <a16:creationId xmlns:a16="http://schemas.microsoft.com/office/drawing/2014/main" id="{0B481625-D34E-224A-B6C3-9DBC0359AE9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3199" y="4114275"/>
            <a:ext cx="927100" cy="774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con: High-Quality Education">
            <a:extLst>
              <a:ext uri="{FF2B5EF4-FFF2-40B4-BE49-F238E27FC236}">
                <a16:creationId xmlns:a16="http://schemas.microsoft.com/office/drawing/2014/main" id="{A5C2F3E5-FBEE-9447-9FCC-101B18520A6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04093" y="2677592"/>
            <a:ext cx="704474" cy="8716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con: Interactive Content">
            <a:extLst>
              <a:ext uri="{FF2B5EF4-FFF2-40B4-BE49-F238E27FC236}">
                <a16:creationId xmlns:a16="http://schemas.microsoft.com/office/drawing/2014/main" id="{CA1EC22C-19C3-F147-9DEF-98D652454BD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56615" y="4151487"/>
            <a:ext cx="845002" cy="8450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3673A2A-8A10-D746-AC27-70DCE11D8574}"/>
              </a:ext>
            </a:extLst>
          </p:cNvPr>
          <p:cNvSpPr/>
          <p:nvPr/>
        </p:nvSpPr>
        <p:spPr>
          <a:xfrm>
            <a:off x="1873028" y="2715712"/>
            <a:ext cx="4040932" cy="1200329"/>
          </a:xfrm>
          <a:prstGeom prst="rect">
            <a:avLst/>
          </a:prstGeom>
        </p:spPr>
        <p:txBody>
          <a:bodyPr wrap="square">
            <a:spAutoFit/>
          </a:bodyPr>
          <a:lstStyle/>
          <a:p>
            <a:r>
              <a:rPr lang="en-US" b="1"/>
              <a:t>Advance Your Career</a:t>
            </a:r>
          </a:p>
          <a:p>
            <a:r>
              <a:rPr lang="en-US"/>
              <a:t>Learners who pass the course assessments through the IEEE Learning Network can earn CEUs and PDHs.</a:t>
            </a:r>
            <a:endParaRPr lang="en-US" b="0" i="0">
              <a:effectLst/>
            </a:endParaRPr>
          </a:p>
        </p:txBody>
      </p:sp>
      <p:sp>
        <p:nvSpPr>
          <p:cNvPr id="6" name="Rectangle 5">
            <a:extLst>
              <a:ext uri="{FF2B5EF4-FFF2-40B4-BE49-F238E27FC236}">
                <a16:creationId xmlns:a16="http://schemas.microsoft.com/office/drawing/2014/main" id="{7FBA9746-CD17-A84D-B543-FDC507E60DF0}"/>
              </a:ext>
            </a:extLst>
          </p:cNvPr>
          <p:cNvSpPr/>
          <p:nvPr/>
        </p:nvSpPr>
        <p:spPr>
          <a:xfrm>
            <a:off x="1873028" y="4239147"/>
            <a:ext cx="3772562" cy="923330"/>
          </a:xfrm>
          <a:prstGeom prst="rect">
            <a:avLst/>
          </a:prstGeom>
        </p:spPr>
        <p:txBody>
          <a:bodyPr wrap="square">
            <a:spAutoFit/>
          </a:bodyPr>
          <a:lstStyle/>
          <a:p>
            <a:r>
              <a:rPr lang="en-US" b="1"/>
              <a:t>Self-paced &amp; Flexible</a:t>
            </a:r>
          </a:p>
          <a:p>
            <a:r>
              <a:rPr lang="en-US"/>
              <a:t>Online learning modules ranging from one to three hours in length.</a:t>
            </a:r>
            <a:endParaRPr lang="en-US" b="0" i="0">
              <a:effectLst/>
            </a:endParaRPr>
          </a:p>
        </p:txBody>
      </p:sp>
      <p:sp>
        <p:nvSpPr>
          <p:cNvPr id="9" name="Rectangle 8">
            <a:extLst>
              <a:ext uri="{FF2B5EF4-FFF2-40B4-BE49-F238E27FC236}">
                <a16:creationId xmlns:a16="http://schemas.microsoft.com/office/drawing/2014/main" id="{1915AB92-C5D0-4549-BBBC-40DE8F652A32}"/>
              </a:ext>
            </a:extLst>
          </p:cNvPr>
          <p:cNvSpPr/>
          <p:nvPr/>
        </p:nvSpPr>
        <p:spPr>
          <a:xfrm>
            <a:off x="6977768" y="2694525"/>
            <a:ext cx="4225001" cy="923330"/>
          </a:xfrm>
          <a:prstGeom prst="rect">
            <a:avLst/>
          </a:prstGeom>
        </p:spPr>
        <p:txBody>
          <a:bodyPr wrap="square">
            <a:spAutoFit/>
          </a:bodyPr>
          <a:lstStyle/>
          <a:p>
            <a:r>
              <a:rPr lang="en-US" b="1"/>
              <a:t>High-Quality Education</a:t>
            </a:r>
          </a:p>
          <a:p>
            <a:r>
              <a:rPr lang="en-US"/>
              <a:t>Courses are developed and peer-reviewed by leading experts in the field.</a:t>
            </a:r>
            <a:endParaRPr lang="en-US" b="0" i="0">
              <a:effectLst/>
            </a:endParaRPr>
          </a:p>
        </p:txBody>
      </p:sp>
      <p:sp>
        <p:nvSpPr>
          <p:cNvPr id="11" name="Rectangle 10">
            <a:extLst>
              <a:ext uri="{FF2B5EF4-FFF2-40B4-BE49-F238E27FC236}">
                <a16:creationId xmlns:a16="http://schemas.microsoft.com/office/drawing/2014/main" id="{7C3A6FFC-34EC-BC43-A70F-7584B597E3E2}"/>
              </a:ext>
            </a:extLst>
          </p:cNvPr>
          <p:cNvSpPr/>
          <p:nvPr/>
        </p:nvSpPr>
        <p:spPr>
          <a:xfrm>
            <a:off x="7044272" y="3831215"/>
            <a:ext cx="4040932" cy="1477328"/>
          </a:xfrm>
          <a:prstGeom prst="rect">
            <a:avLst/>
          </a:prstGeom>
        </p:spPr>
        <p:txBody>
          <a:bodyPr wrap="square">
            <a:spAutoFit/>
          </a:bodyPr>
          <a:lstStyle/>
          <a:p>
            <a:br>
              <a:rPr lang="en-US" b="1" dirty="0">
                <a:solidFill>
                  <a:srgbClr val="333333"/>
                </a:solidFill>
                <a:latin typeface="Open Sans"/>
              </a:rPr>
            </a:br>
            <a:r>
              <a:rPr lang="en-US" b="1" dirty="0"/>
              <a:t>Interactive Content</a:t>
            </a:r>
          </a:p>
          <a:p>
            <a:r>
              <a:rPr lang="en-US" dirty="0"/>
              <a:t>With an easy-to-use player/viewer, audio and video files, diagrams, animations, and automatic place marking.</a:t>
            </a:r>
            <a:endParaRPr lang="en-US" b="0" i="0" dirty="0">
              <a:effectLst/>
            </a:endParaRPr>
          </a:p>
        </p:txBody>
      </p:sp>
      <p:sp>
        <p:nvSpPr>
          <p:cNvPr id="10" name="Rectangle 9">
            <a:extLst>
              <a:ext uri="{FF2B5EF4-FFF2-40B4-BE49-F238E27FC236}">
                <a16:creationId xmlns:a16="http://schemas.microsoft.com/office/drawing/2014/main" id="{60AA6FD6-23FD-C14F-B48D-6AF466470B45}"/>
              </a:ext>
            </a:extLst>
          </p:cNvPr>
          <p:cNvSpPr/>
          <p:nvPr/>
        </p:nvSpPr>
        <p:spPr>
          <a:xfrm>
            <a:off x="4478472" y="1863174"/>
            <a:ext cx="2499296" cy="467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1E3D0E5-A57A-694D-B865-58559390BC43}"/>
              </a:ext>
            </a:extLst>
          </p:cNvPr>
          <p:cNvSpPr/>
          <p:nvPr/>
        </p:nvSpPr>
        <p:spPr>
          <a:xfrm>
            <a:off x="1725905" y="6263099"/>
            <a:ext cx="4815357" cy="338554"/>
          </a:xfrm>
          <a:prstGeom prst="rect">
            <a:avLst/>
          </a:prstGeom>
        </p:spPr>
        <p:txBody>
          <a:bodyPr wrap="none">
            <a:spAutoFit/>
          </a:bodyPr>
          <a:lstStyle/>
          <a:p>
            <a:r>
              <a:rPr lang="en-US" sz="1600" b="1" dirty="0">
                <a:solidFill>
                  <a:srgbClr val="00629B"/>
                </a:solidFill>
              </a:rPr>
              <a:t>See full list of courses and try free courses: </a:t>
            </a:r>
            <a:r>
              <a:rPr lang="en-US" sz="1600" b="1" dirty="0">
                <a:solidFill>
                  <a:srgbClr val="00629B"/>
                </a:solidFill>
                <a:hlinkClick r:id="rId7">
                  <a:extLst>
                    <a:ext uri="{A12FA001-AC4F-418D-AE19-62706E023703}">
                      <ahyp:hlinkClr xmlns:ahyp="http://schemas.microsoft.com/office/drawing/2018/hyperlinkcolor" val="tx"/>
                    </a:ext>
                  </a:extLst>
                </a:hlinkClick>
              </a:rPr>
              <a:t>iln.ieee.org</a:t>
            </a:r>
            <a:endParaRPr lang="en-US" sz="1600" b="1" dirty="0">
              <a:solidFill>
                <a:srgbClr val="00629B"/>
              </a:solidFill>
            </a:endParaRPr>
          </a:p>
        </p:txBody>
      </p:sp>
      <p:pic>
        <p:nvPicPr>
          <p:cNvPr id="19" name="Picture 16" descr="IEEE Learning Network logo">
            <a:extLst>
              <a:ext uri="{FF2B5EF4-FFF2-40B4-BE49-F238E27FC236}">
                <a16:creationId xmlns:a16="http://schemas.microsoft.com/office/drawing/2014/main" id="{597E173C-2BE5-7743-99AF-585A0C59DF0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78471" y="1510927"/>
            <a:ext cx="2565801" cy="87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9157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nip Diagonal Corner Rectangle 18">
            <a:extLst>
              <a:ext uri="{FF2B5EF4-FFF2-40B4-BE49-F238E27FC236}">
                <a16:creationId xmlns:a16="http://schemas.microsoft.com/office/drawing/2014/main" id="{2F8BEFC4-FF6B-9042-96D0-75BC0FA846B3}"/>
              </a:ext>
            </a:extLst>
          </p:cNvPr>
          <p:cNvSpPr/>
          <p:nvPr/>
        </p:nvSpPr>
        <p:spPr>
          <a:xfrm>
            <a:off x="536216" y="2138191"/>
            <a:ext cx="10961653" cy="3387966"/>
          </a:xfrm>
          <a:prstGeom prst="snip2DiagRect">
            <a:avLst>
              <a:gd name="adj1" fmla="val 0"/>
              <a:gd name="adj2" fmla="val 11018"/>
            </a:avLst>
          </a:prstGeom>
          <a:solidFill>
            <a:schemeClr val="bg1"/>
          </a:solidFill>
          <a:ln>
            <a:solidFill>
              <a:srgbClr val="00B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a:t>Continuing Education: IEEE Learning Network</a:t>
            </a:r>
          </a:p>
        </p:txBody>
      </p:sp>
      <p:sp>
        <p:nvSpPr>
          <p:cNvPr id="5" name="Text Placeholder 4"/>
          <p:cNvSpPr>
            <a:spLocks noGrp="1"/>
          </p:cNvSpPr>
          <p:nvPr>
            <p:ph type="body" sz="quarter" idx="15"/>
          </p:nvPr>
        </p:nvSpPr>
        <p:spPr/>
        <p:txBody>
          <a:bodyPr>
            <a:normAutofit/>
          </a:bodyPr>
          <a:lstStyle/>
          <a:p>
            <a:r>
              <a:rPr lang="en-US"/>
              <a:t>IEEE keeps up with the rapid pace of technology, continuously adding new courses.</a:t>
            </a:r>
          </a:p>
        </p:txBody>
      </p:sp>
      <p:sp>
        <p:nvSpPr>
          <p:cNvPr id="4" name="Slide Number Placeholder 3"/>
          <p:cNvSpPr>
            <a:spLocks noGrp="1"/>
          </p:cNvSpPr>
          <p:nvPr>
            <p:ph type="sldNum" sz="quarter" idx="4"/>
          </p:nvPr>
        </p:nvSpPr>
        <p:spPr/>
        <p:txBody>
          <a:bodyPr/>
          <a:lstStyle/>
          <a:p>
            <a:fld id="{109D57CF-4CD8-6948-8A66-A1C7ACFCFC42}" type="slidenum">
              <a:rPr lang="en-US" smtClean="0"/>
              <a:pPr/>
              <a:t>62</a:t>
            </a:fld>
            <a:endParaRPr lang="en-US"/>
          </a:p>
        </p:txBody>
      </p:sp>
      <p:pic>
        <p:nvPicPr>
          <p:cNvPr id="3076" name="Picture 4">
            <a:extLst>
              <a:ext uri="{FF2B5EF4-FFF2-40B4-BE49-F238E27FC236}">
                <a16:creationId xmlns:a16="http://schemas.microsoft.com/office/drawing/2014/main" id="{C761A301-22CA-D74F-BF7A-696FD6AF22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8901" y="2578734"/>
            <a:ext cx="1447750" cy="120645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4A01081-4D9C-0C43-A060-7B63D32AD1F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18838" y="2578734"/>
            <a:ext cx="1447750" cy="120645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AB3F65E7-78E6-D941-BA51-749B0B3BB0B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70911" y="2578734"/>
            <a:ext cx="1447750" cy="120645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740CDC36-CD60-694B-9E1A-05D367FC27B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88901" y="3931873"/>
            <a:ext cx="1447749" cy="120645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376FC2E7-155A-6648-9287-7C46757F734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18837" y="3928838"/>
            <a:ext cx="1473117" cy="120645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2327CE90-99D0-4B49-A440-5ABB49B9A2E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57776" y="3911905"/>
            <a:ext cx="1473116" cy="12064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06FB6A7-8D7A-8E42-B193-C8C24B19137D}"/>
              </a:ext>
            </a:extLst>
          </p:cNvPr>
          <p:cNvSpPr/>
          <p:nvPr/>
        </p:nvSpPr>
        <p:spPr>
          <a:xfrm>
            <a:off x="5889193" y="2292744"/>
            <a:ext cx="2607734" cy="3970318"/>
          </a:xfrm>
          <a:prstGeom prst="rect">
            <a:avLst/>
          </a:prstGeom>
        </p:spPr>
        <p:txBody>
          <a:bodyPr wrap="square">
            <a:spAutoFit/>
          </a:bodyPr>
          <a:lstStyle/>
          <a:p>
            <a:pPr algn="ctr"/>
            <a:r>
              <a:rPr lang="en-US" b="1" dirty="0">
                <a:solidFill>
                  <a:srgbClr val="0066A1"/>
                </a:solidFill>
                <a:latin typeface="Calibri" charset="0"/>
                <a:ea typeface="Calibri" charset="0"/>
                <a:cs typeface="Calibri" charset="0"/>
              </a:rPr>
              <a:t>Cloud Computing</a:t>
            </a:r>
            <a:br>
              <a:rPr lang="en-US" b="1" dirty="0">
                <a:solidFill>
                  <a:srgbClr val="0066A1"/>
                </a:solidFill>
                <a:latin typeface="Calibri" charset="0"/>
                <a:ea typeface="Calibri" charset="0"/>
                <a:cs typeface="Calibri" charset="0"/>
              </a:rPr>
            </a:br>
            <a:r>
              <a:rPr lang="en-US" b="1" dirty="0">
                <a:latin typeface="Calibri" charset="0"/>
                <a:ea typeface="Calibri" charset="0"/>
                <a:cs typeface="Calibri" charset="0"/>
              </a:rPr>
              <a:t>(190 courses)</a:t>
            </a:r>
          </a:p>
          <a:p>
            <a:pPr algn="ctr"/>
            <a:endParaRPr lang="en-US" b="1" dirty="0">
              <a:latin typeface="Calibri" charset="0"/>
              <a:ea typeface="Calibri" charset="0"/>
              <a:cs typeface="Calibri" charset="0"/>
            </a:endParaRPr>
          </a:p>
          <a:p>
            <a:pPr algn="ctr"/>
            <a:r>
              <a:rPr lang="en-US" b="1" dirty="0">
                <a:solidFill>
                  <a:srgbClr val="0066A1"/>
                </a:solidFill>
                <a:latin typeface="Calibri" charset="0"/>
                <a:ea typeface="Calibri" charset="0"/>
                <a:cs typeface="Calibri" charset="0"/>
              </a:rPr>
              <a:t>Software Engineering </a:t>
            </a:r>
            <a:br>
              <a:rPr lang="en-US" b="1" dirty="0">
                <a:solidFill>
                  <a:srgbClr val="0066A1"/>
                </a:solidFill>
                <a:latin typeface="Calibri" charset="0"/>
                <a:ea typeface="Calibri" charset="0"/>
                <a:cs typeface="Calibri" charset="0"/>
              </a:rPr>
            </a:br>
            <a:r>
              <a:rPr lang="en-US" b="1" dirty="0">
                <a:latin typeface="Calibri" charset="0"/>
                <a:ea typeface="Calibri" charset="0"/>
                <a:cs typeface="Calibri" charset="0"/>
              </a:rPr>
              <a:t>(664 courses)</a:t>
            </a:r>
          </a:p>
          <a:p>
            <a:pPr algn="ctr"/>
            <a:endParaRPr lang="en-US" b="1" dirty="0">
              <a:latin typeface="Calibri" charset="0"/>
              <a:ea typeface="Calibri" charset="0"/>
              <a:cs typeface="Calibri" charset="0"/>
            </a:endParaRPr>
          </a:p>
          <a:p>
            <a:pPr algn="ctr"/>
            <a:r>
              <a:rPr lang="en-US" b="1" dirty="0">
                <a:solidFill>
                  <a:srgbClr val="0066A1"/>
                </a:solidFill>
                <a:latin typeface="Calibri" charset="0"/>
                <a:ea typeface="Calibri" charset="0"/>
                <a:cs typeface="Calibri" charset="0"/>
              </a:rPr>
              <a:t>Ethical Hacking</a:t>
            </a:r>
            <a:br>
              <a:rPr lang="en-US" b="1" dirty="0">
                <a:solidFill>
                  <a:srgbClr val="0066A1"/>
                </a:solidFill>
                <a:latin typeface="Calibri" charset="0"/>
                <a:ea typeface="Calibri" charset="0"/>
                <a:cs typeface="Calibri" charset="0"/>
              </a:rPr>
            </a:br>
            <a:r>
              <a:rPr lang="en-US" b="1" dirty="0">
                <a:latin typeface="Calibri" charset="0"/>
                <a:ea typeface="Calibri" charset="0"/>
                <a:cs typeface="Calibri" charset="0"/>
              </a:rPr>
              <a:t>(63 courses)</a:t>
            </a:r>
          </a:p>
          <a:p>
            <a:pPr algn="ctr"/>
            <a:endParaRPr lang="en-US" b="1" dirty="0">
              <a:latin typeface="Calibri" charset="0"/>
              <a:ea typeface="Calibri" charset="0"/>
              <a:cs typeface="Calibri" charset="0"/>
            </a:endParaRPr>
          </a:p>
          <a:p>
            <a:pPr algn="ctr"/>
            <a:r>
              <a:rPr lang="en-US" b="1" dirty="0">
                <a:solidFill>
                  <a:srgbClr val="0066A1"/>
                </a:solidFill>
                <a:latin typeface="Calibri" charset="0"/>
                <a:ea typeface="Calibri" charset="0"/>
                <a:cs typeface="Calibri" charset="0"/>
              </a:rPr>
              <a:t>Cyber Security</a:t>
            </a:r>
            <a:br>
              <a:rPr lang="en-US" b="1" dirty="0">
                <a:solidFill>
                  <a:srgbClr val="0066A1"/>
                </a:solidFill>
                <a:latin typeface="Calibri" charset="0"/>
                <a:ea typeface="Calibri" charset="0"/>
                <a:cs typeface="Calibri" charset="0"/>
              </a:rPr>
            </a:br>
            <a:r>
              <a:rPr lang="en-US" b="1" dirty="0">
                <a:latin typeface="Calibri" charset="0"/>
                <a:ea typeface="Calibri" charset="0"/>
                <a:cs typeface="Calibri" charset="0"/>
              </a:rPr>
              <a:t>(156 courses)</a:t>
            </a:r>
          </a:p>
          <a:p>
            <a:pPr algn="ctr"/>
            <a:endParaRPr lang="en-US" b="1" dirty="0">
              <a:latin typeface="Calibri" charset="0"/>
              <a:ea typeface="Calibri" charset="0"/>
              <a:cs typeface="Calibri" charset="0"/>
            </a:endParaRPr>
          </a:p>
          <a:p>
            <a:pPr algn="ctr"/>
            <a:endParaRPr lang="en-US" b="1" dirty="0">
              <a:latin typeface="Calibri" charset="0"/>
              <a:ea typeface="Calibri" charset="0"/>
              <a:cs typeface="Calibri" charset="0"/>
            </a:endParaRPr>
          </a:p>
          <a:p>
            <a:pPr algn="ctr"/>
            <a:endParaRPr lang="en-US" b="1" dirty="0">
              <a:latin typeface="Calibri" charset="0"/>
              <a:ea typeface="Calibri" charset="0"/>
              <a:cs typeface="Calibri" charset="0"/>
            </a:endParaRPr>
          </a:p>
        </p:txBody>
      </p:sp>
      <p:sp>
        <p:nvSpPr>
          <p:cNvPr id="29" name="Rectangle 28">
            <a:extLst>
              <a:ext uri="{FF2B5EF4-FFF2-40B4-BE49-F238E27FC236}">
                <a16:creationId xmlns:a16="http://schemas.microsoft.com/office/drawing/2014/main" id="{74870E01-A3E8-654C-A827-5D6FC295B9D4}"/>
              </a:ext>
            </a:extLst>
          </p:cNvPr>
          <p:cNvSpPr/>
          <p:nvPr/>
        </p:nvSpPr>
        <p:spPr>
          <a:xfrm>
            <a:off x="8344527" y="2313882"/>
            <a:ext cx="2607734" cy="3970318"/>
          </a:xfrm>
          <a:prstGeom prst="rect">
            <a:avLst/>
          </a:prstGeom>
        </p:spPr>
        <p:txBody>
          <a:bodyPr wrap="square">
            <a:spAutoFit/>
          </a:bodyPr>
          <a:lstStyle/>
          <a:p>
            <a:pPr algn="ctr"/>
            <a:r>
              <a:rPr lang="en-US" b="1" dirty="0">
                <a:solidFill>
                  <a:srgbClr val="0066A1"/>
                </a:solidFill>
                <a:latin typeface="Calibri" charset="0"/>
                <a:ea typeface="Calibri" charset="0"/>
                <a:cs typeface="Calibri" charset="0"/>
              </a:rPr>
              <a:t>5G Technology</a:t>
            </a:r>
            <a:br>
              <a:rPr lang="en-US" b="1" dirty="0">
                <a:solidFill>
                  <a:srgbClr val="0066A1"/>
                </a:solidFill>
                <a:latin typeface="Calibri" charset="0"/>
                <a:ea typeface="Calibri" charset="0"/>
                <a:cs typeface="Calibri" charset="0"/>
              </a:rPr>
            </a:br>
            <a:r>
              <a:rPr lang="en-US" b="1" dirty="0">
                <a:latin typeface="Calibri" charset="0"/>
                <a:ea typeface="Calibri" charset="0"/>
                <a:cs typeface="Calibri" charset="0"/>
              </a:rPr>
              <a:t>(715 courses)</a:t>
            </a:r>
          </a:p>
          <a:p>
            <a:pPr algn="ctr"/>
            <a:endParaRPr lang="en-US" b="1" dirty="0">
              <a:latin typeface="Calibri" charset="0"/>
              <a:ea typeface="Calibri" charset="0"/>
              <a:cs typeface="Calibri" charset="0"/>
            </a:endParaRPr>
          </a:p>
          <a:p>
            <a:pPr algn="ctr"/>
            <a:r>
              <a:rPr lang="en-US" b="1" dirty="0">
                <a:solidFill>
                  <a:srgbClr val="0066A1"/>
                </a:solidFill>
                <a:latin typeface="Calibri" charset="0"/>
                <a:ea typeface="Calibri" charset="0"/>
                <a:cs typeface="Calibri" charset="0"/>
              </a:rPr>
              <a:t>Smart Grid</a:t>
            </a:r>
            <a:br>
              <a:rPr lang="en-US" b="1" dirty="0">
                <a:solidFill>
                  <a:srgbClr val="0066A1"/>
                </a:solidFill>
                <a:latin typeface="Calibri" charset="0"/>
                <a:ea typeface="Calibri" charset="0"/>
                <a:cs typeface="Calibri" charset="0"/>
              </a:rPr>
            </a:br>
            <a:r>
              <a:rPr lang="en-US" b="1" dirty="0">
                <a:latin typeface="Calibri" charset="0"/>
                <a:ea typeface="Calibri" charset="0"/>
                <a:cs typeface="Calibri" charset="0"/>
              </a:rPr>
              <a:t>(348 courses)</a:t>
            </a:r>
          </a:p>
          <a:p>
            <a:pPr algn="ctr"/>
            <a:endParaRPr lang="en-US" b="1" dirty="0">
              <a:latin typeface="Calibri" charset="0"/>
              <a:ea typeface="Calibri" charset="0"/>
              <a:cs typeface="Calibri" charset="0"/>
            </a:endParaRPr>
          </a:p>
          <a:p>
            <a:pPr algn="ctr"/>
            <a:r>
              <a:rPr lang="en-US" b="1" dirty="0">
                <a:solidFill>
                  <a:srgbClr val="0066A1"/>
                </a:solidFill>
                <a:latin typeface="Calibri" charset="0"/>
                <a:ea typeface="Calibri" charset="0"/>
                <a:cs typeface="Calibri" charset="0"/>
              </a:rPr>
              <a:t>3D Printing</a:t>
            </a:r>
            <a:br>
              <a:rPr lang="en-US" b="1" dirty="0">
                <a:solidFill>
                  <a:srgbClr val="0066A1"/>
                </a:solidFill>
                <a:latin typeface="Calibri" charset="0"/>
                <a:ea typeface="Calibri" charset="0"/>
                <a:cs typeface="Calibri" charset="0"/>
              </a:rPr>
            </a:br>
            <a:r>
              <a:rPr lang="en-US" b="1" dirty="0">
                <a:latin typeface="Calibri" charset="0"/>
                <a:ea typeface="Calibri" charset="0"/>
                <a:cs typeface="Calibri" charset="0"/>
              </a:rPr>
              <a:t>(673 courses)</a:t>
            </a:r>
          </a:p>
          <a:p>
            <a:pPr algn="ctr"/>
            <a:endParaRPr lang="en-US" b="1" dirty="0">
              <a:latin typeface="Calibri" charset="0"/>
              <a:ea typeface="Calibri" charset="0"/>
              <a:cs typeface="Calibri" charset="0"/>
            </a:endParaRPr>
          </a:p>
          <a:p>
            <a:pPr algn="ctr"/>
            <a:r>
              <a:rPr lang="en-US" b="1" dirty="0">
                <a:solidFill>
                  <a:srgbClr val="0066A1"/>
                </a:solidFill>
                <a:latin typeface="Calibri" charset="0"/>
                <a:ea typeface="Calibri" charset="0"/>
                <a:cs typeface="Calibri" charset="0"/>
              </a:rPr>
              <a:t>Vehicle Technology</a:t>
            </a:r>
            <a:br>
              <a:rPr lang="en-US" b="1" dirty="0">
                <a:solidFill>
                  <a:srgbClr val="0066A1"/>
                </a:solidFill>
                <a:latin typeface="Calibri" charset="0"/>
                <a:ea typeface="Calibri" charset="0"/>
                <a:cs typeface="Calibri" charset="0"/>
              </a:rPr>
            </a:br>
            <a:r>
              <a:rPr lang="en-US" b="1" dirty="0">
                <a:latin typeface="Calibri" charset="0"/>
                <a:ea typeface="Calibri" charset="0"/>
                <a:cs typeface="Calibri" charset="0"/>
              </a:rPr>
              <a:t>(577 courses)</a:t>
            </a:r>
          </a:p>
          <a:p>
            <a:pPr algn="ctr"/>
            <a:endParaRPr lang="en-US" b="1" dirty="0">
              <a:latin typeface="Calibri" charset="0"/>
              <a:ea typeface="Calibri" charset="0"/>
              <a:cs typeface="Calibri" charset="0"/>
            </a:endParaRPr>
          </a:p>
          <a:p>
            <a:pPr algn="ctr"/>
            <a:endParaRPr lang="en-US" b="1" dirty="0">
              <a:latin typeface="Calibri" charset="0"/>
              <a:ea typeface="Calibri" charset="0"/>
              <a:cs typeface="Calibri" charset="0"/>
            </a:endParaRPr>
          </a:p>
          <a:p>
            <a:pPr algn="ctr"/>
            <a:endParaRPr lang="en-US" b="1" dirty="0">
              <a:latin typeface="Calibri" charset="0"/>
              <a:ea typeface="Calibri" charset="0"/>
              <a:cs typeface="Calibri" charset="0"/>
            </a:endParaRPr>
          </a:p>
        </p:txBody>
      </p:sp>
      <p:sp>
        <p:nvSpPr>
          <p:cNvPr id="18" name="Rectangle 17">
            <a:extLst>
              <a:ext uri="{FF2B5EF4-FFF2-40B4-BE49-F238E27FC236}">
                <a16:creationId xmlns:a16="http://schemas.microsoft.com/office/drawing/2014/main" id="{9DFA9C49-E664-0744-890E-4400E7FCE0A2}"/>
              </a:ext>
            </a:extLst>
          </p:cNvPr>
          <p:cNvSpPr/>
          <p:nvPr/>
        </p:nvSpPr>
        <p:spPr>
          <a:xfrm>
            <a:off x="1725905" y="6263102"/>
            <a:ext cx="4815357" cy="338554"/>
          </a:xfrm>
          <a:prstGeom prst="rect">
            <a:avLst/>
          </a:prstGeom>
        </p:spPr>
        <p:txBody>
          <a:bodyPr wrap="none">
            <a:spAutoFit/>
          </a:bodyPr>
          <a:lstStyle/>
          <a:p>
            <a:r>
              <a:rPr lang="en-US" sz="1600" b="1" dirty="0">
                <a:solidFill>
                  <a:srgbClr val="00629B"/>
                </a:solidFill>
              </a:rPr>
              <a:t>See full list of courses and try free courses: </a:t>
            </a:r>
            <a:r>
              <a:rPr lang="en-US" sz="1600" b="1" dirty="0">
                <a:solidFill>
                  <a:srgbClr val="00629B"/>
                </a:solidFill>
                <a:hlinkClick r:id="rId9">
                  <a:extLst>
                    <a:ext uri="{A12FA001-AC4F-418D-AE19-62706E023703}">
                      <ahyp:hlinkClr xmlns:ahyp="http://schemas.microsoft.com/office/drawing/2018/hyperlinkcolor" val="tx"/>
                    </a:ext>
                  </a:extLst>
                </a:hlinkClick>
              </a:rPr>
              <a:t>iln.ieee.org</a:t>
            </a:r>
            <a:endParaRPr lang="en-US" sz="1600" b="1" dirty="0">
              <a:solidFill>
                <a:srgbClr val="00629B"/>
              </a:solidFill>
            </a:endParaRPr>
          </a:p>
        </p:txBody>
      </p:sp>
      <p:sp>
        <p:nvSpPr>
          <p:cNvPr id="22" name="Rectangle 21">
            <a:extLst>
              <a:ext uri="{FF2B5EF4-FFF2-40B4-BE49-F238E27FC236}">
                <a16:creationId xmlns:a16="http://schemas.microsoft.com/office/drawing/2014/main" id="{2DC12003-8EC4-734D-9C38-692C7988559D}"/>
              </a:ext>
            </a:extLst>
          </p:cNvPr>
          <p:cNvSpPr/>
          <p:nvPr/>
        </p:nvSpPr>
        <p:spPr>
          <a:xfrm>
            <a:off x="4478472" y="1863174"/>
            <a:ext cx="2499296" cy="467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6" descr="IEEE Learning Network logo">
            <a:extLst>
              <a:ext uri="{FF2B5EF4-FFF2-40B4-BE49-F238E27FC236}">
                <a16:creationId xmlns:a16="http://schemas.microsoft.com/office/drawing/2014/main" id="{F08333ED-FD63-8A48-97D5-D848CD655E6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478471" y="1510927"/>
            <a:ext cx="2565801" cy="87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608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987E-F0A6-3647-A2B8-412D7DE32AB1}"/>
              </a:ext>
            </a:extLst>
          </p:cNvPr>
          <p:cNvSpPr>
            <a:spLocks noGrp="1"/>
          </p:cNvSpPr>
          <p:nvPr>
            <p:ph type="title"/>
          </p:nvPr>
        </p:nvSpPr>
        <p:spPr/>
        <p:txBody>
          <a:bodyPr>
            <a:noAutofit/>
          </a:bodyPr>
          <a:lstStyle/>
          <a:p>
            <a:r>
              <a:rPr lang="en-US"/>
              <a:t>Continuing Education: IEEE Society Resource Center</a:t>
            </a:r>
          </a:p>
        </p:txBody>
      </p:sp>
      <p:sp>
        <p:nvSpPr>
          <p:cNvPr id="3" name="Content Placeholder 2">
            <a:extLst>
              <a:ext uri="{FF2B5EF4-FFF2-40B4-BE49-F238E27FC236}">
                <a16:creationId xmlns:a16="http://schemas.microsoft.com/office/drawing/2014/main" id="{548E0ABC-4F93-924F-9657-C9C3B894A9B3}"/>
              </a:ext>
            </a:extLst>
          </p:cNvPr>
          <p:cNvSpPr>
            <a:spLocks noGrp="1"/>
          </p:cNvSpPr>
          <p:nvPr>
            <p:ph idx="1"/>
          </p:nvPr>
        </p:nvSpPr>
        <p:spPr>
          <a:xfrm>
            <a:off x="452282" y="1816100"/>
            <a:ext cx="5820696" cy="4348102"/>
          </a:xfrm>
        </p:spPr>
        <p:txBody>
          <a:bodyPr>
            <a:normAutofit/>
          </a:bodyPr>
          <a:lstStyle/>
          <a:p>
            <a:r>
              <a:rPr lang="en-US" dirty="0"/>
              <a:t>Valuable IEEE Society and technical community content</a:t>
            </a:r>
          </a:p>
          <a:p>
            <a:r>
              <a:rPr lang="en-US" dirty="0"/>
              <a:t>Access to content 24/7 through an easy-to-use global portal</a:t>
            </a:r>
          </a:p>
          <a:p>
            <a:r>
              <a:rPr lang="en-US" dirty="0"/>
              <a:t>Peer-reviewed technical products available</a:t>
            </a:r>
          </a:p>
          <a:p>
            <a:r>
              <a:rPr lang="en-US" dirty="0"/>
              <a:t>Opportunities to earn CEUs and PDHs</a:t>
            </a:r>
          </a:p>
          <a:p>
            <a:r>
              <a:rPr lang="en-US" dirty="0"/>
              <a:t>Most technical content available at no cost for Society members from their respective Resource Center</a:t>
            </a:r>
          </a:p>
        </p:txBody>
      </p:sp>
      <p:pic>
        <p:nvPicPr>
          <p:cNvPr id="10" name="Picture Placeholder 9" descr="A picture containing person, posing, family&#10;&#10;Description automatically generated">
            <a:extLst>
              <a:ext uri="{FF2B5EF4-FFF2-40B4-BE49-F238E27FC236}">
                <a16:creationId xmlns:a16="http://schemas.microsoft.com/office/drawing/2014/main" id="{326F83E5-7FFA-3F4D-BA10-0BBD02BBCFCD}"/>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518786" y="1507152"/>
            <a:ext cx="5270091" cy="3831764"/>
          </a:xfrm>
          <a:noFill/>
          <a:ln>
            <a:noFill/>
          </a:ln>
        </p:spPr>
      </p:pic>
      <p:sp>
        <p:nvSpPr>
          <p:cNvPr id="5" name="Text Placeholder 4">
            <a:extLst>
              <a:ext uri="{FF2B5EF4-FFF2-40B4-BE49-F238E27FC236}">
                <a16:creationId xmlns:a16="http://schemas.microsoft.com/office/drawing/2014/main" id="{FED277C4-0B11-C44A-89B4-1A575A2480C5}"/>
              </a:ext>
            </a:extLst>
          </p:cNvPr>
          <p:cNvSpPr>
            <a:spLocks noGrp="1"/>
          </p:cNvSpPr>
          <p:nvPr>
            <p:ph type="body" sz="quarter" idx="15"/>
          </p:nvPr>
        </p:nvSpPr>
        <p:spPr/>
        <p:txBody>
          <a:bodyPr>
            <a:normAutofit/>
          </a:bodyPr>
          <a:lstStyle/>
          <a:p>
            <a:r>
              <a:rPr lang="en-US"/>
              <a:t>Access to technical content, training, and education for every engineering discipline.</a:t>
            </a:r>
          </a:p>
        </p:txBody>
      </p:sp>
      <p:sp>
        <p:nvSpPr>
          <p:cNvPr id="4" name="Slide Number Placeholder 3">
            <a:extLst>
              <a:ext uri="{FF2B5EF4-FFF2-40B4-BE49-F238E27FC236}">
                <a16:creationId xmlns:a16="http://schemas.microsoft.com/office/drawing/2014/main" id="{DFB5798B-31EB-414F-B0B2-F6B881D3806A}"/>
              </a:ext>
            </a:extLst>
          </p:cNvPr>
          <p:cNvSpPr>
            <a:spLocks noGrp="1"/>
          </p:cNvSpPr>
          <p:nvPr>
            <p:ph type="sldNum" sz="quarter" idx="4"/>
          </p:nvPr>
        </p:nvSpPr>
        <p:spPr/>
        <p:txBody>
          <a:bodyPr/>
          <a:lstStyle/>
          <a:p>
            <a:fld id="{109D57CF-4CD8-6948-8A66-A1C7ACFCFC42}" type="slidenum">
              <a:rPr lang="en-US" smtClean="0"/>
              <a:pPr/>
              <a:t>63</a:t>
            </a:fld>
            <a:endParaRPr lang="en-US"/>
          </a:p>
        </p:txBody>
      </p:sp>
      <p:sp>
        <p:nvSpPr>
          <p:cNvPr id="9" name="Rectangle 8">
            <a:extLst>
              <a:ext uri="{FF2B5EF4-FFF2-40B4-BE49-F238E27FC236}">
                <a16:creationId xmlns:a16="http://schemas.microsoft.com/office/drawing/2014/main" id="{641EC598-AB19-CF45-A863-0A78EF6DDC15}"/>
              </a:ext>
            </a:extLst>
          </p:cNvPr>
          <p:cNvSpPr/>
          <p:nvPr/>
        </p:nvSpPr>
        <p:spPr>
          <a:xfrm>
            <a:off x="1725906" y="6272962"/>
            <a:ext cx="8824156" cy="338554"/>
          </a:xfrm>
          <a:prstGeom prst="rect">
            <a:avLst/>
          </a:prstGeom>
        </p:spPr>
        <p:txBody>
          <a:bodyPr wrap="square">
            <a:spAutoFit/>
          </a:bodyPr>
          <a:lstStyle/>
          <a:p>
            <a:r>
              <a:rPr lang="en-US" sz="1600" b="1" dirty="0">
                <a:solidFill>
                  <a:srgbClr val="00629B"/>
                </a:solidFill>
              </a:rPr>
              <a:t>See the full list of IEEE Society Resource Centers: </a:t>
            </a:r>
            <a:r>
              <a:rPr lang="en-US" sz="1600" b="1" dirty="0">
                <a:solidFill>
                  <a:srgbClr val="00629B"/>
                </a:solidFill>
                <a:hlinkClick r:id="rId4" action="ppaction://hlinkfile">
                  <a:extLst>
                    <a:ext uri="{A12FA001-AC4F-418D-AE19-62706E023703}">
                      <ahyp:hlinkClr xmlns:ahyp="http://schemas.microsoft.com/office/drawing/2018/hyperlinkcolor" val="tx"/>
                    </a:ext>
                  </a:extLst>
                </a:hlinkClick>
              </a:rPr>
              <a:t>ieee.org/communities/ieee-resource-centers.html</a:t>
            </a:r>
            <a:endParaRPr lang="en-US" sz="1600" b="1" dirty="0">
              <a:solidFill>
                <a:srgbClr val="00629B"/>
              </a:solidFill>
            </a:endParaRPr>
          </a:p>
        </p:txBody>
      </p:sp>
    </p:spTree>
    <p:extLst>
      <p:ext uri="{BB962C8B-B14F-4D97-AF65-F5344CB8AC3E}">
        <p14:creationId xmlns:p14="http://schemas.microsoft.com/office/powerpoint/2010/main" val="39606314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6211-FA9F-8C48-A12E-C55E6A9D780D}"/>
              </a:ext>
            </a:extLst>
          </p:cNvPr>
          <p:cNvSpPr>
            <a:spLocks noGrp="1"/>
          </p:cNvSpPr>
          <p:nvPr>
            <p:ph type="title"/>
          </p:nvPr>
        </p:nvSpPr>
        <p:spPr/>
        <p:txBody>
          <a:bodyPr>
            <a:noAutofit/>
          </a:bodyPr>
          <a:lstStyle/>
          <a:p>
            <a:r>
              <a:rPr lang="en-US"/>
              <a:t>Pre-University STEM Education Resources</a:t>
            </a:r>
          </a:p>
        </p:txBody>
      </p:sp>
      <p:sp>
        <p:nvSpPr>
          <p:cNvPr id="3" name="Content Placeholder 2">
            <a:extLst>
              <a:ext uri="{FF2B5EF4-FFF2-40B4-BE49-F238E27FC236}">
                <a16:creationId xmlns:a16="http://schemas.microsoft.com/office/drawing/2014/main" id="{2FEDC8F6-F9D4-7A4E-85FA-ADBB4E7C50F5}"/>
              </a:ext>
            </a:extLst>
          </p:cNvPr>
          <p:cNvSpPr>
            <a:spLocks noGrp="1"/>
          </p:cNvSpPr>
          <p:nvPr>
            <p:ph idx="1"/>
          </p:nvPr>
        </p:nvSpPr>
        <p:spPr>
          <a:xfrm>
            <a:off x="452282" y="1828800"/>
            <a:ext cx="7187067" cy="4335402"/>
          </a:xfrm>
        </p:spPr>
        <p:txBody>
          <a:bodyPr>
            <a:noAutofit/>
          </a:bodyPr>
          <a:lstStyle/>
          <a:p>
            <a:pPr>
              <a:buClr>
                <a:schemeClr val="tx1"/>
              </a:buClr>
            </a:pPr>
            <a:r>
              <a:rPr lang="en-US" sz="1600" b="1" dirty="0">
                <a:solidFill>
                  <a:srgbClr val="00629B"/>
                </a:solidFill>
                <a:hlinkClick r:id="rId3" tooltip="TryEngineering.org">
                  <a:extLst>
                    <a:ext uri="{A12FA001-AC4F-418D-AE19-62706E023703}">
                      <ahyp:hlinkClr xmlns:ahyp="http://schemas.microsoft.com/office/drawing/2018/hyperlinkcolor" val="tx"/>
                    </a:ext>
                  </a:extLst>
                </a:hlinkClick>
              </a:rPr>
              <a:t>TryEngineering.org</a:t>
            </a:r>
            <a:r>
              <a:rPr lang="en-US" sz="1600" dirty="0"/>
              <a:t>: Free STEM education content, including lesson plans for teachers, online engineering games, engineer profiles, an accredited engineering program university finder, and much more. </a:t>
            </a:r>
          </a:p>
          <a:p>
            <a:pPr>
              <a:buClr>
                <a:schemeClr val="tx1"/>
              </a:buClr>
            </a:pPr>
            <a:r>
              <a:rPr lang="en-US" sz="1600" b="1" dirty="0">
                <a:solidFill>
                  <a:srgbClr val="00629B"/>
                </a:solidFill>
                <a:hlinkClick r:id="rId4">
                  <a:extLst>
                    <a:ext uri="{A12FA001-AC4F-418D-AE19-62706E023703}">
                      <ahyp:hlinkClr xmlns:ahyp="http://schemas.microsoft.com/office/drawing/2018/hyperlinkcolor" val="tx"/>
                    </a:ext>
                  </a:extLst>
                </a:hlinkClick>
              </a:rPr>
              <a:t>Volunteer STEM Portal</a:t>
            </a:r>
            <a:r>
              <a:rPr lang="en-US" sz="1600" dirty="0"/>
              <a:t>: A free website for IEEE volunteers to share their pre-university STEM programs. The portal also serves as a resource for other IEEE Volunteers interested in teaching STEM.</a:t>
            </a:r>
          </a:p>
          <a:p>
            <a:pPr>
              <a:buClr>
                <a:schemeClr val="tx1"/>
              </a:buClr>
            </a:pPr>
            <a:r>
              <a:rPr lang="en-US" sz="1600" b="1" dirty="0">
                <a:solidFill>
                  <a:srgbClr val="00629B"/>
                </a:solidFill>
                <a:hlinkClick r:id="rId5" tooltip="TryEngineering Together">
                  <a:extLst>
                    <a:ext uri="{A12FA001-AC4F-418D-AE19-62706E023703}">
                      <ahyp:hlinkClr xmlns:ahyp="http://schemas.microsoft.com/office/drawing/2018/hyperlinkcolor" val="tx"/>
                    </a:ext>
                  </a:extLst>
                </a:hlinkClick>
              </a:rPr>
              <a:t>TryEngineering Together</a:t>
            </a:r>
            <a:r>
              <a:rPr lang="en-US" sz="1600" dirty="0"/>
              <a:t>: A virtual mentoring program that pairs engineers and STEM enthusiasts with students in grades 3–8 in under-resourced school districts. </a:t>
            </a:r>
          </a:p>
          <a:p>
            <a:pPr>
              <a:buClr>
                <a:schemeClr val="tx1"/>
              </a:buClr>
            </a:pPr>
            <a:r>
              <a:rPr lang="en-US" sz="1600" b="1" dirty="0">
                <a:solidFill>
                  <a:srgbClr val="00629B"/>
                </a:solidFill>
                <a:hlinkClick r:id="rId6" tooltip="TryEngineering Summer Institute">
                  <a:extLst>
                    <a:ext uri="{A12FA001-AC4F-418D-AE19-62706E023703}">
                      <ahyp:hlinkClr xmlns:ahyp="http://schemas.microsoft.com/office/drawing/2018/hyperlinkcolor" val="tx"/>
                    </a:ext>
                  </a:extLst>
                </a:hlinkClick>
              </a:rPr>
              <a:t>TryEngineering Summer Institute</a:t>
            </a:r>
            <a:r>
              <a:rPr lang="en-US" sz="1600" dirty="0"/>
              <a:t>: A two-week, on-campus summer engineering experience for high school students. </a:t>
            </a:r>
          </a:p>
          <a:p>
            <a:pPr>
              <a:buClr>
                <a:schemeClr val="tx1"/>
              </a:buClr>
            </a:pPr>
            <a:r>
              <a:rPr lang="en-US" sz="1600" b="1" dirty="0">
                <a:solidFill>
                  <a:srgbClr val="00629B"/>
                </a:solidFill>
                <a:hlinkClick r:id="rId7" tooltip="IEEE REACH">
                  <a:extLst>
                    <a:ext uri="{A12FA001-AC4F-418D-AE19-62706E023703}">
                      <ahyp:hlinkClr xmlns:ahyp="http://schemas.microsoft.com/office/drawing/2018/hyperlinkcolor" val="tx"/>
                    </a:ext>
                  </a:extLst>
                </a:hlinkClick>
              </a:rPr>
              <a:t>IEEE REACH</a:t>
            </a:r>
            <a:r>
              <a:rPr lang="en-US" sz="1600" dirty="0"/>
              <a:t>: </a:t>
            </a:r>
            <a:r>
              <a:rPr lang="en-US" sz="1600" dirty="0">
                <a:effectLst/>
                <a:latin typeface="Calibri" panose="020F0502020204030204" pitchFamily="34" charset="0"/>
                <a:ea typeface="Calibri" panose="020F0502020204030204" pitchFamily="34" charset="0"/>
                <a:cs typeface="Times New Roman" panose="02020603050405020304" pitchFamily="18" charset="0"/>
              </a:rPr>
              <a:t>Provides STEM and Social Studies teachers with free resources that, through the lens of history, situate science, technology, and engineering in their social and humanistic contexts. Resources include lesson plans, hands-on activities, primary source materials, and student videos that deliver a new, interdisciplinary pathway for STEM education.</a:t>
            </a:r>
          </a:p>
          <a:p>
            <a:pPr>
              <a:buClr>
                <a:schemeClr val="tx1"/>
              </a:buClr>
            </a:pPr>
            <a:endParaRPr lang="en-US" sz="1900" dirty="0"/>
          </a:p>
        </p:txBody>
      </p:sp>
      <p:sp>
        <p:nvSpPr>
          <p:cNvPr id="5" name="Text Placeholder 4">
            <a:extLst>
              <a:ext uri="{FF2B5EF4-FFF2-40B4-BE49-F238E27FC236}">
                <a16:creationId xmlns:a16="http://schemas.microsoft.com/office/drawing/2014/main" id="{7B0EF2D9-DEE9-5547-9E64-842084EFC046}"/>
              </a:ext>
            </a:extLst>
          </p:cNvPr>
          <p:cNvSpPr>
            <a:spLocks noGrp="1"/>
          </p:cNvSpPr>
          <p:nvPr>
            <p:ph type="body" sz="quarter" idx="15"/>
          </p:nvPr>
        </p:nvSpPr>
        <p:spPr>
          <a:xfrm>
            <a:off x="452079" y="914400"/>
            <a:ext cx="9892094" cy="530225"/>
          </a:xfrm>
        </p:spPr>
        <p:txBody>
          <a:bodyPr>
            <a:noAutofit/>
          </a:bodyPr>
          <a:lstStyle/>
          <a:p>
            <a:r>
              <a:rPr lang="en-US" dirty="0"/>
              <a:t>IEEE offers STEM education opportunities for pre-university students and teachers across the globe.</a:t>
            </a:r>
          </a:p>
        </p:txBody>
      </p:sp>
      <p:sp>
        <p:nvSpPr>
          <p:cNvPr id="4" name="Slide Number Placeholder 3">
            <a:extLst>
              <a:ext uri="{FF2B5EF4-FFF2-40B4-BE49-F238E27FC236}">
                <a16:creationId xmlns:a16="http://schemas.microsoft.com/office/drawing/2014/main" id="{FA06F8CD-7738-D34E-B4CB-2B875D6C996E}"/>
              </a:ext>
            </a:extLst>
          </p:cNvPr>
          <p:cNvSpPr>
            <a:spLocks noGrp="1"/>
          </p:cNvSpPr>
          <p:nvPr>
            <p:ph type="sldNum" sz="quarter" idx="4"/>
          </p:nvPr>
        </p:nvSpPr>
        <p:spPr/>
        <p:txBody>
          <a:bodyPr/>
          <a:lstStyle/>
          <a:p>
            <a:fld id="{109D57CF-4CD8-6948-8A66-A1C7ACFCFC42}" type="slidenum">
              <a:rPr lang="en-US" smtClean="0"/>
              <a:pPr/>
              <a:t>64</a:t>
            </a:fld>
            <a:endParaRPr lang="en-US"/>
          </a:p>
        </p:txBody>
      </p:sp>
      <p:pic>
        <p:nvPicPr>
          <p:cNvPr id="4098" name="Picture 2" descr="TryEngineering.org Powered by IEEE">
            <a:extLst>
              <a:ext uri="{FF2B5EF4-FFF2-40B4-BE49-F238E27FC236}">
                <a16:creationId xmlns:a16="http://schemas.microsoft.com/office/drawing/2014/main" id="{44DF79D0-C780-E442-BB90-9162F95393E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842550" y="1366293"/>
            <a:ext cx="2331966" cy="9250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475700B-34A4-5A4D-B591-0C51EC04EC92}"/>
              </a:ext>
            </a:extLst>
          </p:cNvPr>
          <p:cNvSpPr/>
          <p:nvPr/>
        </p:nvSpPr>
        <p:spPr>
          <a:xfrm>
            <a:off x="1725905" y="6243365"/>
            <a:ext cx="2235164" cy="368049"/>
          </a:xfrm>
          <a:prstGeom prst="rect">
            <a:avLst/>
          </a:prstGeom>
        </p:spPr>
        <p:txBody>
          <a:bodyPr wrap="none">
            <a:spAutoFit/>
          </a:bodyPr>
          <a:lstStyle/>
          <a:p>
            <a:pPr>
              <a:lnSpc>
                <a:spcPct val="120000"/>
              </a:lnSpc>
            </a:pPr>
            <a:r>
              <a:rPr lang="en-US" sz="1600" b="1" dirty="0">
                <a:solidFill>
                  <a:srgbClr val="00629B"/>
                </a:solidFill>
              </a:rPr>
              <a:t>Visit </a:t>
            </a:r>
            <a:r>
              <a:rPr lang="en-US" sz="1600" b="1" dirty="0">
                <a:solidFill>
                  <a:srgbClr val="00629B"/>
                </a:solidFill>
                <a:hlinkClick r:id="rId9">
                  <a:extLst>
                    <a:ext uri="{A12FA001-AC4F-418D-AE19-62706E023703}">
                      <ahyp:hlinkClr xmlns:ahyp="http://schemas.microsoft.com/office/drawing/2018/hyperlinkcolor" val="tx"/>
                    </a:ext>
                  </a:extLst>
                </a:hlinkClick>
              </a:rPr>
              <a:t>ieee.org/education</a:t>
            </a:r>
            <a:endParaRPr lang="en-US" sz="1600" b="1" dirty="0">
              <a:solidFill>
                <a:srgbClr val="00629B"/>
              </a:solidFill>
            </a:endParaRPr>
          </a:p>
        </p:txBody>
      </p:sp>
      <p:pic>
        <p:nvPicPr>
          <p:cNvPr id="7" name="Picture 6" descr="A picture containing logo&#10;&#10;Description automatically generated">
            <a:extLst>
              <a:ext uri="{FF2B5EF4-FFF2-40B4-BE49-F238E27FC236}">
                <a16:creationId xmlns:a16="http://schemas.microsoft.com/office/drawing/2014/main" id="{2501BD30-C972-8840-8A9A-63C09DDEF01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903557" y="4800293"/>
            <a:ext cx="2541918" cy="691414"/>
          </a:xfrm>
          <a:prstGeom prst="rect">
            <a:avLst/>
          </a:prstGeom>
        </p:spPr>
      </p:pic>
      <p:pic>
        <p:nvPicPr>
          <p:cNvPr id="8" name="Picture 7" descr="A picture containing text, tableware, dishware, plate&#10;&#10;Description automatically generated">
            <a:extLst>
              <a:ext uri="{FF2B5EF4-FFF2-40B4-BE49-F238E27FC236}">
                <a16:creationId xmlns:a16="http://schemas.microsoft.com/office/drawing/2014/main" id="{5DCD6D14-9B29-F14C-AEC6-EA2BE98F9BC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39349" y="3569812"/>
            <a:ext cx="2376408" cy="598556"/>
          </a:xfrm>
          <a:prstGeom prst="rect">
            <a:avLst/>
          </a:prstGeom>
        </p:spPr>
      </p:pic>
      <p:pic>
        <p:nvPicPr>
          <p:cNvPr id="1026" name="Picture 2">
            <a:extLst>
              <a:ext uri="{FF2B5EF4-FFF2-40B4-BE49-F238E27FC236}">
                <a16:creationId xmlns:a16="http://schemas.microsoft.com/office/drawing/2014/main" id="{8CEFFFA0-0909-42AC-8F31-906D98FB2132}"/>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0344172" y="2136026"/>
            <a:ext cx="1415669" cy="1710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6795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BB27-689B-9740-B916-F1642F8D8C5C}"/>
              </a:ext>
            </a:extLst>
          </p:cNvPr>
          <p:cNvSpPr>
            <a:spLocks noGrp="1"/>
          </p:cNvSpPr>
          <p:nvPr>
            <p:ph type="title"/>
          </p:nvPr>
        </p:nvSpPr>
        <p:spPr/>
        <p:txBody>
          <a:bodyPr>
            <a:noAutofit/>
          </a:bodyPr>
          <a:lstStyle/>
          <a:p>
            <a:r>
              <a:rPr lang="en-US"/>
              <a:t>University Education Resources</a:t>
            </a:r>
          </a:p>
        </p:txBody>
      </p:sp>
      <p:sp>
        <p:nvSpPr>
          <p:cNvPr id="3" name="Content Placeholder 2">
            <a:extLst>
              <a:ext uri="{FF2B5EF4-FFF2-40B4-BE49-F238E27FC236}">
                <a16:creationId xmlns:a16="http://schemas.microsoft.com/office/drawing/2014/main" id="{CA7F1ABD-554D-6D4F-B587-34FA75724344}"/>
              </a:ext>
            </a:extLst>
          </p:cNvPr>
          <p:cNvSpPr>
            <a:spLocks noGrp="1"/>
          </p:cNvSpPr>
          <p:nvPr>
            <p:ph idx="1"/>
          </p:nvPr>
        </p:nvSpPr>
        <p:spPr>
          <a:xfrm>
            <a:off x="452282" y="1816100"/>
            <a:ext cx="7304036" cy="4348102"/>
          </a:xfrm>
        </p:spPr>
        <p:txBody>
          <a:bodyPr>
            <a:normAutofit fontScale="77500" lnSpcReduction="20000"/>
          </a:bodyPr>
          <a:lstStyle/>
          <a:p>
            <a:pPr>
              <a:lnSpc>
                <a:spcPct val="120000"/>
              </a:lnSpc>
              <a:buClr>
                <a:schemeClr val="tx1"/>
              </a:buClr>
            </a:pPr>
            <a:r>
              <a:rPr lang="en-US" sz="2000" b="1" dirty="0">
                <a:solidFill>
                  <a:srgbClr val="00629B"/>
                </a:solidFill>
                <a:hlinkClick r:id="rId3" tooltip="ABET Accreditation">
                  <a:extLst>
                    <a:ext uri="{A12FA001-AC4F-418D-AE19-62706E023703}">
                      <ahyp:hlinkClr xmlns:ahyp="http://schemas.microsoft.com/office/drawing/2018/hyperlinkcolor" val="tx"/>
                    </a:ext>
                  </a:extLst>
                </a:hlinkClick>
              </a:rPr>
              <a:t>ABET Accreditation</a:t>
            </a:r>
            <a:r>
              <a:rPr lang="en-US" sz="2000" dirty="0"/>
              <a:t>: IEEE and its volunteers have a voice in determining the threshold set of knowledge, skills, and abilities needed for successful entry into engineering, computing, and technology fields.</a:t>
            </a:r>
          </a:p>
          <a:p>
            <a:pPr>
              <a:lnSpc>
                <a:spcPct val="120000"/>
              </a:lnSpc>
              <a:buClr>
                <a:schemeClr val="tx1"/>
              </a:buClr>
            </a:pPr>
            <a:r>
              <a:rPr lang="en-US" sz="2000" b="1" dirty="0">
                <a:solidFill>
                  <a:srgbClr val="00629B"/>
                </a:solidFill>
                <a:hlinkClick r:id="rId4" tooltip="EPICS in IEEE">
                  <a:extLst>
                    <a:ext uri="{A12FA001-AC4F-418D-AE19-62706E023703}">
                      <ahyp:hlinkClr xmlns:ahyp="http://schemas.microsoft.com/office/drawing/2018/hyperlinkcolor" val="tx"/>
                    </a:ext>
                  </a:extLst>
                </a:hlinkClick>
              </a:rPr>
              <a:t>EPICS in IEEE</a:t>
            </a:r>
            <a:r>
              <a:rPr lang="en-US" sz="2000" dirty="0"/>
              <a:t>: Students learn to solve problems in communities worldwide through service learning, while at the same time improving the quality of life for the people living there.</a:t>
            </a:r>
          </a:p>
          <a:p>
            <a:pPr>
              <a:lnSpc>
                <a:spcPct val="120000"/>
              </a:lnSpc>
              <a:buClr>
                <a:schemeClr val="tx1"/>
              </a:buClr>
            </a:pPr>
            <a:r>
              <a:rPr lang="en-US" sz="2000" b="1" dirty="0">
                <a:solidFill>
                  <a:srgbClr val="00629B"/>
                </a:solidFill>
                <a:hlinkClick r:id="rId5" tooltip="IEEE-Eta Kappa Nu">
                  <a:extLst>
                    <a:ext uri="{A12FA001-AC4F-418D-AE19-62706E023703}">
                      <ahyp:hlinkClr xmlns:ahyp="http://schemas.microsoft.com/office/drawing/2018/hyperlinkcolor" val="tx"/>
                    </a:ext>
                  </a:extLst>
                </a:hlinkClick>
              </a:rPr>
              <a:t>IEEE Eta Kappa Nu (IEEE-HKN)</a:t>
            </a:r>
            <a:r>
              <a:rPr lang="en-US" sz="2000" dirty="0"/>
              <a:t>: Encourages and recognizes individual excellence in education and meritorious work, in professional practice, and in any of the areas within the IEEE-designated fields of interest.</a:t>
            </a:r>
          </a:p>
          <a:p>
            <a:pPr>
              <a:lnSpc>
                <a:spcPct val="120000"/>
              </a:lnSpc>
              <a:buClr>
                <a:schemeClr val="tx1"/>
              </a:buClr>
            </a:pPr>
            <a:r>
              <a:rPr lang="en-US" sz="2000" b="1" dirty="0">
                <a:solidFill>
                  <a:srgbClr val="00629B"/>
                </a:solidFill>
                <a:hlinkClick r:id="rId6">
                  <a:extLst>
                    <a:ext uri="{A12FA001-AC4F-418D-AE19-62706E023703}">
                      <ahyp:hlinkClr xmlns:ahyp="http://schemas.microsoft.com/office/drawing/2018/hyperlinkcolor" val="tx"/>
                    </a:ext>
                  </a:extLst>
                </a:hlinkClick>
              </a:rPr>
              <a:t>IEEE Teaching Excellent Hub</a:t>
            </a:r>
            <a:r>
              <a:rPr lang="en-US" sz="2000" dirty="0"/>
              <a:t>: Provides professional development resources for those teaching engineering, computing, and technology at the university level. </a:t>
            </a:r>
          </a:p>
          <a:p>
            <a:pPr>
              <a:lnSpc>
                <a:spcPct val="120000"/>
              </a:lnSpc>
              <a:buClr>
                <a:schemeClr val="tx1"/>
              </a:buClr>
            </a:pPr>
            <a:r>
              <a:rPr lang="en-US" sz="2000" b="1" dirty="0">
                <a:solidFill>
                  <a:srgbClr val="00629B"/>
                </a:solidFill>
                <a:hlinkClick r:id="rId7" tooltip="IEEE Education Society">
                  <a:extLst>
                    <a:ext uri="{A12FA001-AC4F-418D-AE19-62706E023703}">
                      <ahyp:hlinkClr xmlns:ahyp="http://schemas.microsoft.com/office/drawing/2018/hyperlinkcolor" val="tx"/>
                    </a:ext>
                  </a:extLst>
                </a:hlinkClick>
              </a:rPr>
              <a:t>IEEE Education Society</a:t>
            </a:r>
            <a:r>
              <a:rPr lang="en-US" sz="2000" dirty="0"/>
              <a:t>: The IEEE Education Society is a worldwide community of professionals dedicated to ensuring high-quality education in science and engineering.</a:t>
            </a:r>
          </a:p>
          <a:p>
            <a:endParaRPr lang="en-US" dirty="0"/>
          </a:p>
        </p:txBody>
      </p:sp>
      <p:pic>
        <p:nvPicPr>
          <p:cNvPr id="16" name="Picture Placeholder 15">
            <a:extLst>
              <a:ext uri="{FF2B5EF4-FFF2-40B4-BE49-F238E27FC236}">
                <a16:creationId xmlns:a16="http://schemas.microsoft.com/office/drawing/2014/main" id="{1D2729AA-50C5-A343-A4AA-50C6D70A220B}"/>
              </a:ext>
            </a:extLst>
          </p:cNvPr>
          <p:cNvPicPr>
            <a:picLocks noGrp="1" noChangeAspect="1"/>
          </p:cNvPicPr>
          <p:nvPr>
            <p:ph type="pic" sz="quarter" idx="13"/>
          </p:nvPr>
        </p:nvPicPr>
        <p:blipFill>
          <a:blip r:embed="rId8" cstate="screen">
            <a:extLst>
              <a:ext uri="{28A0092B-C50C-407E-A947-70E740481C1C}">
                <a14:useLocalDpi xmlns:a14="http://schemas.microsoft.com/office/drawing/2010/main"/>
              </a:ext>
            </a:extLst>
          </a:blip>
          <a:srcRect/>
          <a:stretch/>
        </p:blipFill>
        <p:spPr>
          <a:xfrm>
            <a:off x="7819530" y="2104114"/>
            <a:ext cx="3920188" cy="2649772"/>
          </a:xfrm>
          <a:noFill/>
          <a:ln>
            <a:noFill/>
          </a:ln>
        </p:spPr>
      </p:pic>
      <p:sp>
        <p:nvSpPr>
          <p:cNvPr id="5" name="Text Placeholder 4">
            <a:extLst>
              <a:ext uri="{FF2B5EF4-FFF2-40B4-BE49-F238E27FC236}">
                <a16:creationId xmlns:a16="http://schemas.microsoft.com/office/drawing/2014/main" id="{1F4C85FD-BB0E-9144-8020-467AB8F90395}"/>
              </a:ext>
            </a:extLst>
          </p:cNvPr>
          <p:cNvSpPr>
            <a:spLocks noGrp="1"/>
          </p:cNvSpPr>
          <p:nvPr>
            <p:ph type="body" sz="quarter" idx="15"/>
          </p:nvPr>
        </p:nvSpPr>
        <p:spPr/>
        <p:txBody>
          <a:bodyPr>
            <a:noAutofit/>
          </a:bodyPr>
          <a:lstStyle/>
          <a:p>
            <a:r>
              <a:rPr lang="en-US"/>
              <a:t>IEEE is ensuring that students have the resources needed to succeed academically, and faculty members have opportunities for career development.</a:t>
            </a:r>
          </a:p>
        </p:txBody>
      </p:sp>
      <p:sp>
        <p:nvSpPr>
          <p:cNvPr id="4" name="Slide Number Placeholder 3">
            <a:extLst>
              <a:ext uri="{FF2B5EF4-FFF2-40B4-BE49-F238E27FC236}">
                <a16:creationId xmlns:a16="http://schemas.microsoft.com/office/drawing/2014/main" id="{8F5C2287-BF66-BC47-AC5D-D2F3FC8B1302}"/>
              </a:ext>
            </a:extLst>
          </p:cNvPr>
          <p:cNvSpPr>
            <a:spLocks noGrp="1"/>
          </p:cNvSpPr>
          <p:nvPr>
            <p:ph type="sldNum" sz="quarter" idx="4"/>
          </p:nvPr>
        </p:nvSpPr>
        <p:spPr/>
        <p:txBody>
          <a:bodyPr/>
          <a:lstStyle/>
          <a:p>
            <a:fld id="{109D57CF-4CD8-6948-8A66-A1C7ACFCFC42}" type="slidenum">
              <a:rPr lang="en-US" smtClean="0"/>
              <a:pPr/>
              <a:t>65</a:t>
            </a:fld>
            <a:endParaRPr lang="en-US"/>
          </a:p>
        </p:txBody>
      </p:sp>
      <p:sp>
        <p:nvSpPr>
          <p:cNvPr id="8" name="Rectangle 7">
            <a:extLst>
              <a:ext uri="{FF2B5EF4-FFF2-40B4-BE49-F238E27FC236}">
                <a16:creationId xmlns:a16="http://schemas.microsoft.com/office/drawing/2014/main" id="{6BA7AF79-1681-4B4E-A5B7-A34F7FCC2DD7}"/>
              </a:ext>
            </a:extLst>
          </p:cNvPr>
          <p:cNvSpPr/>
          <p:nvPr/>
        </p:nvSpPr>
        <p:spPr>
          <a:xfrm>
            <a:off x="1725905" y="6243365"/>
            <a:ext cx="2235164" cy="368049"/>
          </a:xfrm>
          <a:prstGeom prst="rect">
            <a:avLst/>
          </a:prstGeom>
        </p:spPr>
        <p:txBody>
          <a:bodyPr wrap="none">
            <a:spAutoFit/>
          </a:bodyPr>
          <a:lstStyle/>
          <a:p>
            <a:pPr>
              <a:lnSpc>
                <a:spcPct val="120000"/>
              </a:lnSpc>
            </a:pPr>
            <a:r>
              <a:rPr lang="en-US" sz="1600" b="1" dirty="0">
                <a:solidFill>
                  <a:srgbClr val="00629B"/>
                </a:solidFill>
              </a:rPr>
              <a:t>Visit </a:t>
            </a:r>
            <a:r>
              <a:rPr lang="en-US" sz="1600" b="1" dirty="0">
                <a:solidFill>
                  <a:srgbClr val="00629B"/>
                </a:solidFill>
                <a:hlinkClick r:id="rId9">
                  <a:extLst>
                    <a:ext uri="{A12FA001-AC4F-418D-AE19-62706E023703}">
                      <ahyp:hlinkClr xmlns:ahyp="http://schemas.microsoft.com/office/drawing/2018/hyperlinkcolor" val="tx"/>
                    </a:ext>
                  </a:extLst>
                </a:hlinkClick>
              </a:rPr>
              <a:t>ieee.org/education</a:t>
            </a:r>
            <a:endParaRPr lang="en-US" sz="1600" b="1" dirty="0">
              <a:solidFill>
                <a:srgbClr val="00629B"/>
              </a:solidFill>
            </a:endParaRPr>
          </a:p>
        </p:txBody>
      </p:sp>
    </p:spTree>
    <p:extLst>
      <p:ext uri="{BB962C8B-B14F-4D97-AF65-F5344CB8AC3E}">
        <p14:creationId xmlns:p14="http://schemas.microsoft.com/office/powerpoint/2010/main" val="2473063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Single Corner Rectangle 10">
            <a:extLst>
              <a:ext uri="{FF2B5EF4-FFF2-40B4-BE49-F238E27FC236}">
                <a16:creationId xmlns:a16="http://schemas.microsoft.com/office/drawing/2014/main" id="{35E5951C-3005-B24E-A128-69771D6FD482}"/>
              </a:ext>
            </a:extLst>
          </p:cNvPr>
          <p:cNvSpPr/>
          <p:nvPr/>
        </p:nvSpPr>
        <p:spPr>
          <a:xfrm>
            <a:off x="6727210" y="1371802"/>
            <a:ext cx="5464790" cy="5486197"/>
          </a:xfrm>
          <a:prstGeom prst="snip1Rect">
            <a:avLst>
              <a:gd name="adj" fmla="val 11079"/>
            </a:avLst>
          </a:prstGeom>
          <a:solidFill>
            <a:srgbClr val="00B5E2">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339ECBC-1458-4805-AE91-B34EE3571075}"/>
              </a:ext>
            </a:extLst>
          </p:cNvPr>
          <p:cNvSpPr/>
          <p:nvPr/>
        </p:nvSpPr>
        <p:spPr>
          <a:xfrm>
            <a:off x="583837" y="1371802"/>
            <a:ext cx="6143373" cy="3247043"/>
          </a:xfrm>
          <a:prstGeom prst="rect">
            <a:avLst/>
          </a:prstGeom>
        </p:spPr>
        <p:txBody>
          <a:bodyPr wrap="square">
            <a:spAutoFit/>
          </a:bodyPr>
          <a:lstStyle/>
          <a:p>
            <a:r>
              <a:rPr lang="en-US" b="1" u="none" strike="noStrike" dirty="0">
                <a:solidFill>
                  <a:srgbClr val="002855"/>
                </a:solidFill>
                <a:effectLst/>
                <a:latin typeface="Calibri" panose="020F0502020204030204" pitchFamily="34" charset="0"/>
              </a:rPr>
              <a:t>Core IEEE EAB Awards:</a:t>
            </a:r>
            <a:endParaRPr lang="en-US" b="0" u="none" strike="noStrike" dirty="0">
              <a:solidFill>
                <a:srgbClr val="002855"/>
              </a:solidFill>
              <a:effectLst/>
              <a:latin typeface="Calibri" panose="020F0502020204030204" pitchFamily="34" charset="0"/>
            </a:endParaRPr>
          </a:p>
          <a:p>
            <a:pPr marL="285750" indent="-285750">
              <a:buFont typeface="Arial" panose="020B0604020202020204" pitchFamily="34" charset="0"/>
              <a:buChar char="•"/>
            </a:pPr>
            <a:r>
              <a:rPr lang="en-US" sz="1700" dirty="0">
                <a:solidFill>
                  <a:srgbClr val="002855"/>
                </a:solidFill>
              </a:rPr>
              <a:t>Meritorious Achievement in Accreditation Activities</a:t>
            </a:r>
          </a:p>
          <a:p>
            <a:pPr marL="285750" indent="-285750">
              <a:buFont typeface="Arial" panose="020B0604020202020204" pitchFamily="34" charset="0"/>
              <a:buChar char="•"/>
            </a:pPr>
            <a:r>
              <a:rPr lang="en-US" sz="1700" dirty="0">
                <a:solidFill>
                  <a:srgbClr val="002855"/>
                </a:solidFill>
              </a:rPr>
              <a:t>Meritorious Achievement in Continuing Education</a:t>
            </a:r>
          </a:p>
          <a:p>
            <a:pPr marL="285750" indent="-285750">
              <a:buFont typeface="Arial" panose="020B0604020202020204" pitchFamily="34" charset="0"/>
              <a:buChar char="•"/>
            </a:pPr>
            <a:r>
              <a:rPr lang="en-US" sz="1700" dirty="0">
                <a:solidFill>
                  <a:srgbClr val="002855"/>
                </a:solidFill>
              </a:rPr>
              <a:t>Meritorious Achievement in Outreach and Informal Education</a:t>
            </a:r>
          </a:p>
          <a:p>
            <a:pPr marL="285750" indent="-285750">
              <a:buFont typeface="Arial" panose="020B0604020202020204" pitchFamily="34" charset="0"/>
              <a:buChar char="•"/>
            </a:pPr>
            <a:r>
              <a:rPr lang="en-US" sz="1700" dirty="0">
                <a:solidFill>
                  <a:srgbClr val="002855"/>
                </a:solidFill>
              </a:rPr>
              <a:t>Meritorious Achievement Award in Pre-University Education</a:t>
            </a:r>
          </a:p>
          <a:p>
            <a:pPr marL="285750" indent="-285750">
              <a:buFont typeface="Arial" panose="020B0604020202020204" pitchFamily="34" charset="0"/>
              <a:buChar char="•"/>
            </a:pPr>
            <a:r>
              <a:rPr lang="en-US" sz="1700" dirty="0">
                <a:solidFill>
                  <a:srgbClr val="002855"/>
                </a:solidFill>
              </a:rPr>
              <a:t>Major Education Innovation</a:t>
            </a:r>
          </a:p>
          <a:p>
            <a:pPr marL="285750" indent="-285750">
              <a:buFont typeface="Arial" panose="020B0604020202020204" pitchFamily="34" charset="0"/>
              <a:buChar char="•"/>
            </a:pPr>
            <a:r>
              <a:rPr lang="en-US" sz="1700" dirty="0">
                <a:solidFill>
                  <a:srgbClr val="002855"/>
                </a:solidFill>
              </a:rPr>
              <a:t>Meritorious Service to IEEE EAB</a:t>
            </a:r>
          </a:p>
          <a:p>
            <a:pPr marL="285750" indent="-285750">
              <a:buFont typeface="Arial" panose="020B0604020202020204" pitchFamily="34" charset="0"/>
              <a:buChar char="•"/>
            </a:pPr>
            <a:r>
              <a:rPr lang="en-US" sz="1700" dirty="0">
                <a:solidFill>
                  <a:srgbClr val="002855"/>
                </a:solidFill>
              </a:rPr>
              <a:t>Educational Activities Board (EAB)/Standards Association (SA) Board of Governors Standards Education Award</a:t>
            </a:r>
          </a:p>
          <a:p>
            <a:pPr marL="285750" indent="-285750">
              <a:buFont typeface="Arial" panose="020B0604020202020204" pitchFamily="34" charset="0"/>
              <a:buChar char="•"/>
            </a:pPr>
            <a:r>
              <a:rPr lang="en-US" sz="1700" dirty="0">
                <a:solidFill>
                  <a:srgbClr val="002855"/>
                </a:solidFill>
              </a:rPr>
              <a:t>Employer Professional Development</a:t>
            </a:r>
          </a:p>
          <a:p>
            <a:pPr marL="285750" indent="-285750">
              <a:buFont typeface="Arial" panose="020B0604020202020204" pitchFamily="34" charset="0"/>
              <a:buChar char="•"/>
            </a:pPr>
            <a:r>
              <a:rPr lang="en-US" sz="1700" dirty="0">
                <a:solidFill>
                  <a:srgbClr val="002855"/>
                </a:solidFill>
              </a:rPr>
              <a:t>Section Professional Development</a:t>
            </a:r>
          </a:p>
          <a:p>
            <a:pPr marL="285750" indent="-285750">
              <a:buFont typeface="Arial" panose="020B0604020202020204" pitchFamily="34" charset="0"/>
              <a:buChar char="•"/>
            </a:pPr>
            <a:r>
              <a:rPr lang="en-US" sz="1700" dirty="0">
                <a:solidFill>
                  <a:srgbClr val="002855"/>
                </a:solidFill>
              </a:rPr>
              <a:t>Society/Council Professional Development</a:t>
            </a:r>
          </a:p>
        </p:txBody>
      </p:sp>
      <p:sp>
        <p:nvSpPr>
          <p:cNvPr id="2" name="Title 1">
            <a:extLst>
              <a:ext uri="{FF2B5EF4-FFF2-40B4-BE49-F238E27FC236}">
                <a16:creationId xmlns:a16="http://schemas.microsoft.com/office/drawing/2014/main" id="{AA7D2908-14F6-C746-8B86-F44E36E60377}"/>
              </a:ext>
            </a:extLst>
          </p:cNvPr>
          <p:cNvSpPr>
            <a:spLocks noGrp="1"/>
          </p:cNvSpPr>
          <p:nvPr>
            <p:ph type="title"/>
          </p:nvPr>
        </p:nvSpPr>
        <p:spPr/>
        <p:txBody>
          <a:bodyPr>
            <a:noAutofit/>
          </a:bodyPr>
          <a:lstStyle/>
          <a:p>
            <a:r>
              <a:rPr lang="en-US" sz="3300" b="1" dirty="0">
                <a:solidFill>
                  <a:schemeClr val="accent1">
                    <a:lumMod val="75000"/>
                  </a:schemeClr>
                </a:solidFill>
                <a:latin typeface="+mn-lt"/>
              </a:rPr>
              <a:t>IEEE Educational Activities Board (EAB) Awards</a:t>
            </a:r>
          </a:p>
        </p:txBody>
      </p:sp>
      <p:sp>
        <p:nvSpPr>
          <p:cNvPr id="5" name="Text Placeholder 4">
            <a:extLst>
              <a:ext uri="{FF2B5EF4-FFF2-40B4-BE49-F238E27FC236}">
                <a16:creationId xmlns:a16="http://schemas.microsoft.com/office/drawing/2014/main" id="{98A12CC1-8008-9C43-90B8-63C42BB8FE60}"/>
              </a:ext>
            </a:extLst>
          </p:cNvPr>
          <p:cNvSpPr>
            <a:spLocks noGrp="1"/>
          </p:cNvSpPr>
          <p:nvPr>
            <p:ph type="body" sz="quarter" idx="15"/>
          </p:nvPr>
        </p:nvSpPr>
        <p:spPr/>
        <p:txBody>
          <a:bodyPr/>
          <a:lstStyle/>
          <a:p>
            <a:r>
              <a:rPr lang="en-US" dirty="0"/>
              <a:t>Recognizing and honoring major contributions to engineering and technical education.</a:t>
            </a:r>
          </a:p>
        </p:txBody>
      </p:sp>
      <p:sp>
        <p:nvSpPr>
          <p:cNvPr id="4" name="Slide Number Placeholder 3">
            <a:extLst>
              <a:ext uri="{FF2B5EF4-FFF2-40B4-BE49-F238E27FC236}">
                <a16:creationId xmlns:a16="http://schemas.microsoft.com/office/drawing/2014/main" id="{F97079EA-1D4C-D043-B717-CA10C8321C32}"/>
              </a:ext>
            </a:extLst>
          </p:cNvPr>
          <p:cNvSpPr>
            <a:spLocks noGrp="1"/>
          </p:cNvSpPr>
          <p:nvPr>
            <p:ph type="sldNum" sz="quarter" idx="4"/>
          </p:nvPr>
        </p:nvSpPr>
        <p:spPr/>
        <p:txBody>
          <a:bodyPr/>
          <a:lstStyle/>
          <a:p>
            <a:r>
              <a:rPr lang="en-US" dirty="0"/>
              <a:t>62</a:t>
            </a:r>
          </a:p>
        </p:txBody>
      </p:sp>
      <p:sp>
        <p:nvSpPr>
          <p:cNvPr id="6" name="Rectangle 5">
            <a:extLst>
              <a:ext uri="{FF2B5EF4-FFF2-40B4-BE49-F238E27FC236}">
                <a16:creationId xmlns:a16="http://schemas.microsoft.com/office/drawing/2014/main" id="{EDCC6E21-F9AB-B84E-8E9D-B721CF677A26}"/>
              </a:ext>
            </a:extLst>
          </p:cNvPr>
          <p:cNvSpPr/>
          <p:nvPr/>
        </p:nvSpPr>
        <p:spPr>
          <a:xfrm>
            <a:off x="6994169" y="1594758"/>
            <a:ext cx="5015860" cy="4585871"/>
          </a:xfrm>
          <a:prstGeom prst="rect">
            <a:avLst/>
          </a:prstGeom>
        </p:spPr>
        <p:txBody>
          <a:bodyPr wrap="square">
            <a:spAutoFit/>
          </a:bodyPr>
          <a:lstStyle/>
          <a:p>
            <a:r>
              <a:rPr lang="en-US" b="1" u="none" strike="noStrike" dirty="0">
                <a:solidFill>
                  <a:srgbClr val="002855"/>
                </a:solidFill>
                <a:effectLst/>
                <a:latin typeface="Calibri" panose="020F0502020204030204" pitchFamily="34" charset="0"/>
              </a:rPr>
              <a:t>Scholarship/Fellowship</a:t>
            </a:r>
            <a:endParaRPr lang="en-US" dirty="0">
              <a:solidFill>
                <a:srgbClr val="002855"/>
              </a:solidFill>
              <a:latin typeface="Calibri" panose="020F0502020204030204" pitchFamily="34" charset="0"/>
            </a:endParaRPr>
          </a:p>
          <a:p>
            <a:pPr marL="285750" indent="-285750">
              <a:buFont typeface="Arial" panose="020B0604020202020204" pitchFamily="34" charset="0"/>
              <a:buChar char="•"/>
            </a:pPr>
            <a:r>
              <a:rPr lang="en-US" sz="1700" dirty="0">
                <a:solidFill>
                  <a:srgbClr val="002855"/>
                </a:solidFill>
              </a:rPr>
              <a:t>IEEE Life Members Graduate Study Fellowship in Electrical Engineering</a:t>
            </a:r>
          </a:p>
          <a:p>
            <a:pPr marL="285750" indent="-285750">
              <a:buFont typeface="Arial" panose="020B0604020202020204" pitchFamily="34" charset="0"/>
              <a:buChar char="•"/>
            </a:pPr>
            <a:r>
              <a:rPr lang="en-US" sz="1700" dirty="0">
                <a:solidFill>
                  <a:srgbClr val="002855"/>
                </a:solidFill>
              </a:rPr>
              <a:t>The Charles </a:t>
            </a:r>
            <a:r>
              <a:rPr lang="en-US" sz="1700" dirty="0" err="1">
                <a:solidFill>
                  <a:srgbClr val="002855"/>
                </a:solidFill>
              </a:rPr>
              <a:t>LeGeyt</a:t>
            </a:r>
            <a:r>
              <a:rPr lang="en-US" sz="1700" dirty="0">
                <a:solidFill>
                  <a:srgbClr val="002855"/>
                </a:solidFill>
              </a:rPr>
              <a:t> Fortescue Scholarship</a:t>
            </a:r>
          </a:p>
          <a:p>
            <a:pPr marL="285750" indent="-285750">
              <a:buFont typeface="Arial" panose="020B0604020202020204" pitchFamily="34" charset="0"/>
              <a:buChar char="•"/>
            </a:pPr>
            <a:endParaRPr lang="en-US" dirty="0">
              <a:solidFill>
                <a:srgbClr val="002855"/>
              </a:solidFill>
            </a:endParaRPr>
          </a:p>
          <a:p>
            <a:r>
              <a:rPr lang="en-US" b="1" dirty="0">
                <a:solidFill>
                  <a:srgbClr val="002855"/>
                </a:solidFill>
              </a:rPr>
              <a:t>IEEE-HKN Awards and Recognitions:</a:t>
            </a:r>
          </a:p>
          <a:p>
            <a:pPr marL="285750" indent="-285750">
              <a:buFont typeface="Arial" panose="020B0604020202020204" pitchFamily="34" charset="0"/>
              <a:buChar char="•"/>
            </a:pPr>
            <a:r>
              <a:rPr lang="en-US" sz="1700" dirty="0">
                <a:solidFill>
                  <a:srgbClr val="002855"/>
                </a:solidFill>
              </a:rPr>
              <a:t>Outstanding Chapter Award</a:t>
            </a:r>
          </a:p>
          <a:p>
            <a:pPr marL="285750" indent="-285750">
              <a:buFont typeface="Arial" panose="020B0604020202020204" pitchFamily="34" charset="0"/>
              <a:buChar char="•"/>
            </a:pPr>
            <a:r>
              <a:rPr lang="en-US" sz="1700" dirty="0">
                <a:solidFill>
                  <a:srgbClr val="002855"/>
                </a:solidFill>
              </a:rPr>
              <a:t>Alton B. </a:t>
            </a:r>
            <a:r>
              <a:rPr lang="en-US" sz="1700" dirty="0" err="1">
                <a:solidFill>
                  <a:srgbClr val="002855"/>
                </a:solidFill>
              </a:rPr>
              <a:t>Zerby</a:t>
            </a:r>
            <a:r>
              <a:rPr lang="en-US" sz="1700" dirty="0">
                <a:solidFill>
                  <a:srgbClr val="002855"/>
                </a:solidFill>
              </a:rPr>
              <a:t> and Carl T. Koerner Outstanding Student Award</a:t>
            </a:r>
          </a:p>
          <a:p>
            <a:pPr marL="285750" indent="-285750">
              <a:buFont typeface="Arial" panose="020B0604020202020204" pitchFamily="34" charset="0"/>
              <a:buChar char="•"/>
            </a:pPr>
            <a:r>
              <a:rPr lang="en-US" sz="1700" dirty="0">
                <a:solidFill>
                  <a:srgbClr val="002855"/>
                </a:solidFill>
              </a:rPr>
              <a:t>Outstanding Young Professional Award</a:t>
            </a:r>
          </a:p>
          <a:p>
            <a:pPr marL="285750" indent="-285750">
              <a:buFont typeface="Arial" panose="020B0604020202020204" pitchFamily="34" charset="0"/>
              <a:buChar char="•"/>
            </a:pPr>
            <a:r>
              <a:rPr lang="en-US" sz="1700" dirty="0">
                <a:solidFill>
                  <a:srgbClr val="002855"/>
                </a:solidFill>
              </a:rPr>
              <a:t>C. Holmes MacDonald Outstanding Teaching Award</a:t>
            </a:r>
          </a:p>
          <a:p>
            <a:pPr marL="285750" indent="-285750">
              <a:buFont typeface="Arial" panose="020B0604020202020204" pitchFamily="34" charset="0"/>
              <a:buChar char="•"/>
            </a:pPr>
            <a:r>
              <a:rPr lang="en-US" sz="1700" dirty="0">
                <a:solidFill>
                  <a:srgbClr val="002855"/>
                </a:solidFill>
              </a:rPr>
              <a:t>Eminent Member Recognition</a:t>
            </a:r>
          </a:p>
          <a:p>
            <a:pPr marL="285750" indent="-285750">
              <a:buFont typeface="Arial" panose="020B0604020202020204" pitchFamily="34" charset="0"/>
              <a:buChar char="•"/>
            </a:pPr>
            <a:r>
              <a:rPr lang="en-US" sz="1700" dirty="0">
                <a:solidFill>
                  <a:srgbClr val="002855"/>
                </a:solidFill>
              </a:rPr>
              <a:t>Distinguished Service Award</a:t>
            </a:r>
          </a:p>
          <a:p>
            <a:pPr marL="285750" indent="-285750">
              <a:buFont typeface="Arial" panose="020B0604020202020204" pitchFamily="34" charset="0"/>
              <a:buChar char="•"/>
            </a:pPr>
            <a:r>
              <a:rPr lang="en-US" sz="1700" dirty="0" err="1">
                <a:solidFill>
                  <a:srgbClr val="002855"/>
                </a:solidFill>
              </a:rPr>
              <a:t>Asad</a:t>
            </a:r>
            <a:r>
              <a:rPr lang="en-US" sz="1700" dirty="0">
                <a:solidFill>
                  <a:srgbClr val="002855"/>
                </a:solidFill>
              </a:rPr>
              <a:t> M. </a:t>
            </a:r>
            <a:r>
              <a:rPr lang="en-US" sz="1700" dirty="0" err="1">
                <a:solidFill>
                  <a:srgbClr val="002855"/>
                </a:solidFill>
              </a:rPr>
              <a:t>Madni</a:t>
            </a:r>
            <a:r>
              <a:rPr lang="en-US" sz="1700" dirty="0">
                <a:solidFill>
                  <a:srgbClr val="002855"/>
                </a:solidFill>
              </a:rPr>
              <a:t> Outstanding Technical Achievement and Excellence Award</a:t>
            </a:r>
          </a:p>
          <a:p>
            <a:endParaRPr lang="en-US" dirty="0">
              <a:solidFill>
                <a:srgbClr val="002855"/>
              </a:solidFill>
            </a:endParaRPr>
          </a:p>
          <a:p>
            <a:endParaRPr lang="en-US" sz="1600" dirty="0">
              <a:solidFill>
                <a:srgbClr val="002855"/>
              </a:solidFill>
              <a:effectLst/>
            </a:endParaRPr>
          </a:p>
        </p:txBody>
      </p:sp>
      <p:sp>
        <p:nvSpPr>
          <p:cNvPr id="10" name="Rectangle 9">
            <a:extLst>
              <a:ext uri="{FF2B5EF4-FFF2-40B4-BE49-F238E27FC236}">
                <a16:creationId xmlns:a16="http://schemas.microsoft.com/office/drawing/2014/main" id="{9D5C1363-8D21-2C45-BAC8-EBDFDDD45E75}"/>
              </a:ext>
            </a:extLst>
          </p:cNvPr>
          <p:cNvSpPr/>
          <p:nvPr/>
        </p:nvSpPr>
        <p:spPr>
          <a:xfrm>
            <a:off x="1725905" y="6236787"/>
            <a:ext cx="8200293" cy="368114"/>
          </a:xfrm>
          <a:prstGeom prst="rect">
            <a:avLst/>
          </a:prstGeom>
        </p:spPr>
        <p:txBody>
          <a:bodyPr wrap="squar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ieee.org/education/awards/index.html</a:t>
            </a:r>
            <a:endParaRPr lang="en-US" sz="1600" b="1" dirty="0">
              <a:solidFill>
                <a:srgbClr val="00629B"/>
              </a:solidFill>
            </a:endParaRPr>
          </a:p>
        </p:txBody>
      </p:sp>
      <p:pic>
        <p:nvPicPr>
          <p:cNvPr id="7" name="Picture 6">
            <a:extLst>
              <a:ext uri="{FF2B5EF4-FFF2-40B4-BE49-F238E27FC236}">
                <a16:creationId xmlns:a16="http://schemas.microsoft.com/office/drawing/2014/main" id="{5023EA53-75D4-2F4C-A421-DF730220B7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6"/>
          <a:stretch/>
        </p:blipFill>
        <p:spPr>
          <a:xfrm>
            <a:off x="525351" y="4655096"/>
            <a:ext cx="6068380" cy="1545439"/>
          </a:xfrm>
          <a:prstGeom prst="snip2DiagRect">
            <a:avLst/>
          </a:prstGeom>
        </p:spPr>
      </p:pic>
    </p:spTree>
    <p:extLst>
      <p:ext uri="{BB962C8B-B14F-4D97-AF65-F5344CB8AC3E}">
        <p14:creationId xmlns:p14="http://schemas.microsoft.com/office/powerpoint/2010/main" val="20543280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0D97E-AB54-9C4F-A981-C21CC1755B17}"/>
              </a:ext>
            </a:extLst>
          </p:cNvPr>
          <p:cNvSpPr>
            <a:spLocks noGrp="1"/>
          </p:cNvSpPr>
          <p:nvPr>
            <p:ph type="title"/>
          </p:nvPr>
        </p:nvSpPr>
        <p:spPr>
          <a:xfrm>
            <a:off x="3116263" y="1844675"/>
            <a:ext cx="8963977" cy="993775"/>
          </a:xfrm>
        </p:spPr>
        <p:txBody>
          <a:bodyPr/>
          <a:lstStyle/>
          <a:p>
            <a:r>
              <a:rPr lang="en-US"/>
              <a:t>Career Resources</a:t>
            </a:r>
          </a:p>
        </p:txBody>
      </p:sp>
      <p:sp>
        <p:nvSpPr>
          <p:cNvPr id="2" name="Content Placeholder 1">
            <a:extLst>
              <a:ext uri="{FF2B5EF4-FFF2-40B4-BE49-F238E27FC236}">
                <a16:creationId xmlns:a16="http://schemas.microsoft.com/office/drawing/2014/main" id="{2FEBFC90-2E69-1A41-B5CC-7D9B9FE4227A}"/>
              </a:ext>
            </a:extLst>
          </p:cNvPr>
          <p:cNvSpPr>
            <a:spLocks noGrp="1"/>
          </p:cNvSpPr>
          <p:nvPr>
            <p:ph sz="quarter" idx="10"/>
          </p:nvPr>
        </p:nvSpPr>
        <p:spPr>
          <a:xfrm>
            <a:off x="3116263" y="2940050"/>
            <a:ext cx="8810625" cy="1101725"/>
          </a:xfrm>
        </p:spPr>
        <p:txBody>
          <a:bodyPr>
            <a:noAutofit/>
          </a:bodyPr>
          <a:lstStyle/>
          <a:p>
            <a:r>
              <a:rPr lang="en-US" sz="2200"/>
              <a:t>IEEE offers lots of ways to build and plan your career.</a:t>
            </a:r>
          </a:p>
        </p:txBody>
      </p:sp>
      <p:sp>
        <p:nvSpPr>
          <p:cNvPr id="5" name="Text Placeholder 4">
            <a:extLst>
              <a:ext uri="{FF2B5EF4-FFF2-40B4-BE49-F238E27FC236}">
                <a16:creationId xmlns:a16="http://schemas.microsoft.com/office/drawing/2014/main" id="{C1F166B0-5343-4847-A835-F4E4DE67C71F}"/>
              </a:ext>
            </a:extLst>
          </p:cNvPr>
          <p:cNvSpPr>
            <a:spLocks noGrp="1"/>
          </p:cNvSpPr>
          <p:nvPr>
            <p:ph type="body" sz="quarter" idx="11"/>
          </p:nvPr>
        </p:nvSpPr>
        <p:spPr>
          <a:xfrm>
            <a:off x="432617" y="285135"/>
            <a:ext cx="2084439" cy="5319251"/>
          </a:xfrm>
        </p:spPr>
        <p:txBody>
          <a:bodyPr/>
          <a:lstStyle/>
          <a:p>
            <a:r>
              <a:rPr lang="en-US" dirty="0"/>
              <a:t>Membership</a:t>
            </a:r>
          </a:p>
          <a:p>
            <a:r>
              <a:rPr lang="en-US" dirty="0"/>
              <a:t>Communities</a:t>
            </a:r>
          </a:p>
          <a:p>
            <a:r>
              <a:rPr lang="en-US" dirty="0"/>
              <a:t>Conferences</a:t>
            </a:r>
          </a:p>
          <a:p>
            <a:r>
              <a:rPr lang="en-US" dirty="0"/>
              <a:t>Publications</a:t>
            </a:r>
          </a:p>
          <a:p>
            <a:r>
              <a:rPr lang="en-US" dirty="0"/>
              <a:t>Standards </a:t>
            </a:r>
          </a:p>
          <a:p>
            <a:r>
              <a:rPr lang="en-US" dirty="0"/>
              <a:t>Education </a:t>
            </a:r>
          </a:p>
          <a:p>
            <a:r>
              <a:rPr lang="en-US" b="1" dirty="0">
                <a:solidFill>
                  <a:srgbClr val="FFA400"/>
                </a:solidFill>
              </a:rPr>
              <a:t>Career Resources</a:t>
            </a:r>
          </a:p>
          <a:p>
            <a:pPr>
              <a:lnSpc>
                <a:spcPct val="100000"/>
              </a:lnSpc>
            </a:pPr>
            <a:r>
              <a:rPr lang="en-US" dirty="0"/>
              <a:t>Humanitarian and Philanthropic Goals</a:t>
            </a:r>
          </a:p>
          <a:p>
            <a:r>
              <a:rPr lang="en-US" dirty="0"/>
              <a:t>Awards</a:t>
            </a:r>
          </a:p>
          <a:p>
            <a:r>
              <a:rPr lang="en-US" dirty="0"/>
              <a:t>Industry</a:t>
            </a:r>
          </a:p>
        </p:txBody>
      </p:sp>
      <p:sp>
        <p:nvSpPr>
          <p:cNvPr id="7" name="Snip Diagonal Corner Rectangle 6">
            <a:extLst>
              <a:ext uri="{FF2B5EF4-FFF2-40B4-BE49-F238E27FC236}">
                <a16:creationId xmlns:a16="http://schemas.microsoft.com/office/drawing/2014/main" id="{D3A3841A-11BF-1D4C-9EE9-25CC8EEEACD6}"/>
              </a:ext>
            </a:extLst>
          </p:cNvPr>
          <p:cNvSpPr/>
          <p:nvPr/>
        </p:nvSpPr>
        <p:spPr>
          <a:xfrm>
            <a:off x="223520" y="2984502"/>
            <a:ext cx="2113280" cy="392841"/>
          </a:xfrm>
          <a:prstGeom prst="snip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AF29AD4-78FC-CA49-AE77-92F481BC25ED}"/>
              </a:ext>
            </a:extLst>
          </p:cNvPr>
          <p:cNvSpPr>
            <a:spLocks noGrp="1"/>
          </p:cNvSpPr>
          <p:nvPr>
            <p:ph type="sldNum" sz="quarter" idx="4"/>
          </p:nvPr>
        </p:nvSpPr>
        <p:spPr/>
        <p:txBody>
          <a:bodyPr/>
          <a:lstStyle/>
          <a:p>
            <a:fld id="{4CBC1898-768D-6640-8D80-B671286758A9}" type="slidenum">
              <a:rPr lang="en-US" smtClean="0"/>
              <a:pPr/>
              <a:t>67</a:t>
            </a:fld>
            <a:endParaRPr lang="en-US"/>
          </a:p>
        </p:txBody>
      </p:sp>
    </p:spTree>
    <p:extLst>
      <p:ext uri="{BB962C8B-B14F-4D97-AF65-F5344CB8AC3E}">
        <p14:creationId xmlns:p14="http://schemas.microsoft.com/office/powerpoint/2010/main" val="31857113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lose-up of a person holding a stethoscope&#10;&#10;Description automatically generated with medium confidence">
            <a:extLst>
              <a:ext uri="{FF2B5EF4-FFF2-40B4-BE49-F238E27FC236}">
                <a16:creationId xmlns:a16="http://schemas.microsoft.com/office/drawing/2014/main" id="{A89C567F-B1DC-2A4A-A0D4-7D53F55156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52075" y="1526778"/>
            <a:ext cx="11221435" cy="1170713"/>
          </a:xfrm>
          <a:prstGeom prst="rect">
            <a:avLst/>
          </a:prstGeom>
        </p:spPr>
      </p:pic>
      <p:graphicFrame>
        <p:nvGraphicFramePr>
          <p:cNvPr id="20" name="Table 8">
            <a:extLst>
              <a:ext uri="{FF2B5EF4-FFF2-40B4-BE49-F238E27FC236}">
                <a16:creationId xmlns:a16="http://schemas.microsoft.com/office/drawing/2014/main" id="{859AC44F-5848-5D44-A75C-127668F79B70}"/>
              </a:ext>
            </a:extLst>
          </p:cNvPr>
          <p:cNvGraphicFramePr>
            <a:graphicFrameLocks noGrp="1"/>
          </p:cNvGraphicFramePr>
          <p:nvPr>
            <p:extLst>
              <p:ext uri="{D42A27DB-BD31-4B8C-83A1-F6EECF244321}">
                <p14:modId xmlns:p14="http://schemas.microsoft.com/office/powerpoint/2010/main" val="17826760"/>
              </p:ext>
            </p:extLst>
          </p:nvPr>
        </p:nvGraphicFramePr>
        <p:xfrm>
          <a:off x="452078" y="2709310"/>
          <a:ext cx="11221435" cy="3359121"/>
        </p:xfrm>
        <a:graphic>
          <a:graphicData uri="http://schemas.openxmlformats.org/drawingml/2006/table">
            <a:tbl>
              <a:tblPr bandRow="1">
                <a:tableStyleId>{91EBBBCC-DAD2-459C-BE2E-F6DE35CF9A28}</a:tableStyleId>
              </a:tblPr>
              <a:tblGrid>
                <a:gridCol w="3642250">
                  <a:extLst>
                    <a:ext uri="{9D8B030D-6E8A-4147-A177-3AD203B41FA5}">
                      <a16:colId xmlns:a16="http://schemas.microsoft.com/office/drawing/2014/main" val="954619134"/>
                    </a:ext>
                  </a:extLst>
                </a:gridCol>
                <a:gridCol w="3753135">
                  <a:extLst>
                    <a:ext uri="{9D8B030D-6E8A-4147-A177-3AD203B41FA5}">
                      <a16:colId xmlns:a16="http://schemas.microsoft.com/office/drawing/2014/main" val="1553752434"/>
                    </a:ext>
                  </a:extLst>
                </a:gridCol>
                <a:gridCol w="3826050">
                  <a:extLst>
                    <a:ext uri="{9D8B030D-6E8A-4147-A177-3AD203B41FA5}">
                      <a16:colId xmlns:a16="http://schemas.microsoft.com/office/drawing/2014/main" val="979498485"/>
                    </a:ext>
                  </a:extLst>
                </a:gridCol>
              </a:tblGrid>
              <a:tr h="3359121">
                <a:tc>
                  <a:txBody>
                    <a:bodyPr/>
                    <a:lstStyle/>
                    <a:p>
                      <a:pPr algn="l">
                        <a:lnSpc>
                          <a:spcPct val="100000"/>
                        </a:lnSpc>
                      </a:pPr>
                      <a:r>
                        <a:rPr lang="en-US" sz="1800" b="1" dirty="0">
                          <a:solidFill>
                            <a:srgbClr val="002855"/>
                          </a:solidFill>
                        </a:rPr>
                        <a:t>IEEE </a:t>
                      </a:r>
                      <a:r>
                        <a:rPr lang="en-US" b="1" dirty="0">
                          <a:solidFill>
                            <a:srgbClr val="002855"/>
                          </a:solidFill>
                        </a:rPr>
                        <a:t>Credentialing</a:t>
                      </a:r>
                      <a:r>
                        <a:rPr lang="en-US" sz="1800" b="1" dirty="0">
                          <a:solidFill>
                            <a:srgbClr val="002855"/>
                          </a:solidFill>
                        </a:rPr>
                        <a:t> Program will help your technical professionals:</a:t>
                      </a:r>
                    </a:p>
                    <a:p>
                      <a:pPr marL="164592" indent="-164592" algn="l">
                        <a:lnSpc>
                          <a:spcPct val="100000"/>
                        </a:lnSpc>
                        <a:buFont typeface="Arial" panose="020B0604020202020204" pitchFamily="34" charset="0"/>
                        <a:buChar char="•"/>
                      </a:pPr>
                      <a:r>
                        <a:rPr lang="en-US" sz="1600" b="0" dirty="0">
                          <a:solidFill>
                            <a:srgbClr val="002855"/>
                          </a:solidFill>
                        </a:rPr>
                        <a:t>Gain a competitive advantage</a:t>
                      </a:r>
                    </a:p>
                    <a:p>
                      <a:pPr marL="164592" indent="-164592" algn="l">
                        <a:lnSpc>
                          <a:spcPct val="100000"/>
                        </a:lnSpc>
                        <a:buFont typeface="Arial" panose="020B0604020202020204" pitchFamily="34" charset="0"/>
                        <a:buChar char="•"/>
                      </a:pPr>
                      <a:r>
                        <a:rPr lang="en-US" sz="1600" b="0" dirty="0">
                          <a:solidFill>
                            <a:srgbClr val="002855"/>
                          </a:solidFill>
                        </a:rPr>
                        <a:t>Update their knowledge and skills</a:t>
                      </a:r>
                    </a:p>
                    <a:p>
                      <a:pPr marL="164592" indent="-164592" algn="l">
                        <a:lnSpc>
                          <a:spcPct val="100000"/>
                        </a:lnSpc>
                        <a:buFont typeface="Arial" panose="020B0604020202020204" pitchFamily="34" charset="0"/>
                        <a:buChar char="•"/>
                      </a:pPr>
                      <a:r>
                        <a:rPr lang="en-US" sz="1600" b="0" dirty="0">
                          <a:solidFill>
                            <a:srgbClr val="002855"/>
                          </a:solidFill>
                        </a:rPr>
                        <a:t>Build professional credibility</a:t>
                      </a:r>
                    </a:p>
                    <a:p>
                      <a:pPr marL="164592" indent="-164592" algn="l">
                        <a:lnSpc>
                          <a:spcPct val="100000"/>
                        </a:lnSpc>
                        <a:buFont typeface="Arial" panose="020B0604020202020204" pitchFamily="34" charset="0"/>
                        <a:buChar char="•"/>
                      </a:pPr>
                      <a:r>
                        <a:rPr lang="en-US" sz="1600" b="0" dirty="0">
                          <a:solidFill>
                            <a:srgbClr val="002855"/>
                          </a:solidFill>
                        </a:rPr>
                        <a:t>Earn the CEUs/PDHs they need to keep their licenses current</a:t>
                      </a:r>
                    </a:p>
                    <a:p>
                      <a:pPr algn="l"/>
                      <a:endParaRPr lang="en-US" sz="1600" dirty="0">
                        <a:solidFill>
                          <a:srgbClr val="002855"/>
                        </a:solidFill>
                      </a:endParaRPr>
                    </a:p>
                  </a:txBody>
                  <a:tcPr marL="182880" marR="182880" marT="274320" marB="76205">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solidFill>
                  </a:tcPr>
                </a:tc>
                <a:tc>
                  <a:txBody>
                    <a:bodyPr/>
                    <a:lstStyle/>
                    <a:p>
                      <a:pPr algn="l"/>
                      <a:r>
                        <a:rPr lang="en-US" sz="1800" b="1" dirty="0">
                          <a:solidFill>
                            <a:srgbClr val="002855"/>
                          </a:solidFill>
                        </a:rPr>
                        <a:t>Participants and attendees of </a:t>
                      </a:r>
                      <a:br>
                        <a:rPr lang="en-US" sz="1800" b="1" dirty="0">
                          <a:solidFill>
                            <a:srgbClr val="002855"/>
                          </a:solidFill>
                        </a:rPr>
                      </a:br>
                      <a:r>
                        <a:rPr lang="en-US" sz="1800" b="1" dirty="0">
                          <a:solidFill>
                            <a:srgbClr val="002855"/>
                          </a:solidFill>
                        </a:rPr>
                        <a:t>IEEE sponsored events can earn: </a:t>
                      </a:r>
                    </a:p>
                    <a:p>
                      <a:pPr marL="164592" indent="-164592" algn="l">
                        <a:buFont typeface="Arial" panose="020B0604020202020204" pitchFamily="34" charset="0"/>
                        <a:buChar char="•"/>
                      </a:pPr>
                      <a:r>
                        <a:rPr lang="en-US" sz="1600" b="0" dirty="0">
                          <a:solidFill>
                            <a:srgbClr val="002855"/>
                          </a:solidFill>
                        </a:rPr>
                        <a:t>Continuing Education Units (CEU)</a:t>
                      </a:r>
                    </a:p>
                    <a:p>
                      <a:pPr marL="164592" indent="-164592" algn="l">
                        <a:buFont typeface="Arial" panose="020B0604020202020204" pitchFamily="34" charset="0"/>
                        <a:buChar char="•"/>
                      </a:pPr>
                      <a:r>
                        <a:rPr lang="en-US" sz="1600" b="0" dirty="0">
                          <a:solidFill>
                            <a:srgbClr val="002855"/>
                          </a:solidFill>
                        </a:rPr>
                        <a:t>Professional Development Hours(PDH)</a:t>
                      </a:r>
                    </a:p>
                    <a:p>
                      <a:pPr marL="164592" indent="-164592" algn="l">
                        <a:buFont typeface="Arial" panose="020B0604020202020204" pitchFamily="34" charset="0"/>
                        <a:buChar char="•"/>
                      </a:pPr>
                      <a:r>
                        <a:rPr lang="en-US" sz="1600" b="0" dirty="0">
                          <a:solidFill>
                            <a:srgbClr val="002855"/>
                          </a:solidFill>
                        </a:rPr>
                        <a:t>Certificates of Participation</a:t>
                      </a:r>
                    </a:p>
                    <a:p>
                      <a:pPr marL="164592" indent="-164592" algn="l">
                        <a:buFont typeface="Arial" panose="020B0604020202020204" pitchFamily="34" charset="0"/>
                        <a:buChar char="•"/>
                      </a:pPr>
                      <a:r>
                        <a:rPr lang="en-US" sz="1600" b="0" dirty="0">
                          <a:solidFill>
                            <a:srgbClr val="002855"/>
                          </a:solidFill>
                        </a:rPr>
                        <a:t>Digital Badges</a:t>
                      </a:r>
                    </a:p>
                    <a:p>
                      <a:pPr marL="164592" indent="-164592" algn="l">
                        <a:buFont typeface="Arial" panose="020B0604020202020204" pitchFamily="34" charset="0"/>
                        <a:buChar char="•"/>
                      </a:pPr>
                      <a:r>
                        <a:rPr lang="en-US" sz="1600" b="0" dirty="0">
                          <a:solidFill>
                            <a:srgbClr val="002855"/>
                          </a:solidFill>
                        </a:rPr>
                        <a:t>Recognition for their time and </a:t>
                      </a:r>
                      <a:br>
                        <a:rPr lang="en-US" sz="1600" b="0" dirty="0">
                          <a:solidFill>
                            <a:srgbClr val="002855"/>
                          </a:solidFill>
                        </a:rPr>
                      </a:br>
                      <a:r>
                        <a:rPr lang="en-US" sz="1600" b="0" dirty="0">
                          <a:solidFill>
                            <a:srgbClr val="002855"/>
                          </a:solidFill>
                        </a:rPr>
                        <a:t>hard work</a:t>
                      </a:r>
                    </a:p>
                    <a:p>
                      <a:pPr algn="l"/>
                      <a:endParaRPr lang="en-US" sz="1600" dirty="0">
                        <a:solidFill>
                          <a:srgbClr val="002855"/>
                        </a:solidFill>
                      </a:endParaRPr>
                    </a:p>
                  </a:txBody>
                  <a:tcPr marL="182880" marR="182880" marT="274320" marB="36578">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solidFill>
                  </a:tcPr>
                </a:tc>
                <a:tc>
                  <a:txBody>
                    <a:bodyPr/>
                    <a:lstStyle/>
                    <a:p>
                      <a:pPr algn="l"/>
                      <a:r>
                        <a:rPr lang="en-US" sz="1800" b="1" dirty="0">
                          <a:solidFill>
                            <a:srgbClr val="002855"/>
                          </a:solidFill>
                        </a:rPr>
                        <a:t>IEEE Credentialing Program provides credentials for offerings such as: </a:t>
                      </a:r>
                    </a:p>
                    <a:p>
                      <a:pPr marL="164592" indent="-164592" algn="l">
                        <a:buFont typeface="Arial" panose="020B0604020202020204" pitchFamily="34" charset="0"/>
                        <a:buChar char="•"/>
                      </a:pPr>
                      <a:r>
                        <a:rPr lang="en-US" sz="1600" b="0" dirty="0">
                          <a:solidFill>
                            <a:srgbClr val="002855"/>
                          </a:solidFill>
                        </a:rPr>
                        <a:t>Tutorials, technical programs, short courses, and workshops </a:t>
                      </a:r>
                    </a:p>
                    <a:p>
                      <a:pPr marL="164592" indent="-164592" algn="l">
                        <a:buFont typeface="Arial" panose="020B0604020202020204" pitchFamily="34" charset="0"/>
                        <a:buChar char="•"/>
                      </a:pPr>
                      <a:r>
                        <a:rPr lang="en-US" sz="1600" b="0" dirty="0">
                          <a:solidFill>
                            <a:srgbClr val="002855"/>
                          </a:solidFill>
                        </a:rPr>
                        <a:t>Sponsored lectures and short courses</a:t>
                      </a:r>
                    </a:p>
                    <a:p>
                      <a:pPr marL="164592" indent="-164592" algn="l">
                        <a:buFont typeface="Arial" panose="020B0604020202020204" pitchFamily="34" charset="0"/>
                        <a:buChar char="•"/>
                      </a:pPr>
                      <a:r>
                        <a:rPr lang="en-US" sz="1600" b="0" dirty="0">
                          <a:solidFill>
                            <a:srgbClr val="002855"/>
                          </a:solidFill>
                        </a:rPr>
                        <a:t>Classroom Lectures </a:t>
                      </a:r>
                    </a:p>
                    <a:p>
                      <a:pPr marL="164592" indent="-164592" algn="l">
                        <a:buFont typeface="Arial" panose="020B0604020202020204" pitchFamily="34" charset="0"/>
                        <a:buChar char="•"/>
                      </a:pPr>
                      <a:r>
                        <a:rPr lang="en-US" sz="1600" b="0" dirty="0">
                          <a:solidFill>
                            <a:srgbClr val="002855"/>
                          </a:solidFill>
                        </a:rPr>
                        <a:t>Seminars </a:t>
                      </a:r>
                    </a:p>
                    <a:p>
                      <a:pPr marL="164592" indent="-164592" algn="l">
                        <a:buFont typeface="Arial" panose="020B0604020202020204" pitchFamily="34" charset="0"/>
                        <a:buChar char="•"/>
                      </a:pPr>
                      <a:r>
                        <a:rPr lang="en-US" sz="1600" b="0" dirty="0">
                          <a:solidFill>
                            <a:srgbClr val="002855"/>
                          </a:solidFill>
                        </a:rPr>
                        <a:t>Laboratories </a:t>
                      </a:r>
                    </a:p>
                    <a:p>
                      <a:pPr marL="164592" indent="-164592" algn="l">
                        <a:buFont typeface="Arial" panose="020B0604020202020204" pitchFamily="34" charset="0"/>
                        <a:buChar char="•"/>
                      </a:pPr>
                      <a:r>
                        <a:rPr lang="en-US" sz="1600" b="0" dirty="0">
                          <a:solidFill>
                            <a:srgbClr val="002855"/>
                          </a:solidFill>
                        </a:rPr>
                        <a:t>Study networks </a:t>
                      </a:r>
                    </a:p>
                    <a:p>
                      <a:pPr marL="164592" indent="-164592" algn="l">
                        <a:buFont typeface="Arial" panose="020B0604020202020204" pitchFamily="34" charset="0"/>
                        <a:buChar char="•"/>
                      </a:pPr>
                      <a:r>
                        <a:rPr lang="en-US" sz="1600" b="0" dirty="0">
                          <a:solidFill>
                            <a:srgbClr val="002855"/>
                          </a:solidFill>
                        </a:rPr>
                        <a:t>Continuing education through the </a:t>
                      </a:r>
                      <a:br>
                        <a:rPr lang="en-US" sz="1600" b="0" dirty="0">
                          <a:solidFill>
                            <a:srgbClr val="002855"/>
                          </a:solidFill>
                        </a:rPr>
                      </a:br>
                      <a:r>
                        <a:rPr lang="en-US" sz="1600" b="0" dirty="0">
                          <a:solidFill>
                            <a:srgbClr val="002855"/>
                          </a:solidFill>
                        </a:rPr>
                        <a:t>IEEE Learning Network</a:t>
                      </a:r>
                    </a:p>
                    <a:p>
                      <a:pPr marL="164592" indent="-164592" algn="l">
                        <a:buFont typeface="Arial" panose="020B0604020202020204" pitchFamily="34" charset="0"/>
                        <a:buChar char="•"/>
                      </a:pPr>
                      <a:r>
                        <a:rPr lang="en-US" sz="1600" b="0" dirty="0">
                          <a:solidFill>
                            <a:srgbClr val="002855"/>
                          </a:solidFill>
                        </a:rPr>
                        <a:t>And more</a:t>
                      </a:r>
                      <a:endParaRPr lang="en-US" sz="1600" dirty="0">
                        <a:solidFill>
                          <a:srgbClr val="002855"/>
                        </a:solidFill>
                      </a:endParaRPr>
                    </a:p>
                  </a:txBody>
                  <a:tcPr marL="182880" marR="182880" marT="274320" marB="36578">
                    <a:lnL w="6350" cap="flat" cmpd="sng" algn="ctr">
                      <a:solidFill>
                        <a:srgbClr val="00629B"/>
                      </a:solidFill>
                      <a:prstDash val="solid"/>
                      <a:round/>
                      <a:headEnd type="none" w="med" len="med"/>
                      <a:tailEnd type="none" w="med" len="med"/>
                    </a:lnL>
                    <a:lnR w="6350" cap="flat" cmpd="sng" algn="ctr">
                      <a:solidFill>
                        <a:srgbClr val="00629B"/>
                      </a:solidFill>
                      <a:prstDash val="solid"/>
                      <a:round/>
                      <a:headEnd type="none" w="med" len="med"/>
                      <a:tailEnd type="none" w="med" len="med"/>
                    </a:lnR>
                    <a:lnT w="6350" cap="flat" cmpd="sng" algn="ctr">
                      <a:solidFill>
                        <a:srgbClr val="00629B"/>
                      </a:solidFill>
                      <a:prstDash val="solid"/>
                      <a:round/>
                      <a:headEnd type="none" w="med" len="med"/>
                      <a:tailEnd type="none" w="med" len="med"/>
                    </a:lnT>
                    <a:lnB w="6350" cap="flat" cmpd="sng" algn="ctr">
                      <a:solidFill>
                        <a:srgbClr val="00629B"/>
                      </a:solidFill>
                      <a:prstDash val="solid"/>
                      <a:round/>
                      <a:headEnd type="none" w="med" len="med"/>
                      <a:tailEnd type="none" w="med" len="med"/>
                    </a:lnB>
                    <a:solidFill>
                      <a:schemeClr val="bg1"/>
                    </a:solidFill>
                  </a:tcPr>
                </a:tc>
                <a:extLst>
                  <a:ext uri="{0D108BD9-81ED-4DB2-BD59-A6C34878D82A}">
                    <a16:rowId xmlns:a16="http://schemas.microsoft.com/office/drawing/2014/main" val="3352084938"/>
                  </a:ext>
                </a:extLst>
              </a:tr>
            </a:tbl>
          </a:graphicData>
        </a:graphic>
      </p:graphicFrame>
      <p:sp>
        <p:nvSpPr>
          <p:cNvPr id="2" name="Title 1">
            <a:extLst>
              <a:ext uri="{FF2B5EF4-FFF2-40B4-BE49-F238E27FC236}">
                <a16:creationId xmlns:a16="http://schemas.microsoft.com/office/drawing/2014/main" id="{FD7735F9-FFC8-594C-8C0C-62542BC92936}"/>
              </a:ext>
            </a:extLst>
          </p:cNvPr>
          <p:cNvSpPr>
            <a:spLocks noGrp="1"/>
          </p:cNvSpPr>
          <p:nvPr>
            <p:ph type="title"/>
          </p:nvPr>
        </p:nvSpPr>
        <p:spPr/>
        <p:txBody>
          <a:bodyPr>
            <a:noAutofit/>
          </a:bodyPr>
          <a:lstStyle/>
          <a:p>
            <a:r>
              <a:rPr lang="en-US" dirty="0"/>
              <a:t>IEEE Credentialing Program</a:t>
            </a:r>
          </a:p>
        </p:txBody>
      </p:sp>
      <p:sp>
        <p:nvSpPr>
          <p:cNvPr id="5" name="Text Placeholder 4">
            <a:extLst>
              <a:ext uri="{FF2B5EF4-FFF2-40B4-BE49-F238E27FC236}">
                <a16:creationId xmlns:a16="http://schemas.microsoft.com/office/drawing/2014/main" id="{6C818B58-1DF9-9F49-AC21-DD9704E354DA}"/>
              </a:ext>
            </a:extLst>
          </p:cNvPr>
          <p:cNvSpPr>
            <a:spLocks noGrp="1"/>
          </p:cNvSpPr>
          <p:nvPr>
            <p:ph type="body" sz="quarter" idx="15"/>
          </p:nvPr>
        </p:nvSpPr>
        <p:spPr/>
        <p:txBody>
          <a:bodyPr/>
          <a:lstStyle/>
          <a:p>
            <a:r>
              <a:rPr lang="en-US"/>
              <a:t>Turn meetings into educational experiences.</a:t>
            </a:r>
          </a:p>
        </p:txBody>
      </p:sp>
      <p:sp>
        <p:nvSpPr>
          <p:cNvPr id="4" name="Slide Number Placeholder 3">
            <a:extLst>
              <a:ext uri="{FF2B5EF4-FFF2-40B4-BE49-F238E27FC236}">
                <a16:creationId xmlns:a16="http://schemas.microsoft.com/office/drawing/2014/main" id="{52162D53-AED4-5447-A5DC-12E3B6490151}"/>
              </a:ext>
            </a:extLst>
          </p:cNvPr>
          <p:cNvSpPr>
            <a:spLocks noGrp="1"/>
          </p:cNvSpPr>
          <p:nvPr>
            <p:ph type="sldNum" sz="quarter" idx="4"/>
          </p:nvPr>
        </p:nvSpPr>
        <p:spPr/>
        <p:txBody>
          <a:bodyPr/>
          <a:lstStyle/>
          <a:p>
            <a:fld id="{109D57CF-4CD8-6948-8A66-A1C7ACFCFC42}" type="slidenum">
              <a:rPr lang="en-US" smtClean="0"/>
              <a:pPr/>
              <a:t>68</a:t>
            </a:fld>
            <a:endParaRPr lang="en-US"/>
          </a:p>
        </p:txBody>
      </p:sp>
      <p:sp>
        <p:nvSpPr>
          <p:cNvPr id="19" name="Rectangle 18">
            <a:extLst>
              <a:ext uri="{FF2B5EF4-FFF2-40B4-BE49-F238E27FC236}">
                <a16:creationId xmlns:a16="http://schemas.microsoft.com/office/drawing/2014/main" id="{B50348C7-7287-3F41-8DD0-0F229FFAA8A8}"/>
              </a:ext>
            </a:extLst>
          </p:cNvPr>
          <p:cNvSpPr/>
          <p:nvPr/>
        </p:nvSpPr>
        <p:spPr>
          <a:xfrm>
            <a:off x="1725904" y="6268805"/>
            <a:ext cx="5040553" cy="338554"/>
          </a:xfrm>
          <a:prstGeom prst="rect">
            <a:avLst/>
          </a:prstGeom>
        </p:spPr>
        <p:txBody>
          <a:bodyPr wrap="square">
            <a:spAutoFit/>
          </a:bodyPr>
          <a:lstStyle/>
          <a:p>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ieee.org/education/certificates</a:t>
            </a:r>
            <a:endParaRPr lang="en-US" sz="1600" b="1" dirty="0">
              <a:solidFill>
                <a:srgbClr val="00629B"/>
              </a:solidFill>
            </a:endParaRPr>
          </a:p>
        </p:txBody>
      </p:sp>
      <p:sp>
        <p:nvSpPr>
          <p:cNvPr id="21" name="Right Triangle 20">
            <a:extLst>
              <a:ext uri="{FF2B5EF4-FFF2-40B4-BE49-F238E27FC236}">
                <a16:creationId xmlns:a16="http://schemas.microsoft.com/office/drawing/2014/main" id="{E7EC3670-90A9-7F4B-9BA1-38F7E62650D5}"/>
              </a:ext>
            </a:extLst>
          </p:cNvPr>
          <p:cNvSpPr/>
          <p:nvPr/>
        </p:nvSpPr>
        <p:spPr>
          <a:xfrm rot="10800000">
            <a:off x="11330784" y="1526778"/>
            <a:ext cx="342729" cy="34272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33712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8488E-CCF6-E14E-A391-4D185E80615F}"/>
              </a:ext>
            </a:extLst>
          </p:cNvPr>
          <p:cNvSpPr>
            <a:spLocks noGrp="1"/>
          </p:cNvSpPr>
          <p:nvPr>
            <p:ph type="title"/>
          </p:nvPr>
        </p:nvSpPr>
        <p:spPr/>
        <p:txBody>
          <a:bodyPr>
            <a:noAutofit/>
          </a:bodyPr>
          <a:lstStyle/>
          <a:p>
            <a:r>
              <a:rPr lang="en-US"/>
              <a:t>IEEE Job Site</a:t>
            </a:r>
          </a:p>
        </p:txBody>
      </p:sp>
      <p:pic>
        <p:nvPicPr>
          <p:cNvPr id="11" name="Content Placeholder 10" descr="Graphical user interface, website&#10;&#10;Description automatically generated">
            <a:extLst>
              <a:ext uri="{FF2B5EF4-FFF2-40B4-BE49-F238E27FC236}">
                <a16:creationId xmlns:a16="http://schemas.microsoft.com/office/drawing/2014/main" id="{BF0CBBFD-3411-BA44-BAE7-7DBAFBCBDFA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tretch/>
        </p:blipFill>
        <p:spPr>
          <a:xfrm>
            <a:off x="5035590" y="1744424"/>
            <a:ext cx="6907689" cy="3504918"/>
          </a:xfrm>
          <a:ln>
            <a:solidFill>
              <a:srgbClr val="75787B"/>
            </a:solidFill>
          </a:ln>
        </p:spPr>
      </p:pic>
      <p:sp>
        <p:nvSpPr>
          <p:cNvPr id="5" name="Text Placeholder 4">
            <a:extLst>
              <a:ext uri="{FF2B5EF4-FFF2-40B4-BE49-F238E27FC236}">
                <a16:creationId xmlns:a16="http://schemas.microsoft.com/office/drawing/2014/main" id="{4FDD8895-7E33-9147-8877-1F1828E414D0}"/>
              </a:ext>
            </a:extLst>
          </p:cNvPr>
          <p:cNvSpPr>
            <a:spLocks noGrp="1"/>
          </p:cNvSpPr>
          <p:nvPr>
            <p:ph type="body" sz="quarter" idx="15"/>
          </p:nvPr>
        </p:nvSpPr>
        <p:spPr/>
        <p:txBody>
          <a:bodyPr/>
          <a:lstStyle/>
          <a:p>
            <a:r>
              <a:rPr lang="en-US"/>
              <a:t>Find Engineering and Technical Jobs, plus so much more.</a:t>
            </a:r>
          </a:p>
        </p:txBody>
      </p:sp>
      <p:sp>
        <p:nvSpPr>
          <p:cNvPr id="4" name="Slide Number Placeholder 3">
            <a:extLst>
              <a:ext uri="{FF2B5EF4-FFF2-40B4-BE49-F238E27FC236}">
                <a16:creationId xmlns:a16="http://schemas.microsoft.com/office/drawing/2014/main" id="{C0E82589-4DDD-7146-A69E-BBB471594316}"/>
              </a:ext>
            </a:extLst>
          </p:cNvPr>
          <p:cNvSpPr>
            <a:spLocks noGrp="1"/>
          </p:cNvSpPr>
          <p:nvPr>
            <p:ph type="sldNum" sz="quarter" idx="4"/>
          </p:nvPr>
        </p:nvSpPr>
        <p:spPr/>
        <p:txBody>
          <a:bodyPr/>
          <a:lstStyle/>
          <a:p>
            <a:fld id="{109D57CF-4CD8-6948-8A66-A1C7ACFCFC42}" type="slidenum">
              <a:rPr lang="en-US" smtClean="0"/>
              <a:pPr/>
              <a:t>69</a:t>
            </a:fld>
            <a:endParaRPr lang="en-US"/>
          </a:p>
        </p:txBody>
      </p:sp>
      <p:sp>
        <p:nvSpPr>
          <p:cNvPr id="13" name="Rectangle 12">
            <a:extLst>
              <a:ext uri="{FF2B5EF4-FFF2-40B4-BE49-F238E27FC236}">
                <a16:creationId xmlns:a16="http://schemas.microsoft.com/office/drawing/2014/main" id="{D098F8F3-22E5-A642-8867-008B251E388E}"/>
              </a:ext>
            </a:extLst>
          </p:cNvPr>
          <p:cNvSpPr/>
          <p:nvPr/>
        </p:nvSpPr>
        <p:spPr>
          <a:xfrm>
            <a:off x="456204" y="1659021"/>
            <a:ext cx="4399280" cy="1631216"/>
          </a:xfrm>
          <a:prstGeom prst="rect">
            <a:avLst/>
          </a:prstGeom>
        </p:spPr>
        <p:txBody>
          <a:bodyPr wrap="square">
            <a:spAutoFit/>
          </a:bodyPr>
          <a:lstStyle/>
          <a:p>
            <a:pPr fontAlgn="base"/>
            <a:r>
              <a:rPr lang="en-US" sz="2000" b="1"/>
              <a:t>Job Seekers</a:t>
            </a:r>
          </a:p>
          <a:p>
            <a:pPr marL="285750" indent="-285750" fontAlgn="base">
              <a:buFont typeface="Arial" panose="020B0604020202020204" pitchFamily="34" charset="0"/>
              <a:buChar char="•"/>
            </a:pPr>
            <a:r>
              <a:rPr lang="en-US" sz="2000"/>
              <a:t>Search for jobs or browse by category</a:t>
            </a:r>
          </a:p>
          <a:p>
            <a:pPr marL="285750" indent="-285750" fontAlgn="base">
              <a:buFont typeface="Arial" panose="020B0604020202020204" pitchFamily="34" charset="0"/>
              <a:buChar char="•"/>
            </a:pPr>
            <a:r>
              <a:rPr lang="en-US" sz="2000"/>
              <a:t>Get relevant career news and advice</a:t>
            </a:r>
          </a:p>
          <a:p>
            <a:pPr marL="285750" indent="-285750" fontAlgn="base">
              <a:buFont typeface="Arial" panose="020B0604020202020204" pitchFamily="34" charset="0"/>
              <a:buChar char="•"/>
            </a:pPr>
            <a:r>
              <a:rPr lang="en-US" sz="2000" b="0" i="0">
                <a:effectLst/>
              </a:rPr>
              <a:t>Know what to ask for with the </a:t>
            </a:r>
            <a:br>
              <a:rPr lang="en-US" sz="2000" b="0" i="0">
                <a:effectLst/>
              </a:rPr>
            </a:br>
            <a:r>
              <a:rPr lang="en-US" sz="2000" b="0" i="0">
                <a:effectLst/>
              </a:rPr>
              <a:t>IEEE-US</a:t>
            </a:r>
            <a:r>
              <a:rPr lang="en-US" sz="2000"/>
              <a:t>A Salary Calculator</a:t>
            </a:r>
            <a:endParaRPr lang="en-US" sz="2000" b="0" i="0">
              <a:effectLst/>
            </a:endParaRPr>
          </a:p>
        </p:txBody>
      </p:sp>
      <p:sp>
        <p:nvSpPr>
          <p:cNvPr id="14" name="Rectangle 13">
            <a:extLst>
              <a:ext uri="{FF2B5EF4-FFF2-40B4-BE49-F238E27FC236}">
                <a16:creationId xmlns:a16="http://schemas.microsoft.com/office/drawing/2014/main" id="{814D9747-BD96-B242-9777-41F2C6368F78}"/>
              </a:ext>
            </a:extLst>
          </p:cNvPr>
          <p:cNvSpPr/>
          <p:nvPr/>
        </p:nvSpPr>
        <p:spPr>
          <a:xfrm>
            <a:off x="432159" y="3496883"/>
            <a:ext cx="4399280" cy="1938992"/>
          </a:xfrm>
          <a:prstGeom prst="rect">
            <a:avLst/>
          </a:prstGeom>
        </p:spPr>
        <p:txBody>
          <a:bodyPr wrap="square">
            <a:spAutoFit/>
          </a:bodyPr>
          <a:lstStyle/>
          <a:p>
            <a:pPr fontAlgn="base"/>
            <a:r>
              <a:rPr lang="en-US" sz="2000" b="1"/>
              <a:t>Employers</a:t>
            </a:r>
          </a:p>
          <a:p>
            <a:pPr marL="285750" indent="-285750" fontAlgn="base">
              <a:buFont typeface="Arial" panose="020B0604020202020204" pitchFamily="34" charset="0"/>
              <a:buChar char="•"/>
            </a:pPr>
            <a:r>
              <a:rPr lang="en-US" sz="2000"/>
              <a:t>Recruit highly qualified, sought-after IEEE member candidates</a:t>
            </a:r>
          </a:p>
          <a:p>
            <a:pPr marL="285750" indent="-285750" fontAlgn="base">
              <a:buFont typeface="Arial" panose="020B0604020202020204" pitchFamily="34" charset="0"/>
              <a:buChar char="•"/>
            </a:pPr>
            <a:r>
              <a:rPr lang="en-US" sz="2000"/>
              <a:t>Search the IEEE resume database of registered job seekers to find the right candidate</a:t>
            </a:r>
          </a:p>
        </p:txBody>
      </p:sp>
      <p:sp>
        <p:nvSpPr>
          <p:cNvPr id="12" name="Rectangle 11">
            <a:extLst>
              <a:ext uri="{FF2B5EF4-FFF2-40B4-BE49-F238E27FC236}">
                <a16:creationId xmlns:a16="http://schemas.microsoft.com/office/drawing/2014/main" id="{9A029DB0-21C0-6A45-BE51-7B2DF69B0D9E}"/>
              </a:ext>
            </a:extLst>
          </p:cNvPr>
          <p:cNvSpPr/>
          <p:nvPr/>
        </p:nvSpPr>
        <p:spPr>
          <a:xfrm>
            <a:off x="1725905" y="6236787"/>
            <a:ext cx="2360583"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4">
                  <a:extLst>
                    <a:ext uri="{A12FA001-AC4F-418D-AE19-62706E023703}">
                      <ahyp:hlinkClr xmlns:ahyp="http://schemas.microsoft.com/office/drawing/2018/hyperlinkcolor" val="tx"/>
                    </a:ext>
                  </a:extLst>
                </a:hlinkClick>
              </a:rPr>
              <a:t>jobs.ieee.org</a:t>
            </a:r>
            <a:endParaRPr lang="en-US" sz="1600" b="1" dirty="0">
              <a:solidFill>
                <a:srgbClr val="00629B"/>
              </a:solidFill>
            </a:endParaRPr>
          </a:p>
        </p:txBody>
      </p:sp>
    </p:spTree>
    <p:extLst>
      <p:ext uri="{BB962C8B-B14F-4D97-AF65-F5344CB8AC3E}">
        <p14:creationId xmlns:p14="http://schemas.microsoft.com/office/powerpoint/2010/main" val="3944345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p:cNvCxnSpPr/>
          <p:nvPr/>
        </p:nvCxnSpPr>
        <p:spPr>
          <a:xfrm>
            <a:off x="1644098" y="4484730"/>
            <a:ext cx="8031383" cy="0"/>
          </a:xfrm>
          <a:prstGeom prst="line">
            <a:avLst/>
          </a:prstGeom>
          <a:ln w="31750" cap="rnd">
            <a:solidFill>
              <a:srgbClr val="75787B"/>
            </a:solidFill>
            <a:prstDash val="sysDot"/>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68" name="Snip Diagonal Corner Rectangle 67">
            <a:extLst>
              <a:ext uri="{FF2B5EF4-FFF2-40B4-BE49-F238E27FC236}">
                <a16:creationId xmlns:a16="http://schemas.microsoft.com/office/drawing/2014/main" id="{77B9C607-CA7A-B244-8DA4-6F3FB81D6ACA}"/>
              </a:ext>
            </a:extLst>
          </p:cNvPr>
          <p:cNvSpPr/>
          <p:nvPr/>
        </p:nvSpPr>
        <p:spPr>
          <a:xfrm>
            <a:off x="1961632" y="3287223"/>
            <a:ext cx="2266437" cy="2717128"/>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Snip Diagonal Corner Rectangle 68">
            <a:extLst>
              <a:ext uri="{FF2B5EF4-FFF2-40B4-BE49-F238E27FC236}">
                <a16:creationId xmlns:a16="http://schemas.microsoft.com/office/drawing/2014/main" id="{24B04A5A-07E5-E845-9464-46AA39E9E5C5}"/>
              </a:ext>
            </a:extLst>
          </p:cNvPr>
          <p:cNvSpPr/>
          <p:nvPr/>
        </p:nvSpPr>
        <p:spPr>
          <a:xfrm>
            <a:off x="4431699" y="3287223"/>
            <a:ext cx="2266437" cy="2717128"/>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Snip Diagonal Corner Rectangle 69">
            <a:extLst>
              <a:ext uri="{FF2B5EF4-FFF2-40B4-BE49-F238E27FC236}">
                <a16:creationId xmlns:a16="http://schemas.microsoft.com/office/drawing/2014/main" id="{034C30EF-0F5F-8C4E-A819-0F14595966C9}"/>
              </a:ext>
            </a:extLst>
          </p:cNvPr>
          <p:cNvSpPr/>
          <p:nvPr/>
        </p:nvSpPr>
        <p:spPr>
          <a:xfrm>
            <a:off x="6937392" y="3287223"/>
            <a:ext cx="2266437" cy="2717128"/>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Snip Diagonal Corner Rectangle 70">
            <a:extLst>
              <a:ext uri="{FF2B5EF4-FFF2-40B4-BE49-F238E27FC236}">
                <a16:creationId xmlns:a16="http://schemas.microsoft.com/office/drawing/2014/main" id="{19CE82AC-DDE0-F049-BBD3-E7EF4D247A98}"/>
              </a:ext>
            </a:extLst>
          </p:cNvPr>
          <p:cNvSpPr/>
          <p:nvPr/>
        </p:nvSpPr>
        <p:spPr>
          <a:xfrm>
            <a:off x="9419335" y="3287223"/>
            <a:ext cx="2266437" cy="2717128"/>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p:cNvCxnSpPr/>
          <p:nvPr/>
        </p:nvCxnSpPr>
        <p:spPr>
          <a:xfrm>
            <a:off x="1447404" y="2231746"/>
            <a:ext cx="8228077" cy="0"/>
          </a:xfrm>
          <a:prstGeom prst="line">
            <a:avLst/>
          </a:prstGeom>
          <a:ln w="31750" cap="rnd">
            <a:solidFill>
              <a:srgbClr val="75787B"/>
            </a:solidFill>
            <a:prstDash val="sysDot"/>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Snip Diagonal Corner Rectangle 58">
            <a:extLst>
              <a:ext uri="{FF2B5EF4-FFF2-40B4-BE49-F238E27FC236}">
                <a16:creationId xmlns:a16="http://schemas.microsoft.com/office/drawing/2014/main" id="{F0704442-7B67-A240-9B55-086B03D4EB52}"/>
              </a:ext>
            </a:extLst>
          </p:cNvPr>
          <p:cNvSpPr/>
          <p:nvPr/>
        </p:nvSpPr>
        <p:spPr>
          <a:xfrm>
            <a:off x="5096717" y="1434673"/>
            <a:ext cx="2811101" cy="1617007"/>
          </a:xfrm>
          <a:prstGeom prst="snip2Diag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Snip Diagonal Corner Rectangle 66">
            <a:extLst>
              <a:ext uri="{FF2B5EF4-FFF2-40B4-BE49-F238E27FC236}">
                <a16:creationId xmlns:a16="http://schemas.microsoft.com/office/drawing/2014/main" id="{44B6E6EC-4ED2-E440-BD0F-89D7333A8244}"/>
              </a:ext>
            </a:extLst>
          </p:cNvPr>
          <p:cNvSpPr/>
          <p:nvPr/>
        </p:nvSpPr>
        <p:spPr>
          <a:xfrm>
            <a:off x="8231804" y="1434673"/>
            <a:ext cx="2811101" cy="1617007"/>
          </a:xfrm>
          <a:prstGeom prst="snip2Diag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Snip Diagonal Corner Rectangle 57">
            <a:extLst>
              <a:ext uri="{FF2B5EF4-FFF2-40B4-BE49-F238E27FC236}">
                <a16:creationId xmlns:a16="http://schemas.microsoft.com/office/drawing/2014/main" id="{20392465-21A2-454D-B4FC-C9256377F528}"/>
              </a:ext>
            </a:extLst>
          </p:cNvPr>
          <p:cNvSpPr/>
          <p:nvPr/>
        </p:nvSpPr>
        <p:spPr>
          <a:xfrm>
            <a:off x="1961147" y="1434673"/>
            <a:ext cx="2811101" cy="1617007"/>
          </a:xfrm>
          <a:prstGeom prst="snip2Diag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1"/>
          <p:cNvSpPr>
            <a:spLocks noChangeArrowheads="1"/>
          </p:cNvSpPr>
          <p:nvPr/>
        </p:nvSpPr>
        <p:spPr bwMode="auto">
          <a:xfrm>
            <a:off x="6930242" y="3338644"/>
            <a:ext cx="2224903" cy="6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200+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Top-cited Periodicals</a:t>
            </a:r>
          </a:p>
        </p:txBody>
      </p:sp>
      <p:sp>
        <p:nvSpPr>
          <p:cNvPr id="49" name="Oval 48"/>
          <p:cNvSpPr/>
          <p:nvPr/>
        </p:nvSpPr>
        <p:spPr>
          <a:xfrm>
            <a:off x="7539381" y="4122912"/>
            <a:ext cx="989081" cy="970191"/>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5" name="Rectangle 12"/>
          <p:cNvSpPr>
            <a:spLocks noChangeArrowheads="1"/>
          </p:cNvSpPr>
          <p:nvPr/>
        </p:nvSpPr>
        <p:spPr bwMode="auto">
          <a:xfrm>
            <a:off x="4433258" y="3339337"/>
            <a:ext cx="2267063" cy="6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5,000,000+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Technical Documents</a:t>
            </a:r>
          </a:p>
        </p:txBody>
      </p:sp>
      <p:sp>
        <p:nvSpPr>
          <p:cNvPr id="48" name="Oval 47"/>
          <p:cNvSpPr/>
          <p:nvPr/>
        </p:nvSpPr>
        <p:spPr>
          <a:xfrm>
            <a:off x="5066002" y="4075997"/>
            <a:ext cx="956390" cy="961281"/>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29" name="Rectangle 15"/>
          <p:cNvSpPr>
            <a:spLocks noChangeArrowheads="1"/>
          </p:cNvSpPr>
          <p:nvPr/>
        </p:nvSpPr>
        <p:spPr bwMode="auto">
          <a:xfrm>
            <a:off x="355522" y="1778882"/>
            <a:ext cx="1246014" cy="83099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eaLnBrk="1" hangingPunct="1">
              <a:spcBef>
                <a:spcPct val="0"/>
              </a:spcBef>
              <a:buSzTx/>
              <a:buFontTx/>
              <a:buNone/>
            </a:pPr>
            <a:r>
              <a:rPr lang="en-US" altLang="x-none" b="1" i="1" dirty="0">
                <a:solidFill>
                  <a:srgbClr val="004578"/>
                </a:solidFill>
                <a:latin typeface="Calibri" charset="0"/>
                <a:ea typeface="Calibri" charset="0"/>
                <a:cs typeface="Calibri" charset="0"/>
              </a:rPr>
              <a:t>Global </a:t>
            </a:r>
          </a:p>
          <a:p>
            <a:pPr eaLnBrk="1" hangingPunct="1">
              <a:spcBef>
                <a:spcPct val="0"/>
              </a:spcBef>
              <a:buSzTx/>
              <a:buFontTx/>
              <a:buNone/>
            </a:pPr>
            <a:r>
              <a:rPr lang="en-US" altLang="x-none" b="1" i="1" dirty="0">
                <a:solidFill>
                  <a:srgbClr val="004578"/>
                </a:solidFill>
                <a:latin typeface="Calibri" charset="0"/>
                <a:ea typeface="Calibri" charset="0"/>
                <a:cs typeface="Calibri" charset="0"/>
              </a:rPr>
              <a:t>Reach</a:t>
            </a:r>
          </a:p>
        </p:txBody>
      </p:sp>
      <p:sp>
        <p:nvSpPr>
          <p:cNvPr id="32" name="Rectangle 14"/>
          <p:cNvSpPr>
            <a:spLocks noChangeArrowheads="1"/>
          </p:cNvSpPr>
          <p:nvPr/>
        </p:nvSpPr>
        <p:spPr bwMode="auto">
          <a:xfrm>
            <a:off x="346000" y="4038904"/>
            <a:ext cx="1487342" cy="83099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eaLnBrk="1" hangingPunct="1">
              <a:spcBef>
                <a:spcPct val="0"/>
              </a:spcBef>
              <a:buSzTx/>
              <a:buFontTx/>
              <a:buNone/>
            </a:pPr>
            <a:r>
              <a:rPr lang="en-US" altLang="x-none" b="1" i="1" dirty="0">
                <a:solidFill>
                  <a:srgbClr val="004578"/>
                </a:solidFill>
                <a:latin typeface="Calibri" charset="0"/>
                <a:ea typeface="Calibri" charset="0"/>
                <a:cs typeface="Calibri" charset="0"/>
              </a:rPr>
              <a:t>Technical Breadth</a:t>
            </a:r>
          </a:p>
        </p:txBody>
      </p:sp>
      <p:sp>
        <p:nvSpPr>
          <p:cNvPr id="22" name="Title 21">
            <a:extLst>
              <a:ext uri="{FF2B5EF4-FFF2-40B4-BE49-F238E27FC236}">
                <a16:creationId xmlns:a16="http://schemas.microsoft.com/office/drawing/2014/main" id="{C40CBB8C-7C48-4C48-9849-AA8DCDAF408C}"/>
              </a:ext>
            </a:extLst>
          </p:cNvPr>
          <p:cNvSpPr>
            <a:spLocks noGrp="1"/>
          </p:cNvSpPr>
          <p:nvPr>
            <p:ph type="title"/>
          </p:nvPr>
        </p:nvSpPr>
        <p:spPr/>
        <p:txBody>
          <a:bodyPr>
            <a:normAutofit/>
          </a:bodyPr>
          <a:lstStyle/>
          <a:p>
            <a:r>
              <a:rPr lang="en-US" dirty="0">
                <a:solidFill>
                  <a:srgbClr val="0066A1"/>
                </a:solidFill>
                <a:latin typeface="Calibri" panose="020F0502020204030204" pitchFamily="34" charset="0"/>
                <a:cs typeface="Calibri" panose="020F0502020204030204" pitchFamily="34" charset="0"/>
              </a:rPr>
              <a:t>IEEE Today at a Glance</a:t>
            </a:r>
          </a:p>
        </p:txBody>
      </p:sp>
      <p:sp>
        <p:nvSpPr>
          <p:cNvPr id="4" name="Slide Number Placeholder 3"/>
          <p:cNvSpPr>
            <a:spLocks noGrp="1"/>
          </p:cNvSpPr>
          <p:nvPr>
            <p:ph type="sldNum" sz="quarter" idx="4"/>
          </p:nvPr>
        </p:nvSpPr>
        <p:spPr/>
        <p:txBody>
          <a:bodyPr/>
          <a:lstStyle/>
          <a:p>
            <a:fld id="{109D57CF-4CD8-6948-8A66-A1C7ACFCFC42}" type="slidenum">
              <a:rPr lang="en-US" smtClean="0"/>
              <a:pPr/>
              <a:t>7</a:t>
            </a:fld>
            <a:endParaRPr lang="en-US" dirty="0"/>
          </a:p>
        </p:txBody>
      </p:sp>
      <p:sp>
        <p:nvSpPr>
          <p:cNvPr id="41" name="Rectangle 12"/>
          <p:cNvSpPr>
            <a:spLocks noChangeArrowheads="1"/>
          </p:cNvSpPr>
          <p:nvPr/>
        </p:nvSpPr>
        <p:spPr bwMode="auto">
          <a:xfrm>
            <a:off x="9436606" y="3327332"/>
            <a:ext cx="2277088" cy="692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1,200+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Active Standards</a:t>
            </a:r>
          </a:p>
        </p:txBody>
      </p:sp>
      <p:sp>
        <p:nvSpPr>
          <p:cNvPr id="9" name="Rectangle 7"/>
          <p:cNvSpPr>
            <a:spLocks noChangeArrowheads="1"/>
          </p:cNvSpPr>
          <p:nvPr/>
        </p:nvSpPr>
        <p:spPr bwMode="auto">
          <a:xfrm>
            <a:off x="2840653" y="1719326"/>
            <a:ext cx="2144241" cy="707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400,000+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Members</a:t>
            </a:r>
          </a:p>
        </p:txBody>
      </p:sp>
      <p:sp>
        <p:nvSpPr>
          <p:cNvPr id="44" name="Oval 43"/>
          <p:cNvSpPr/>
          <p:nvPr/>
        </p:nvSpPr>
        <p:spPr>
          <a:xfrm>
            <a:off x="2071287" y="1627164"/>
            <a:ext cx="1215368" cy="1215708"/>
          </a:xfrm>
          <a:prstGeom prst="ellipse">
            <a:avLst/>
          </a:prstGeom>
          <a:blipFill>
            <a:blip r:embed="rId6"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6" name="Rectangle 10"/>
          <p:cNvSpPr>
            <a:spLocks noChangeArrowheads="1"/>
          </p:cNvSpPr>
          <p:nvPr/>
        </p:nvSpPr>
        <p:spPr bwMode="auto">
          <a:xfrm>
            <a:off x="9675481" y="1674395"/>
            <a:ext cx="1197744" cy="69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160+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Countries</a:t>
            </a:r>
          </a:p>
        </p:txBody>
      </p:sp>
      <p:sp>
        <p:nvSpPr>
          <p:cNvPr id="45" name="Oval 44"/>
          <p:cNvSpPr/>
          <p:nvPr/>
        </p:nvSpPr>
        <p:spPr>
          <a:xfrm>
            <a:off x="8432204" y="1613204"/>
            <a:ext cx="1243280" cy="1243628"/>
          </a:xfrm>
          <a:prstGeom prst="ellipse">
            <a:avLst/>
          </a:prstGeom>
          <a:blipFill>
            <a:blip r:embed="rId7"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0" name="Rectangle 8"/>
          <p:cNvSpPr>
            <a:spLocks noChangeArrowheads="1"/>
          </p:cNvSpPr>
          <p:nvPr/>
        </p:nvSpPr>
        <p:spPr bwMode="auto">
          <a:xfrm>
            <a:off x="6155934" y="1478968"/>
            <a:ext cx="182627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39</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Technical</a:t>
            </a:r>
            <a:br>
              <a:rPr lang="en-US" altLang="x-none" sz="1700" dirty="0">
                <a:solidFill>
                  <a:schemeClr val="bg1"/>
                </a:solidFill>
                <a:latin typeface="Calibri" charset="0"/>
                <a:ea typeface="Calibri" charset="0"/>
                <a:cs typeface="Calibri" charset="0"/>
              </a:rPr>
            </a:br>
            <a:r>
              <a:rPr lang="en-US" altLang="x-none" sz="1700" dirty="0">
                <a:solidFill>
                  <a:schemeClr val="bg1"/>
                </a:solidFill>
                <a:latin typeface="Calibri" charset="0"/>
                <a:ea typeface="Calibri" charset="0"/>
                <a:cs typeface="Calibri" charset="0"/>
              </a:rPr>
              <a:t> Societies</a:t>
            </a:r>
          </a:p>
        </p:txBody>
      </p:sp>
      <p:sp>
        <p:nvSpPr>
          <p:cNvPr id="46" name="Oval 45"/>
          <p:cNvSpPr/>
          <p:nvPr/>
        </p:nvSpPr>
        <p:spPr>
          <a:xfrm>
            <a:off x="5285896" y="1638430"/>
            <a:ext cx="1192843" cy="1193177"/>
          </a:xfrm>
          <a:prstGeom prst="ellipse">
            <a:avLst/>
          </a:prstGeom>
          <a:blipFill>
            <a:blip r:embed="rId8" cstate="screen">
              <a:extLst>
                <a:ext uri="{28A0092B-C50C-407E-A947-70E740481C1C}">
                  <a14:useLocalDpi xmlns:a14="http://schemas.microsoft.com/office/drawing/2010/main"/>
                </a:ext>
              </a:extLst>
            </a:blip>
            <a:stretch>
              <a:fillRect b="869"/>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61" name="Rectangle 8">
            <a:extLst>
              <a:ext uri="{FF2B5EF4-FFF2-40B4-BE49-F238E27FC236}">
                <a16:creationId xmlns:a16="http://schemas.microsoft.com/office/drawing/2014/main" id="{9C66C347-0805-EA42-9CE4-B845F008D970}"/>
              </a:ext>
            </a:extLst>
          </p:cNvPr>
          <p:cNvSpPr>
            <a:spLocks noChangeArrowheads="1"/>
          </p:cNvSpPr>
          <p:nvPr/>
        </p:nvSpPr>
        <p:spPr bwMode="auto">
          <a:xfrm>
            <a:off x="6155934" y="2390096"/>
            <a:ext cx="18262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spcBef>
                <a:spcPct val="0"/>
              </a:spcBef>
              <a:buSzTx/>
              <a:buNone/>
            </a:pPr>
            <a:r>
              <a:rPr lang="en-US" sz="1200" dirty="0">
                <a:latin typeface="Calibri" panose="020F0502020204030204" pitchFamily="34" charset="0"/>
                <a:cs typeface="Calibri" panose="020F0502020204030204" pitchFamily="34" charset="0"/>
              </a:rPr>
              <a:t>and </a:t>
            </a:r>
            <a:r>
              <a:rPr lang="en-US" sz="1200" b="1" dirty="0">
                <a:solidFill>
                  <a:schemeClr val="bg1"/>
                </a:solidFill>
                <a:latin typeface="Calibri" panose="020F0502020204030204" pitchFamily="34" charset="0"/>
                <a:cs typeface="Calibri" panose="020F0502020204030204" pitchFamily="34" charset="0"/>
              </a:rPr>
              <a:t>seven</a:t>
            </a:r>
            <a:r>
              <a:rPr lang="en-US" sz="1200" dirty="0">
                <a:latin typeface="Calibri" panose="020F0502020204030204" pitchFamily="34" charset="0"/>
                <a:cs typeface="Calibri" panose="020F0502020204030204" pitchFamily="34" charset="0"/>
              </a:rPr>
              <a:t> </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Technical Councils</a:t>
            </a:r>
            <a:endParaRPr lang="en-US" altLang="x-none" sz="1200" dirty="0">
              <a:solidFill>
                <a:srgbClr val="0066A1"/>
              </a:solidFill>
              <a:latin typeface="Calibri" panose="020F0502020204030204" pitchFamily="34" charset="0"/>
              <a:ea typeface="Calibri" charset="0"/>
              <a:cs typeface="Calibri" panose="020F0502020204030204" pitchFamily="34" charset="0"/>
            </a:endParaRPr>
          </a:p>
        </p:txBody>
      </p:sp>
      <p:sp>
        <p:nvSpPr>
          <p:cNvPr id="63" name="Rectangle 8">
            <a:extLst>
              <a:ext uri="{FF2B5EF4-FFF2-40B4-BE49-F238E27FC236}">
                <a16:creationId xmlns:a16="http://schemas.microsoft.com/office/drawing/2014/main" id="{F0C6A4BC-EDBD-2445-A187-49C7D57BBCCD}"/>
              </a:ext>
            </a:extLst>
          </p:cNvPr>
          <p:cNvSpPr>
            <a:spLocks noChangeArrowheads="1"/>
          </p:cNvSpPr>
          <p:nvPr/>
        </p:nvSpPr>
        <p:spPr bwMode="auto">
          <a:xfrm>
            <a:off x="4425206" y="5138629"/>
            <a:ext cx="224081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spcBef>
                <a:spcPct val="0"/>
              </a:spcBef>
              <a:buSzTx/>
              <a:buNone/>
            </a:pPr>
            <a:r>
              <a:rPr lang="en-US" sz="1200" dirty="0">
                <a:solidFill>
                  <a:schemeClr val="bg1"/>
                </a:solidFill>
                <a:latin typeface="Calibri" panose="020F0502020204030204" pitchFamily="34" charset="0"/>
                <a:cs typeface="Calibri" panose="020F0502020204030204" pitchFamily="34" charset="0"/>
              </a:rPr>
              <a:t>via IEEE </a:t>
            </a:r>
            <a:r>
              <a:rPr lang="en-US" sz="1200" i="1" dirty="0">
                <a:solidFill>
                  <a:schemeClr val="bg1"/>
                </a:solidFill>
                <a:latin typeface="Calibri" panose="020F0502020204030204" pitchFamily="34" charset="0"/>
                <a:cs typeface="Calibri" panose="020F0502020204030204" pitchFamily="34" charset="0"/>
              </a:rPr>
              <a:t>Xplore </a:t>
            </a:r>
            <a:r>
              <a:rPr lang="en-US" sz="1200" dirty="0">
                <a:solidFill>
                  <a:schemeClr val="bg1"/>
                </a:solidFill>
                <a:latin typeface="Calibri" panose="020F0502020204030204" pitchFamily="34" charset="0"/>
                <a:cs typeface="Calibri" panose="020F0502020204030204" pitchFamily="34" charset="0"/>
              </a:rPr>
              <a:t>digital library, with more than </a:t>
            </a:r>
            <a:r>
              <a:rPr lang="en-US" sz="1200" b="1" dirty="0">
                <a:solidFill>
                  <a:srgbClr val="00B5E2"/>
                </a:solidFill>
                <a:latin typeface="Calibri" panose="020F0502020204030204" pitchFamily="34" charset="0"/>
                <a:cs typeface="Calibri" panose="020F0502020204030204" pitchFamily="34" charset="0"/>
              </a:rPr>
              <a:t>15</a:t>
            </a:r>
            <a:r>
              <a:rPr lang="en-US" sz="1200" dirty="0">
                <a:solidFill>
                  <a:srgbClr val="00B5E2"/>
                </a:solidFill>
                <a:latin typeface="Calibri" panose="020F0502020204030204" pitchFamily="34" charset="0"/>
                <a:cs typeface="Calibri" panose="020F0502020204030204" pitchFamily="34" charset="0"/>
              </a:rPr>
              <a:t> </a:t>
            </a:r>
            <a:r>
              <a:rPr lang="en-US" sz="1200" b="1" dirty="0">
                <a:solidFill>
                  <a:srgbClr val="00B5E2"/>
                </a:solidFill>
                <a:latin typeface="Calibri" panose="020F0502020204030204" pitchFamily="34" charset="0"/>
                <a:cs typeface="Calibri" panose="020F0502020204030204" pitchFamily="34" charset="0"/>
              </a:rPr>
              <a:t>million</a:t>
            </a:r>
            <a:r>
              <a:rPr lang="en-US" sz="1200" dirty="0">
                <a:solidFill>
                  <a:srgbClr val="00B5E2"/>
                </a:solidFill>
                <a:latin typeface="Calibri" panose="020F0502020204030204" pitchFamily="34" charset="0"/>
                <a:cs typeface="Calibri" panose="020F0502020204030204" pitchFamily="34" charset="0"/>
              </a:rPr>
              <a:t> </a:t>
            </a:r>
            <a:r>
              <a:rPr lang="en-US" sz="1200" dirty="0">
                <a:solidFill>
                  <a:schemeClr val="bg1"/>
                </a:solidFill>
                <a:latin typeface="Calibri" panose="020F0502020204030204" pitchFamily="34" charset="0"/>
                <a:cs typeface="Calibri" panose="020F0502020204030204" pitchFamily="34" charset="0"/>
              </a:rPr>
              <a:t>downloads each month</a:t>
            </a:r>
            <a:endParaRPr lang="en-US" altLang="x-none" sz="1200" dirty="0">
              <a:solidFill>
                <a:schemeClr val="bg1"/>
              </a:solidFill>
              <a:latin typeface="Calibri" panose="020F0502020204030204" pitchFamily="34" charset="0"/>
              <a:ea typeface="Calibri" charset="0"/>
              <a:cs typeface="Calibri" panose="020F0502020204030204" pitchFamily="34" charset="0"/>
            </a:endParaRPr>
          </a:p>
        </p:txBody>
      </p:sp>
      <p:sp>
        <p:nvSpPr>
          <p:cNvPr id="64" name="Rectangle 8">
            <a:extLst>
              <a:ext uri="{FF2B5EF4-FFF2-40B4-BE49-F238E27FC236}">
                <a16:creationId xmlns:a16="http://schemas.microsoft.com/office/drawing/2014/main" id="{F6FF500D-A41E-C748-B048-79333D8104B4}"/>
              </a:ext>
            </a:extLst>
          </p:cNvPr>
          <p:cNvSpPr>
            <a:spLocks noChangeArrowheads="1"/>
          </p:cNvSpPr>
          <p:nvPr/>
        </p:nvSpPr>
        <p:spPr bwMode="auto">
          <a:xfrm>
            <a:off x="6913256" y="5219654"/>
            <a:ext cx="224188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buNone/>
            </a:pPr>
            <a:r>
              <a:rPr lang="en-US" sz="1200" dirty="0">
                <a:solidFill>
                  <a:schemeClr val="bg1"/>
                </a:solidFill>
                <a:latin typeface="Calibri" panose="020F0502020204030204" pitchFamily="34" charset="0"/>
                <a:cs typeface="Calibri" panose="020F0502020204030204" pitchFamily="34" charset="0"/>
              </a:rPr>
              <a:t>IEEE journals, conference proceedings, and select content dating back to 1884</a:t>
            </a:r>
            <a:endParaRPr lang="en-US" sz="1200" dirty="0">
              <a:solidFill>
                <a:schemeClr val="bg1"/>
              </a:solidFill>
            </a:endParaRPr>
          </a:p>
        </p:txBody>
      </p:sp>
      <p:sp>
        <p:nvSpPr>
          <p:cNvPr id="66" name="Rectangle 8">
            <a:extLst>
              <a:ext uri="{FF2B5EF4-FFF2-40B4-BE49-F238E27FC236}">
                <a16:creationId xmlns:a16="http://schemas.microsoft.com/office/drawing/2014/main" id="{CA489940-A094-7244-9EF8-4FCCCA560662}"/>
              </a:ext>
            </a:extLst>
          </p:cNvPr>
          <p:cNvSpPr>
            <a:spLocks noChangeArrowheads="1"/>
          </p:cNvSpPr>
          <p:nvPr/>
        </p:nvSpPr>
        <p:spPr bwMode="auto">
          <a:xfrm>
            <a:off x="9607009" y="2283954"/>
            <a:ext cx="1449506"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spcBef>
                <a:spcPct val="0"/>
              </a:spcBef>
              <a:buSzTx/>
              <a:buNone/>
            </a:pPr>
            <a:r>
              <a:rPr lang="en-US" sz="1200" dirty="0">
                <a:latin typeface="Calibri" panose="020F0502020204030204" pitchFamily="34" charset="0"/>
                <a:cs typeface="Calibri" panose="020F0502020204030204" pitchFamily="34" charset="0"/>
              </a:rPr>
              <a:t>across </a:t>
            </a:r>
            <a:r>
              <a:rPr lang="en-US" sz="1200" b="1" dirty="0">
                <a:solidFill>
                  <a:schemeClr val="bg1"/>
                </a:solidFill>
                <a:latin typeface="Calibri" panose="020F0502020204030204" pitchFamily="34" charset="0"/>
                <a:cs typeface="Calibri" panose="020F0502020204030204" pitchFamily="34" charset="0"/>
              </a:rPr>
              <a:t>10</a:t>
            </a:r>
            <a:r>
              <a:rPr lang="en-US" sz="1200" dirty="0">
                <a:latin typeface="Calibri" panose="020F0502020204030204" pitchFamily="34" charset="0"/>
                <a:cs typeface="Calibri" panose="020F0502020204030204" pitchFamily="34" charset="0"/>
              </a:rPr>
              <a:t> geographic Regions</a:t>
            </a:r>
          </a:p>
          <a:p>
            <a:pPr algn="ctr">
              <a:spcBef>
                <a:spcPct val="0"/>
              </a:spcBef>
              <a:buSzTx/>
              <a:buNone/>
            </a:pPr>
            <a:endParaRPr lang="en-US" altLang="x-none" sz="1400" dirty="0">
              <a:solidFill>
                <a:srgbClr val="0066A1"/>
              </a:solidFill>
              <a:latin typeface="Calibri" panose="020F0502020204030204" pitchFamily="34" charset="0"/>
              <a:ea typeface="Calibri" charset="0"/>
              <a:cs typeface="Calibri" panose="020F0502020204030204" pitchFamily="34" charset="0"/>
            </a:endParaRPr>
          </a:p>
        </p:txBody>
      </p:sp>
      <p:sp>
        <p:nvSpPr>
          <p:cNvPr id="12" name="Rectangle 13"/>
          <p:cNvSpPr>
            <a:spLocks noChangeArrowheads="1"/>
          </p:cNvSpPr>
          <p:nvPr/>
        </p:nvSpPr>
        <p:spPr bwMode="auto">
          <a:xfrm>
            <a:off x="2079396" y="3396044"/>
            <a:ext cx="2130988" cy="6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1,600+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Annual Conferences</a:t>
            </a:r>
          </a:p>
        </p:txBody>
      </p:sp>
      <p:sp>
        <p:nvSpPr>
          <p:cNvPr id="47" name="Oval 46"/>
          <p:cNvSpPr/>
          <p:nvPr/>
        </p:nvSpPr>
        <p:spPr>
          <a:xfrm>
            <a:off x="2631151" y="4092191"/>
            <a:ext cx="912208" cy="917235"/>
          </a:xfrm>
          <a:prstGeom prst="ellipse">
            <a:avLst/>
          </a:prstGeom>
          <a:blipFill>
            <a:blip r:embed="rId9" cstate="screen">
              <a:extLst>
                <a:ext uri="{28A0092B-C50C-407E-A947-70E740481C1C}">
                  <a14:useLocalDpi xmlns:a14="http://schemas.microsoft.com/office/drawing/2010/main"/>
                </a:ext>
              </a:extLst>
            </a:blip>
            <a:stretch>
              <a:fillRect b="398"/>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62" name="Rectangle 8">
            <a:extLst>
              <a:ext uri="{FF2B5EF4-FFF2-40B4-BE49-F238E27FC236}">
                <a16:creationId xmlns:a16="http://schemas.microsoft.com/office/drawing/2014/main" id="{7B0B2CE5-332C-7748-B521-D1827BD49B30}"/>
              </a:ext>
            </a:extLst>
          </p:cNvPr>
          <p:cNvSpPr>
            <a:spLocks noChangeArrowheads="1"/>
          </p:cNvSpPr>
          <p:nvPr/>
        </p:nvSpPr>
        <p:spPr bwMode="auto">
          <a:xfrm>
            <a:off x="9607009" y="5222027"/>
            <a:ext cx="18262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spcBef>
                <a:spcPct val="0"/>
              </a:spcBef>
              <a:buSzTx/>
              <a:buNone/>
            </a:pPr>
            <a:r>
              <a:rPr lang="en-US" sz="1200" dirty="0">
                <a:solidFill>
                  <a:schemeClr val="bg1"/>
                </a:solidFill>
                <a:latin typeface="Calibri" panose="020F0502020204030204" pitchFamily="34" charset="0"/>
                <a:cs typeface="Calibri" panose="020F0502020204030204" pitchFamily="34" charset="0"/>
              </a:rPr>
              <a:t>and </a:t>
            </a:r>
            <a:r>
              <a:rPr lang="en-US" sz="1200" b="1" dirty="0">
                <a:solidFill>
                  <a:srgbClr val="00B5E2"/>
                </a:solidFill>
                <a:latin typeface="Calibri" panose="020F0502020204030204" pitchFamily="34" charset="0"/>
                <a:cs typeface="Calibri" panose="020F0502020204030204" pitchFamily="34" charset="0"/>
              </a:rPr>
              <a:t>900+</a:t>
            </a:r>
            <a:r>
              <a:rPr lang="en-US" sz="1200" dirty="0">
                <a:solidFill>
                  <a:srgbClr val="00B5E2"/>
                </a:solidFill>
                <a:latin typeface="Calibri" panose="020F0502020204030204" pitchFamily="34" charset="0"/>
                <a:cs typeface="Calibri" panose="020F0502020204030204" pitchFamily="34" charset="0"/>
              </a:rPr>
              <a:t> </a:t>
            </a:r>
            <a:br>
              <a:rPr lang="en-US" sz="1200" dirty="0">
                <a:solidFill>
                  <a:schemeClr val="bg1"/>
                </a:solidFill>
                <a:latin typeface="Calibri" panose="020F0502020204030204" pitchFamily="34" charset="0"/>
                <a:cs typeface="Calibri" panose="020F0502020204030204" pitchFamily="34" charset="0"/>
              </a:rPr>
            </a:br>
            <a:r>
              <a:rPr lang="en-US" sz="1200" dirty="0">
                <a:solidFill>
                  <a:schemeClr val="bg1"/>
                </a:solidFill>
                <a:latin typeface="Calibri" panose="020F0502020204030204" pitchFamily="34" charset="0"/>
                <a:cs typeface="Calibri" panose="020F0502020204030204" pitchFamily="34" charset="0"/>
              </a:rPr>
              <a:t>more in development</a:t>
            </a:r>
            <a:endParaRPr lang="en-US" altLang="x-none" sz="1200" dirty="0">
              <a:solidFill>
                <a:schemeClr val="bg1"/>
              </a:solidFill>
              <a:latin typeface="Calibri" panose="020F0502020204030204" pitchFamily="34" charset="0"/>
              <a:ea typeface="Calibri" charset="0"/>
              <a:cs typeface="Calibri" panose="020F0502020204030204" pitchFamily="34" charset="0"/>
            </a:endParaRPr>
          </a:p>
        </p:txBody>
      </p:sp>
      <p:sp>
        <p:nvSpPr>
          <p:cNvPr id="65" name="Rectangle 8">
            <a:extLst>
              <a:ext uri="{FF2B5EF4-FFF2-40B4-BE49-F238E27FC236}">
                <a16:creationId xmlns:a16="http://schemas.microsoft.com/office/drawing/2014/main" id="{50833AE4-FE0E-5347-8D4D-1FB0E97B7825}"/>
              </a:ext>
            </a:extLst>
          </p:cNvPr>
          <p:cNvSpPr>
            <a:spLocks noChangeArrowheads="1"/>
          </p:cNvSpPr>
          <p:nvPr/>
        </p:nvSpPr>
        <p:spPr bwMode="auto">
          <a:xfrm>
            <a:off x="2079396" y="5060044"/>
            <a:ext cx="204119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spcBef>
                <a:spcPct val="0"/>
              </a:spcBef>
              <a:buSzTx/>
              <a:buNone/>
            </a:pPr>
            <a:r>
              <a:rPr lang="en-US" sz="1200" dirty="0">
                <a:solidFill>
                  <a:schemeClr val="bg1"/>
                </a:solidFill>
                <a:latin typeface="+mn-lt"/>
                <a:cs typeface="Calibri" panose="020F0502020204030204" pitchFamily="34" charset="0"/>
              </a:rPr>
              <a:t>in 96 countries</a:t>
            </a:r>
            <a:r>
              <a:rPr lang="en-US" sz="1200" dirty="0">
                <a:solidFill>
                  <a:schemeClr val="bg1"/>
                </a:solidFill>
                <a:latin typeface="Calibri" panose="020F0502020204030204" pitchFamily="34" charset="0"/>
                <a:cs typeface="Calibri" panose="020F0502020204030204" pitchFamily="34" charset="0"/>
              </a:rPr>
              <a:t> while contributing over 3.6 million total conference papers to IEEE </a:t>
            </a:r>
            <a:r>
              <a:rPr lang="en-US" sz="1200" i="1" dirty="0">
                <a:solidFill>
                  <a:schemeClr val="bg1"/>
                </a:solidFill>
                <a:latin typeface="Calibri" panose="020F0502020204030204" pitchFamily="34" charset="0"/>
                <a:cs typeface="Calibri" panose="020F0502020204030204" pitchFamily="34" charset="0"/>
              </a:rPr>
              <a:t>Xplore</a:t>
            </a:r>
            <a:r>
              <a:rPr lang="en-US" sz="1200" dirty="0">
                <a:solidFill>
                  <a:schemeClr val="bg1"/>
                </a:solidFill>
                <a:latin typeface="Calibri" panose="020F0502020204030204" pitchFamily="34" charset="0"/>
                <a:cs typeface="Calibri" panose="020F0502020204030204" pitchFamily="34" charset="0"/>
              </a:rPr>
              <a:t>® </a:t>
            </a:r>
            <a:r>
              <a:rPr lang="en-US" sz="1200" i="1" dirty="0">
                <a:solidFill>
                  <a:schemeClr val="bg1"/>
                </a:solidFill>
                <a:latin typeface="Calibri" panose="020F0502020204030204" pitchFamily="34" charset="0"/>
                <a:cs typeface="Calibri" panose="020F0502020204030204" pitchFamily="34" charset="0"/>
              </a:rPr>
              <a:t> </a:t>
            </a:r>
            <a:r>
              <a:rPr lang="en-US" sz="1200" dirty="0">
                <a:solidFill>
                  <a:schemeClr val="bg1"/>
                </a:solidFill>
                <a:latin typeface="Calibri" panose="020F0502020204030204" pitchFamily="34" charset="0"/>
                <a:cs typeface="Calibri" panose="020F0502020204030204" pitchFamily="34" charset="0"/>
              </a:rPr>
              <a:t>since 1936 </a:t>
            </a:r>
          </a:p>
        </p:txBody>
      </p:sp>
      <p:sp>
        <p:nvSpPr>
          <p:cNvPr id="57" name="Rectangle 8">
            <a:extLst>
              <a:ext uri="{FF2B5EF4-FFF2-40B4-BE49-F238E27FC236}">
                <a16:creationId xmlns:a16="http://schemas.microsoft.com/office/drawing/2014/main" id="{BBA9B833-77FE-AA48-AA3F-527B10705956}"/>
              </a:ext>
            </a:extLst>
          </p:cNvPr>
          <p:cNvSpPr>
            <a:spLocks noChangeArrowheads="1"/>
          </p:cNvSpPr>
          <p:nvPr/>
        </p:nvSpPr>
        <p:spPr bwMode="auto">
          <a:xfrm>
            <a:off x="3138266" y="2339314"/>
            <a:ext cx="150265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buNone/>
            </a:pPr>
            <a:r>
              <a:rPr lang="en-US" sz="1200" dirty="0">
                <a:latin typeface="+mn-lt"/>
              </a:rPr>
              <a:t>60% of whom are from outside the US</a:t>
            </a:r>
          </a:p>
        </p:txBody>
      </p:sp>
      <p:sp>
        <p:nvSpPr>
          <p:cNvPr id="72" name="Rectangle 71">
            <a:extLst>
              <a:ext uri="{FF2B5EF4-FFF2-40B4-BE49-F238E27FC236}">
                <a16:creationId xmlns:a16="http://schemas.microsoft.com/office/drawing/2014/main" id="{8973473A-B78C-FD48-86D2-5DDD93EDA94B}"/>
              </a:ext>
            </a:extLst>
          </p:cNvPr>
          <p:cNvSpPr/>
          <p:nvPr/>
        </p:nvSpPr>
        <p:spPr>
          <a:xfrm>
            <a:off x="1725905" y="6234765"/>
            <a:ext cx="4015908"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10">
                  <a:extLst>
                    <a:ext uri="{A12FA001-AC4F-418D-AE19-62706E023703}">
                      <ahyp:hlinkClr xmlns:ahyp="http://schemas.microsoft.com/office/drawing/2018/hyperlinkcolor" val="tx"/>
                    </a:ext>
                  </a:extLst>
                </a:hlinkClick>
              </a:rPr>
              <a:t>ieee.org/about/at-a-glance.html</a:t>
            </a:r>
            <a:endParaRPr lang="en-US" sz="1600" b="1" dirty="0">
              <a:solidFill>
                <a:srgbClr val="00629B"/>
              </a:solidFill>
            </a:endParaRPr>
          </a:p>
        </p:txBody>
      </p:sp>
      <p:sp>
        <p:nvSpPr>
          <p:cNvPr id="53" name="Oval 52">
            <a:extLst>
              <a:ext uri="{FF2B5EF4-FFF2-40B4-BE49-F238E27FC236}">
                <a16:creationId xmlns:a16="http://schemas.microsoft.com/office/drawing/2014/main" id="{C8C0D2EF-C9C7-334B-84B6-6A4EB99A66D0}"/>
              </a:ext>
            </a:extLst>
          </p:cNvPr>
          <p:cNvSpPr/>
          <p:nvPr/>
        </p:nvSpPr>
        <p:spPr>
          <a:xfrm>
            <a:off x="10051469" y="4122912"/>
            <a:ext cx="989081" cy="970191"/>
          </a:xfrm>
          <a:prstGeom prst="ellipse">
            <a:avLst/>
          </a:prstGeom>
          <a:blipFill>
            <a:blip r:embed="rId11"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29686069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4CD35-648F-8642-80AD-950769BF2B56}"/>
              </a:ext>
            </a:extLst>
          </p:cNvPr>
          <p:cNvSpPr>
            <a:spLocks noGrp="1"/>
          </p:cNvSpPr>
          <p:nvPr>
            <p:ph type="title"/>
          </p:nvPr>
        </p:nvSpPr>
        <p:spPr/>
        <p:txBody>
          <a:bodyPr>
            <a:noAutofit/>
          </a:bodyPr>
          <a:lstStyle/>
          <a:p>
            <a:r>
              <a:rPr lang="en-US"/>
              <a:t>IEEE Mentoring Program</a:t>
            </a:r>
          </a:p>
        </p:txBody>
      </p:sp>
      <p:sp>
        <p:nvSpPr>
          <p:cNvPr id="3" name="Content Placeholder 2">
            <a:extLst>
              <a:ext uri="{FF2B5EF4-FFF2-40B4-BE49-F238E27FC236}">
                <a16:creationId xmlns:a16="http://schemas.microsoft.com/office/drawing/2014/main" id="{D0CCF50A-1CFA-B648-A734-42B186E80962}"/>
              </a:ext>
            </a:extLst>
          </p:cNvPr>
          <p:cNvSpPr>
            <a:spLocks noGrp="1"/>
          </p:cNvSpPr>
          <p:nvPr>
            <p:ph idx="1"/>
          </p:nvPr>
        </p:nvSpPr>
        <p:spPr/>
        <p:txBody>
          <a:bodyPr/>
          <a:lstStyle/>
          <a:p>
            <a:pPr marL="285750" indent="-285750"/>
            <a:r>
              <a:rPr lang="en-US" dirty="0">
                <a:solidFill>
                  <a:srgbClr val="000000"/>
                </a:solidFill>
              </a:rPr>
              <a:t>Brings ongoing attention to your career development</a:t>
            </a:r>
          </a:p>
          <a:p>
            <a:pPr marL="285750" indent="-285750"/>
            <a:r>
              <a:rPr lang="en-US" dirty="0">
                <a:solidFill>
                  <a:srgbClr val="000000"/>
                </a:solidFill>
              </a:rPr>
              <a:t>Let’s you develop a specific skillset</a:t>
            </a:r>
          </a:p>
          <a:p>
            <a:pPr marL="285750" indent="-285750"/>
            <a:r>
              <a:rPr lang="en-US" dirty="0">
                <a:solidFill>
                  <a:srgbClr val="000000"/>
                </a:solidFill>
              </a:rPr>
              <a:t>Expands your professional network</a:t>
            </a:r>
          </a:p>
          <a:p>
            <a:pPr marL="285750" indent="-285750"/>
            <a:r>
              <a:rPr lang="en-US" dirty="0">
                <a:solidFill>
                  <a:srgbClr val="000000"/>
                </a:solidFill>
              </a:rPr>
              <a:t>Provides an opportunity to share knowledge and experiences</a:t>
            </a:r>
          </a:p>
          <a:p>
            <a:pPr marL="285750" indent="-285750"/>
            <a:r>
              <a:rPr lang="en-US" dirty="0">
                <a:solidFill>
                  <a:srgbClr val="000000"/>
                </a:solidFill>
              </a:rPr>
              <a:t>Allows participants to see things from another person's perspective</a:t>
            </a:r>
          </a:p>
          <a:p>
            <a:pPr marL="285750" indent="-285750"/>
            <a:r>
              <a:rPr lang="en-US" dirty="0">
                <a:solidFill>
                  <a:srgbClr val="000000"/>
                </a:solidFill>
              </a:rPr>
              <a:t>Enhances your personal brand</a:t>
            </a:r>
          </a:p>
          <a:p>
            <a:endParaRPr lang="en-US" dirty="0"/>
          </a:p>
        </p:txBody>
      </p:sp>
      <p:sp>
        <p:nvSpPr>
          <p:cNvPr id="5" name="Text Placeholder 4">
            <a:extLst>
              <a:ext uri="{FF2B5EF4-FFF2-40B4-BE49-F238E27FC236}">
                <a16:creationId xmlns:a16="http://schemas.microsoft.com/office/drawing/2014/main" id="{B8D8E72C-4582-1944-AC22-AAF94D9E132A}"/>
              </a:ext>
            </a:extLst>
          </p:cNvPr>
          <p:cNvSpPr>
            <a:spLocks noGrp="1"/>
          </p:cNvSpPr>
          <p:nvPr>
            <p:ph type="body" sz="quarter" idx="15"/>
          </p:nvPr>
        </p:nvSpPr>
        <p:spPr/>
        <p:txBody>
          <a:bodyPr>
            <a:noAutofit/>
          </a:bodyPr>
          <a:lstStyle/>
          <a:p>
            <a:r>
              <a:rPr lang="en-US" dirty="0"/>
              <a:t>Online program that facilitates the matching of IEEE members for a mentoring partnership.</a:t>
            </a:r>
          </a:p>
        </p:txBody>
      </p:sp>
      <p:sp>
        <p:nvSpPr>
          <p:cNvPr id="8" name="Text Placeholder 7">
            <a:extLst>
              <a:ext uri="{FF2B5EF4-FFF2-40B4-BE49-F238E27FC236}">
                <a16:creationId xmlns:a16="http://schemas.microsoft.com/office/drawing/2014/main" id="{5738894A-5FA6-FE4C-A705-859765186F29}"/>
              </a:ext>
            </a:extLst>
          </p:cNvPr>
          <p:cNvSpPr>
            <a:spLocks noGrp="1"/>
          </p:cNvSpPr>
          <p:nvPr>
            <p:ph type="body" sz="quarter" idx="17"/>
          </p:nvPr>
        </p:nvSpPr>
        <p:spPr/>
        <p:txBody>
          <a:bodyPr/>
          <a:lstStyle/>
          <a:p>
            <a:r>
              <a:rPr lang="en-US" dirty="0"/>
              <a:t>Benefits of participating in the IEEE mentoring program:</a:t>
            </a:r>
            <a:endParaRPr lang="en-US" dirty="0">
              <a:solidFill>
                <a:srgbClr val="000000"/>
              </a:solidFill>
            </a:endParaRPr>
          </a:p>
        </p:txBody>
      </p:sp>
      <p:sp>
        <p:nvSpPr>
          <p:cNvPr id="4" name="Slide Number Placeholder 3">
            <a:extLst>
              <a:ext uri="{FF2B5EF4-FFF2-40B4-BE49-F238E27FC236}">
                <a16:creationId xmlns:a16="http://schemas.microsoft.com/office/drawing/2014/main" id="{F2629B97-4616-784F-A3F7-A648AA7CB9D5}"/>
              </a:ext>
            </a:extLst>
          </p:cNvPr>
          <p:cNvSpPr>
            <a:spLocks noGrp="1"/>
          </p:cNvSpPr>
          <p:nvPr>
            <p:ph type="sldNum" sz="quarter" idx="4"/>
          </p:nvPr>
        </p:nvSpPr>
        <p:spPr/>
        <p:txBody>
          <a:bodyPr/>
          <a:lstStyle/>
          <a:p>
            <a:fld id="{109D57CF-4CD8-6948-8A66-A1C7ACFCFC42}" type="slidenum">
              <a:rPr lang="en-US" smtClean="0"/>
              <a:pPr/>
              <a:t>70</a:t>
            </a:fld>
            <a:endParaRPr lang="en-US"/>
          </a:p>
        </p:txBody>
      </p:sp>
      <p:sp>
        <p:nvSpPr>
          <p:cNvPr id="9" name="Rectangle 8">
            <a:extLst>
              <a:ext uri="{FF2B5EF4-FFF2-40B4-BE49-F238E27FC236}">
                <a16:creationId xmlns:a16="http://schemas.microsoft.com/office/drawing/2014/main" id="{67005FC0-A8FB-AD47-8E99-BF26293ECB28}"/>
              </a:ext>
            </a:extLst>
          </p:cNvPr>
          <p:cNvSpPr/>
          <p:nvPr/>
        </p:nvSpPr>
        <p:spPr>
          <a:xfrm>
            <a:off x="1725905" y="6239930"/>
            <a:ext cx="4545796"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ieee.org/membership/mentoring.html</a:t>
            </a:r>
            <a:endParaRPr lang="en-US" sz="1600" b="1" dirty="0">
              <a:solidFill>
                <a:srgbClr val="00629B"/>
              </a:solidFill>
            </a:endParaRPr>
          </a:p>
        </p:txBody>
      </p:sp>
      <p:pic>
        <p:nvPicPr>
          <p:cNvPr id="19" name="Picture Placeholder 15" descr="Two people looking at a computer screen&#10;&#10;Description automatically generated with medium confidence">
            <a:extLst>
              <a:ext uri="{FF2B5EF4-FFF2-40B4-BE49-F238E27FC236}">
                <a16:creationId xmlns:a16="http://schemas.microsoft.com/office/drawing/2014/main" id="{8A4BC9C6-E934-3647-8BA8-FBE30408CA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73860" y="1687247"/>
            <a:ext cx="3765755" cy="2569026"/>
          </a:xfrm>
          <a:prstGeom prst="snip2DiagRect">
            <a:avLst/>
          </a:prstGeom>
          <a:ln w="47625">
            <a:solidFill>
              <a:schemeClr val="bg1"/>
            </a:solidFill>
          </a:ln>
        </p:spPr>
      </p:pic>
      <p:pic>
        <p:nvPicPr>
          <p:cNvPr id="20" name="Picture Placeholder 9">
            <a:extLst>
              <a:ext uri="{FF2B5EF4-FFF2-40B4-BE49-F238E27FC236}">
                <a16:creationId xmlns:a16="http://schemas.microsoft.com/office/drawing/2014/main" id="{3C5C426A-4612-BE41-A13D-7CA78A6687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57940" y="4035728"/>
            <a:ext cx="2239664" cy="1468912"/>
          </a:xfrm>
          <a:prstGeom prst="snip2DiagRect">
            <a:avLst/>
          </a:prstGeom>
          <a:ln w="47625">
            <a:solidFill>
              <a:schemeClr val="bg1"/>
            </a:solidFill>
          </a:ln>
        </p:spPr>
      </p:pic>
      <p:pic>
        <p:nvPicPr>
          <p:cNvPr id="21" name="Picture Placeholder 17" descr="Graphical user interface, text, application&#10;&#10;Description automatically generated">
            <a:extLst>
              <a:ext uri="{FF2B5EF4-FFF2-40B4-BE49-F238E27FC236}">
                <a16:creationId xmlns:a16="http://schemas.microsoft.com/office/drawing/2014/main" id="{E001A25F-2BB7-214D-8819-6B9678580AD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46720" y="2750316"/>
            <a:ext cx="1779642" cy="1244951"/>
          </a:xfrm>
          <a:prstGeom prst="snip2DiagRect">
            <a:avLst/>
          </a:prstGeom>
          <a:ln w="47625">
            <a:solidFill>
              <a:schemeClr val="bg1"/>
            </a:solidFill>
          </a:ln>
        </p:spPr>
      </p:pic>
    </p:spTree>
    <p:extLst>
      <p:ext uri="{BB962C8B-B14F-4D97-AF65-F5344CB8AC3E}">
        <p14:creationId xmlns:p14="http://schemas.microsoft.com/office/powerpoint/2010/main" val="39922189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E98E9-943E-9847-9BF4-9A8C2334200B}"/>
              </a:ext>
            </a:extLst>
          </p:cNvPr>
          <p:cNvSpPr>
            <a:spLocks noGrp="1"/>
          </p:cNvSpPr>
          <p:nvPr>
            <p:ph type="title"/>
          </p:nvPr>
        </p:nvSpPr>
        <p:spPr/>
        <p:txBody>
          <a:bodyPr>
            <a:noAutofit/>
          </a:bodyPr>
          <a:lstStyle/>
          <a:p>
            <a:r>
              <a:rPr lang="en-US"/>
              <a:t>More Career Resources from IEEE</a:t>
            </a:r>
          </a:p>
        </p:txBody>
      </p:sp>
      <p:sp>
        <p:nvSpPr>
          <p:cNvPr id="3" name="Content Placeholder 2">
            <a:extLst>
              <a:ext uri="{FF2B5EF4-FFF2-40B4-BE49-F238E27FC236}">
                <a16:creationId xmlns:a16="http://schemas.microsoft.com/office/drawing/2014/main" id="{27979469-FB08-8045-9D8C-2DDAAEB2F847}"/>
              </a:ext>
            </a:extLst>
          </p:cNvPr>
          <p:cNvSpPr>
            <a:spLocks noGrp="1"/>
          </p:cNvSpPr>
          <p:nvPr>
            <p:ph idx="1"/>
          </p:nvPr>
        </p:nvSpPr>
        <p:spPr>
          <a:xfrm>
            <a:off x="452282" y="1838039"/>
            <a:ext cx="5643718" cy="4607519"/>
          </a:xfrm>
        </p:spPr>
        <p:txBody>
          <a:bodyPr>
            <a:normAutofit/>
          </a:bodyPr>
          <a:lstStyle/>
          <a:p>
            <a:pPr marL="114300" indent="0">
              <a:buNone/>
            </a:pPr>
            <a:r>
              <a:rPr lang="en-US" b="1" dirty="0"/>
              <a:t>Opportunities in IEEE </a:t>
            </a:r>
            <a:r>
              <a:rPr lang="en-US" b="1" dirty="0" err="1"/>
              <a:t>Collabratec</a:t>
            </a:r>
            <a:endParaRPr lang="en-US" b="1" dirty="0"/>
          </a:p>
          <a:p>
            <a:pPr lvl="1"/>
            <a:r>
              <a:rPr lang="en-US" dirty="0"/>
              <a:t>Find jobs, join a new workforce, and get discovered</a:t>
            </a:r>
          </a:p>
          <a:p>
            <a:pPr marL="114300" indent="0">
              <a:buNone/>
            </a:pPr>
            <a:r>
              <a:rPr lang="en-US" b="1" dirty="0" err="1"/>
              <a:t>IEEE.tv</a:t>
            </a:r>
            <a:r>
              <a:rPr lang="en-US" b="1" dirty="0"/>
              <a:t> Career Series</a:t>
            </a:r>
          </a:p>
          <a:p>
            <a:pPr lvl="1"/>
            <a:r>
              <a:rPr lang="en-US" dirty="0"/>
              <a:t>Explore videos about opportunities in engineering-related fields, interviews with experts and pioneers, and skills development</a:t>
            </a:r>
          </a:p>
          <a:p>
            <a:pPr marL="114300" indent="0">
              <a:buNone/>
            </a:pPr>
            <a:r>
              <a:rPr lang="en-US" b="1" dirty="0"/>
              <a:t>Related articles in </a:t>
            </a:r>
            <a:r>
              <a:rPr lang="en-US" b="1" i="1" dirty="0"/>
              <a:t>The Institute</a:t>
            </a:r>
          </a:p>
          <a:p>
            <a:pPr lvl="1"/>
            <a:r>
              <a:rPr lang="en-US" dirty="0"/>
              <a:t>Read the latest career and engineering news from IEEE</a:t>
            </a:r>
          </a:p>
          <a:p>
            <a:pPr marL="114300" indent="0">
              <a:buNone/>
            </a:pPr>
            <a:r>
              <a:rPr lang="en-US" b="1" dirty="0"/>
              <a:t>IEEE-USA</a:t>
            </a:r>
            <a:endParaRPr lang="en-US" b="1" i="1" dirty="0"/>
          </a:p>
          <a:p>
            <a:pPr lvl="1"/>
            <a:r>
              <a:rPr lang="en-US" dirty="0"/>
              <a:t>Access tech-focused webinar series for career development</a:t>
            </a:r>
          </a:p>
          <a:p>
            <a:pPr lvl="1"/>
            <a:endParaRPr lang="en-US" dirty="0"/>
          </a:p>
        </p:txBody>
      </p:sp>
      <p:sp>
        <p:nvSpPr>
          <p:cNvPr id="5" name="Text Placeholder 4">
            <a:extLst>
              <a:ext uri="{FF2B5EF4-FFF2-40B4-BE49-F238E27FC236}">
                <a16:creationId xmlns:a16="http://schemas.microsoft.com/office/drawing/2014/main" id="{D1B353BD-5C82-ED43-9ABC-B5CA16FEDC48}"/>
              </a:ext>
            </a:extLst>
          </p:cNvPr>
          <p:cNvSpPr>
            <a:spLocks noGrp="1"/>
          </p:cNvSpPr>
          <p:nvPr>
            <p:ph type="body" sz="quarter" idx="15"/>
          </p:nvPr>
        </p:nvSpPr>
        <p:spPr>
          <a:xfrm>
            <a:off x="452078" y="914400"/>
            <a:ext cx="6993021" cy="1277957"/>
          </a:xfrm>
        </p:spPr>
        <p:txBody>
          <a:bodyPr/>
          <a:lstStyle/>
          <a:p>
            <a:r>
              <a:rPr lang="en-US"/>
              <a:t>IEEE offers multiple avenue to discover, learn about, and find new career paths</a:t>
            </a:r>
          </a:p>
        </p:txBody>
      </p:sp>
      <p:sp>
        <p:nvSpPr>
          <p:cNvPr id="4" name="Slide Number Placeholder 3">
            <a:extLst>
              <a:ext uri="{FF2B5EF4-FFF2-40B4-BE49-F238E27FC236}">
                <a16:creationId xmlns:a16="http://schemas.microsoft.com/office/drawing/2014/main" id="{55430695-CDAA-3C47-9DDD-9F227FB322B9}"/>
              </a:ext>
            </a:extLst>
          </p:cNvPr>
          <p:cNvSpPr>
            <a:spLocks noGrp="1"/>
          </p:cNvSpPr>
          <p:nvPr>
            <p:ph type="sldNum" sz="quarter" idx="4"/>
          </p:nvPr>
        </p:nvSpPr>
        <p:spPr/>
        <p:txBody>
          <a:bodyPr/>
          <a:lstStyle/>
          <a:p>
            <a:fld id="{109D57CF-4CD8-6948-8A66-A1C7ACFCFC42}" type="slidenum">
              <a:rPr lang="en-US" smtClean="0"/>
              <a:pPr/>
              <a:t>71</a:t>
            </a:fld>
            <a:endParaRPr lang="en-US"/>
          </a:p>
        </p:txBody>
      </p:sp>
      <p:sp>
        <p:nvSpPr>
          <p:cNvPr id="13" name="Rectangle 12">
            <a:extLst>
              <a:ext uri="{FF2B5EF4-FFF2-40B4-BE49-F238E27FC236}">
                <a16:creationId xmlns:a16="http://schemas.microsoft.com/office/drawing/2014/main" id="{61FA3A2F-2AB2-064E-9CDF-AC2E3BF554F9}"/>
              </a:ext>
            </a:extLst>
          </p:cNvPr>
          <p:cNvSpPr/>
          <p:nvPr/>
        </p:nvSpPr>
        <p:spPr>
          <a:xfrm>
            <a:off x="1725905" y="6236787"/>
            <a:ext cx="5000921"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ieee.org/about/employers-job-seekers.html</a:t>
            </a:r>
            <a:endParaRPr lang="en-US" sz="1600" b="1" dirty="0">
              <a:solidFill>
                <a:srgbClr val="00629B"/>
              </a:solidFill>
            </a:endParaRPr>
          </a:p>
        </p:txBody>
      </p:sp>
      <p:pic>
        <p:nvPicPr>
          <p:cNvPr id="15" name="Picture 14" descr="A picture containing text, electronics, screenshot, display&#10;&#10;Description automatically generated">
            <a:extLst>
              <a:ext uri="{FF2B5EF4-FFF2-40B4-BE49-F238E27FC236}">
                <a16:creationId xmlns:a16="http://schemas.microsoft.com/office/drawing/2014/main" id="{39D3517B-B5FA-1142-9EE4-6C7BE52D46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3110" y="430958"/>
            <a:ext cx="4410050" cy="4410050"/>
          </a:xfrm>
          <a:prstGeom prst="rect">
            <a:avLst/>
          </a:prstGeom>
        </p:spPr>
      </p:pic>
      <p:pic>
        <p:nvPicPr>
          <p:cNvPr id="11" name="Picture 10" descr="A computer with a website on the screen&#10;&#10;Description automatically generated with low confidence">
            <a:extLst>
              <a:ext uri="{FF2B5EF4-FFF2-40B4-BE49-F238E27FC236}">
                <a16:creationId xmlns:a16="http://schemas.microsoft.com/office/drawing/2014/main" id="{54D0840D-1B08-1841-B2CF-C2DF12A5C7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0697" y="3079608"/>
            <a:ext cx="3276677" cy="2124379"/>
          </a:xfrm>
          <a:prstGeom prst="rect">
            <a:avLst/>
          </a:prstGeom>
        </p:spPr>
      </p:pic>
      <p:grpSp>
        <p:nvGrpSpPr>
          <p:cNvPr id="6" name="Group 5">
            <a:extLst>
              <a:ext uri="{FF2B5EF4-FFF2-40B4-BE49-F238E27FC236}">
                <a16:creationId xmlns:a16="http://schemas.microsoft.com/office/drawing/2014/main" id="{A620A0F5-550E-BF48-A636-16051C6F1DDA}"/>
              </a:ext>
            </a:extLst>
          </p:cNvPr>
          <p:cNvGrpSpPr/>
          <p:nvPr/>
        </p:nvGrpSpPr>
        <p:grpSpPr>
          <a:xfrm>
            <a:off x="9720818" y="3099781"/>
            <a:ext cx="2018900" cy="2598299"/>
            <a:chOff x="11352016" y="2782426"/>
            <a:chExt cx="2197179" cy="2827742"/>
          </a:xfrm>
        </p:grpSpPr>
        <p:pic>
          <p:nvPicPr>
            <p:cNvPr id="14" name="Picture 13" descr="Text&#10;&#10;Description automatically generated">
              <a:extLst>
                <a:ext uri="{FF2B5EF4-FFF2-40B4-BE49-F238E27FC236}">
                  <a16:creationId xmlns:a16="http://schemas.microsoft.com/office/drawing/2014/main" id="{3670677D-7F87-F240-8F43-F298CE817C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44195" y="2782426"/>
              <a:ext cx="1905000" cy="2540000"/>
            </a:xfrm>
            <a:prstGeom prst="rect">
              <a:avLst/>
            </a:prstGeom>
            <a:ln w="6350">
              <a:solidFill>
                <a:schemeClr val="bg1">
                  <a:lumMod val="75000"/>
                </a:schemeClr>
              </a:solidFill>
            </a:ln>
          </p:spPr>
        </p:pic>
        <p:pic>
          <p:nvPicPr>
            <p:cNvPr id="17" name="Picture 16" descr="Diagram, timeline&#10;&#10;Description automatically generated">
              <a:extLst>
                <a:ext uri="{FF2B5EF4-FFF2-40B4-BE49-F238E27FC236}">
                  <a16:creationId xmlns:a16="http://schemas.microsoft.com/office/drawing/2014/main" id="{A4B3AEFB-9413-2B40-BD55-C807C87186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520734" y="2926297"/>
              <a:ext cx="1905000" cy="2540000"/>
            </a:xfrm>
            <a:prstGeom prst="rect">
              <a:avLst/>
            </a:prstGeom>
            <a:ln w="6350">
              <a:solidFill>
                <a:schemeClr val="bg1">
                  <a:lumMod val="75000"/>
                </a:schemeClr>
              </a:solidFill>
            </a:ln>
          </p:spPr>
        </p:pic>
        <p:pic>
          <p:nvPicPr>
            <p:cNvPr id="19" name="Picture 18" descr="A magazine cover with a person's face on it&#10;&#10;Description automatically generated with medium confidence">
              <a:extLst>
                <a:ext uri="{FF2B5EF4-FFF2-40B4-BE49-F238E27FC236}">
                  <a16:creationId xmlns:a16="http://schemas.microsoft.com/office/drawing/2014/main" id="{5924CA7C-946F-E04E-9B02-107B12E013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352016" y="3070168"/>
              <a:ext cx="1905000" cy="2540000"/>
            </a:xfrm>
            <a:prstGeom prst="rect">
              <a:avLst/>
            </a:prstGeom>
            <a:ln w="6350">
              <a:solidFill>
                <a:schemeClr val="bg1">
                  <a:lumMod val="75000"/>
                </a:schemeClr>
              </a:solidFill>
            </a:ln>
          </p:spPr>
        </p:pic>
      </p:grpSp>
    </p:spTree>
    <p:extLst>
      <p:ext uri="{BB962C8B-B14F-4D97-AF65-F5344CB8AC3E}">
        <p14:creationId xmlns:p14="http://schemas.microsoft.com/office/powerpoint/2010/main" val="5317273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0D97E-AB54-9C4F-A981-C21CC1755B17}"/>
              </a:ext>
            </a:extLst>
          </p:cNvPr>
          <p:cNvSpPr>
            <a:spLocks noGrp="1"/>
          </p:cNvSpPr>
          <p:nvPr>
            <p:ph type="title"/>
          </p:nvPr>
        </p:nvSpPr>
        <p:spPr>
          <a:xfrm>
            <a:off x="3116263" y="1244756"/>
            <a:ext cx="8963977" cy="993775"/>
          </a:xfrm>
        </p:spPr>
        <p:txBody>
          <a:bodyPr/>
          <a:lstStyle/>
          <a:p>
            <a:r>
              <a:rPr lang="en-US"/>
              <a:t>Humanitarian and Philanthropic Goals</a:t>
            </a:r>
          </a:p>
        </p:txBody>
      </p:sp>
      <p:sp>
        <p:nvSpPr>
          <p:cNvPr id="2" name="Content Placeholder 1">
            <a:extLst>
              <a:ext uri="{FF2B5EF4-FFF2-40B4-BE49-F238E27FC236}">
                <a16:creationId xmlns:a16="http://schemas.microsoft.com/office/drawing/2014/main" id="{2FEBFC90-2E69-1A41-B5CC-7D9B9FE4227A}"/>
              </a:ext>
            </a:extLst>
          </p:cNvPr>
          <p:cNvSpPr>
            <a:spLocks noGrp="1"/>
          </p:cNvSpPr>
          <p:nvPr>
            <p:ph sz="quarter" idx="10"/>
          </p:nvPr>
        </p:nvSpPr>
        <p:spPr>
          <a:xfrm>
            <a:off x="3019501" y="3685121"/>
            <a:ext cx="8374697" cy="1101725"/>
          </a:xfrm>
        </p:spPr>
        <p:txBody>
          <a:bodyPr>
            <a:noAutofit/>
          </a:bodyPr>
          <a:lstStyle/>
          <a:p>
            <a:r>
              <a:rPr lang="en-US" sz="2200"/>
              <a:t>IEEE is committed to advancing technology for the benefit of humanity. IEEE does more than fulfill needs. We improve lives.</a:t>
            </a:r>
          </a:p>
        </p:txBody>
      </p:sp>
      <p:sp>
        <p:nvSpPr>
          <p:cNvPr id="5" name="Text Placeholder 4">
            <a:extLst>
              <a:ext uri="{FF2B5EF4-FFF2-40B4-BE49-F238E27FC236}">
                <a16:creationId xmlns:a16="http://schemas.microsoft.com/office/drawing/2014/main" id="{C1F166B0-5343-4847-A835-F4E4DE67C71F}"/>
              </a:ext>
            </a:extLst>
          </p:cNvPr>
          <p:cNvSpPr>
            <a:spLocks noGrp="1"/>
          </p:cNvSpPr>
          <p:nvPr>
            <p:ph type="body" sz="quarter" idx="11"/>
          </p:nvPr>
        </p:nvSpPr>
        <p:spPr>
          <a:xfrm>
            <a:off x="432617" y="285135"/>
            <a:ext cx="2084439" cy="5319251"/>
          </a:xfrm>
        </p:spPr>
        <p:txBody>
          <a:bodyPr/>
          <a:lstStyle/>
          <a:p>
            <a:r>
              <a:rPr lang="en-US" dirty="0"/>
              <a:t>Membership</a:t>
            </a:r>
          </a:p>
          <a:p>
            <a:r>
              <a:rPr lang="en-US" dirty="0"/>
              <a:t>Communities</a:t>
            </a:r>
          </a:p>
          <a:p>
            <a:r>
              <a:rPr lang="en-US" dirty="0"/>
              <a:t>Conferences</a:t>
            </a:r>
          </a:p>
          <a:p>
            <a:r>
              <a:rPr lang="en-US" dirty="0"/>
              <a:t>Publications</a:t>
            </a:r>
          </a:p>
          <a:p>
            <a:r>
              <a:rPr lang="en-US" dirty="0"/>
              <a:t>Standards </a:t>
            </a:r>
          </a:p>
          <a:p>
            <a:r>
              <a:rPr lang="en-US" dirty="0"/>
              <a:t>Education </a:t>
            </a:r>
          </a:p>
          <a:p>
            <a:r>
              <a:rPr lang="en-US" dirty="0"/>
              <a:t>Career Resources</a:t>
            </a:r>
          </a:p>
          <a:p>
            <a:pPr>
              <a:lnSpc>
                <a:spcPct val="100000"/>
              </a:lnSpc>
            </a:pPr>
            <a:r>
              <a:rPr lang="en-US" b="1" dirty="0">
                <a:solidFill>
                  <a:srgbClr val="FFA400"/>
                </a:solidFill>
              </a:rPr>
              <a:t>Humanitarian and Philanthropic Goals</a:t>
            </a:r>
          </a:p>
          <a:p>
            <a:r>
              <a:rPr lang="en-US" dirty="0"/>
              <a:t>Awards</a:t>
            </a:r>
          </a:p>
          <a:p>
            <a:r>
              <a:rPr lang="en-US" dirty="0"/>
              <a:t>Industry</a:t>
            </a:r>
          </a:p>
        </p:txBody>
      </p:sp>
      <p:sp>
        <p:nvSpPr>
          <p:cNvPr id="7" name="Snip Diagonal Corner Rectangle 6">
            <a:extLst>
              <a:ext uri="{FF2B5EF4-FFF2-40B4-BE49-F238E27FC236}">
                <a16:creationId xmlns:a16="http://schemas.microsoft.com/office/drawing/2014/main" id="{D3A3841A-11BF-1D4C-9EE9-25CC8EEEACD6}"/>
              </a:ext>
            </a:extLst>
          </p:cNvPr>
          <p:cNvSpPr/>
          <p:nvPr/>
        </p:nvSpPr>
        <p:spPr>
          <a:xfrm>
            <a:off x="223520" y="3344230"/>
            <a:ext cx="2084439" cy="657981"/>
          </a:xfrm>
          <a:prstGeom prst="snip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2A89C3A-B129-FB4B-AA3E-0DBAD4E4058D}"/>
              </a:ext>
            </a:extLst>
          </p:cNvPr>
          <p:cNvSpPr>
            <a:spLocks noGrp="1"/>
          </p:cNvSpPr>
          <p:nvPr>
            <p:ph type="sldNum" sz="quarter" idx="4"/>
          </p:nvPr>
        </p:nvSpPr>
        <p:spPr/>
        <p:txBody>
          <a:bodyPr/>
          <a:lstStyle/>
          <a:p>
            <a:fld id="{4CBC1898-768D-6640-8D80-B671286758A9}" type="slidenum">
              <a:rPr lang="en-US" smtClean="0"/>
              <a:pPr/>
              <a:t>72</a:t>
            </a:fld>
            <a:endParaRPr lang="en-US"/>
          </a:p>
        </p:txBody>
      </p:sp>
    </p:spTree>
    <p:extLst>
      <p:ext uri="{BB962C8B-B14F-4D97-AF65-F5344CB8AC3E}">
        <p14:creationId xmlns:p14="http://schemas.microsoft.com/office/powerpoint/2010/main" val="25858698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1DD2-5163-1044-9FA5-F33AB514DEAD}"/>
              </a:ext>
            </a:extLst>
          </p:cNvPr>
          <p:cNvSpPr>
            <a:spLocks noGrp="1"/>
          </p:cNvSpPr>
          <p:nvPr>
            <p:ph type="title"/>
          </p:nvPr>
        </p:nvSpPr>
        <p:spPr/>
        <p:txBody>
          <a:bodyPr>
            <a:noAutofit/>
          </a:bodyPr>
          <a:lstStyle/>
          <a:p>
            <a:r>
              <a:rPr lang="en-US"/>
              <a:t>IEEE Foundation</a:t>
            </a:r>
          </a:p>
        </p:txBody>
      </p:sp>
      <p:sp>
        <p:nvSpPr>
          <p:cNvPr id="3" name="Content Placeholder 2">
            <a:extLst>
              <a:ext uri="{FF2B5EF4-FFF2-40B4-BE49-F238E27FC236}">
                <a16:creationId xmlns:a16="http://schemas.microsoft.com/office/drawing/2014/main" id="{D14FB064-2FEC-7441-AD7F-25F478125977}"/>
              </a:ext>
            </a:extLst>
          </p:cNvPr>
          <p:cNvSpPr>
            <a:spLocks noGrp="1"/>
          </p:cNvSpPr>
          <p:nvPr>
            <p:ph idx="1"/>
          </p:nvPr>
        </p:nvSpPr>
        <p:spPr>
          <a:xfrm>
            <a:off x="452282" y="1552498"/>
            <a:ext cx="5122606" cy="3837607"/>
          </a:xfrm>
        </p:spPr>
        <p:txBody>
          <a:bodyPr>
            <a:normAutofit/>
          </a:bodyPr>
          <a:lstStyle/>
          <a:p>
            <a:pPr marL="0" indent="0">
              <a:buNone/>
            </a:pPr>
            <a:r>
              <a:rPr lang="en-US" dirty="0"/>
              <a:t>Making impacts across multiple initiatives and around the world:</a:t>
            </a:r>
          </a:p>
          <a:p>
            <a:r>
              <a:rPr lang="en-US" dirty="0"/>
              <a:t>Illuminate the possibilities of technology by using it to address global challenges</a:t>
            </a:r>
          </a:p>
          <a:p>
            <a:r>
              <a:rPr lang="en-US" dirty="0"/>
              <a:t>Educate the next generation of innovators and engineers</a:t>
            </a:r>
          </a:p>
          <a:p>
            <a:r>
              <a:rPr lang="en-US" dirty="0"/>
              <a:t>Engage a wider audience in understanding the value of engineering and technology</a:t>
            </a:r>
          </a:p>
          <a:p>
            <a:r>
              <a:rPr lang="en-US" dirty="0"/>
              <a:t>Energize innovation by celebrating technological excellence</a:t>
            </a:r>
          </a:p>
          <a:p>
            <a:pPr marL="0" indent="0">
              <a:buNone/>
            </a:pPr>
            <a:endParaRPr lang="en-US" dirty="0"/>
          </a:p>
          <a:p>
            <a:endParaRPr lang="en-US" dirty="0"/>
          </a:p>
          <a:p>
            <a:endParaRPr lang="en-US" dirty="0"/>
          </a:p>
        </p:txBody>
      </p:sp>
      <p:sp>
        <p:nvSpPr>
          <p:cNvPr id="5" name="Text Placeholder 4">
            <a:extLst>
              <a:ext uri="{FF2B5EF4-FFF2-40B4-BE49-F238E27FC236}">
                <a16:creationId xmlns:a16="http://schemas.microsoft.com/office/drawing/2014/main" id="{A5442D2F-9A0D-AF4B-8DF3-D625A6F39740}"/>
              </a:ext>
            </a:extLst>
          </p:cNvPr>
          <p:cNvSpPr>
            <a:spLocks noGrp="1"/>
          </p:cNvSpPr>
          <p:nvPr>
            <p:ph type="body" sz="quarter" idx="15"/>
          </p:nvPr>
        </p:nvSpPr>
        <p:spPr/>
        <p:txBody>
          <a:bodyPr/>
          <a:lstStyle/>
          <a:p>
            <a:r>
              <a:rPr lang="en-US"/>
              <a:t>Realize the full potential of IEEE. </a:t>
            </a:r>
          </a:p>
        </p:txBody>
      </p:sp>
      <p:sp>
        <p:nvSpPr>
          <p:cNvPr id="4" name="Slide Number Placeholder 3">
            <a:extLst>
              <a:ext uri="{FF2B5EF4-FFF2-40B4-BE49-F238E27FC236}">
                <a16:creationId xmlns:a16="http://schemas.microsoft.com/office/drawing/2014/main" id="{D6887C47-282D-874C-9D4A-E67D466236BA}"/>
              </a:ext>
            </a:extLst>
          </p:cNvPr>
          <p:cNvSpPr>
            <a:spLocks noGrp="1"/>
          </p:cNvSpPr>
          <p:nvPr>
            <p:ph type="sldNum" sz="quarter" idx="4"/>
          </p:nvPr>
        </p:nvSpPr>
        <p:spPr/>
        <p:txBody>
          <a:bodyPr/>
          <a:lstStyle/>
          <a:p>
            <a:fld id="{109D57CF-4CD8-6948-8A66-A1C7ACFCFC42}" type="slidenum">
              <a:rPr lang="en-US" smtClean="0"/>
              <a:pPr/>
              <a:t>73</a:t>
            </a:fld>
            <a:endParaRPr lang="en-US"/>
          </a:p>
        </p:txBody>
      </p:sp>
      <p:sp>
        <p:nvSpPr>
          <p:cNvPr id="9" name="Rectangle 8">
            <a:extLst>
              <a:ext uri="{FF2B5EF4-FFF2-40B4-BE49-F238E27FC236}">
                <a16:creationId xmlns:a16="http://schemas.microsoft.com/office/drawing/2014/main" id="{49F25C4A-AA2A-F14A-8E4B-329E00C74D52}"/>
              </a:ext>
            </a:extLst>
          </p:cNvPr>
          <p:cNvSpPr/>
          <p:nvPr/>
        </p:nvSpPr>
        <p:spPr>
          <a:xfrm>
            <a:off x="1725905" y="6243085"/>
            <a:ext cx="2941831"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ieeefoundation.org </a:t>
            </a:r>
            <a:endParaRPr lang="en-US" sz="1600" b="1" dirty="0">
              <a:solidFill>
                <a:srgbClr val="00629B"/>
              </a:solidFill>
            </a:endParaRPr>
          </a:p>
        </p:txBody>
      </p:sp>
      <p:pic>
        <p:nvPicPr>
          <p:cNvPr id="15" name="Picture 14">
            <a:extLst>
              <a:ext uri="{FF2B5EF4-FFF2-40B4-BE49-F238E27FC236}">
                <a16:creationId xmlns:a16="http://schemas.microsoft.com/office/drawing/2014/main" id="{E40C8957-8CBA-574F-84D5-69F46C9432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50000" y="1503212"/>
            <a:ext cx="3751155" cy="2688099"/>
          </a:xfrm>
          <a:prstGeom prst="snip2DiagRect">
            <a:avLst/>
          </a:prstGeom>
          <a:noFill/>
          <a:ln w="47625" cap="sq">
            <a:solidFill>
              <a:srgbClr val="FFFFFF"/>
            </a:solidFill>
            <a:miter lim="800000"/>
          </a:ln>
          <a:effectLst/>
          <a:scene3d>
            <a:camera prst="orthographicFront"/>
            <a:lightRig rig="twoPt" dir="t">
              <a:rot lat="0" lon="0" rev="7200000"/>
            </a:lightRig>
          </a:scene3d>
          <a:sp3d>
            <a:contourClr>
              <a:srgbClr val="FFFFFF"/>
            </a:contourClr>
          </a:sp3d>
        </p:spPr>
      </p:pic>
      <p:pic>
        <p:nvPicPr>
          <p:cNvPr id="16" name="Picture 15">
            <a:extLst>
              <a:ext uri="{FF2B5EF4-FFF2-40B4-BE49-F238E27FC236}">
                <a16:creationId xmlns:a16="http://schemas.microsoft.com/office/drawing/2014/main" id="{1E6DBF75-59C1-3841-ABD0-7CB5308DC0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3448" y="2412547"/>
            <a:ext cx="1701952" cy="1276464"/>
          </a:xfrm>
          <a:prstGeom prst="snip2DiagRect">
            <a:avLst/>
          </a:prstGeom>
          <a:noFill/>
          <a:ln w="47625" cap="sq">
            <a:solidFill>
              <a:srgbClr val="FFFFFF"/>
            </a:solidFill>
            <a:miter lim="800000"/>
          </a:ln>
          <a:effectLst/>
          <a:scene3d>
            <a:camera prst="orthographicFront"/>
            <a:lightRig rig="twoPt" dir="t">
              <a:rot lat="0" lon="0" rev="7200000"/>
            </a:lightRig>
          </a:scene3d>
          <a:sp3d>
            <a:contourClr>
              <a:srgbClr val="FFFFFF"/>
            </a:contourClr>
          </a:sp3d>
        </p:spPr>
      </p:pic>
      <p:pic>
        <p:nvPicPr>
          <p:cNvPr id="17" name="Picture 16">
            <a:extLst>
              <a:ext uri="{FF2B5EF4-FFF2-40B4-BE49-F238E27FC236}">
                <a16:creationId xmlns:a16="http://schemas.microsoft.com/office/drawing/2014/main" id="{4A3640D0-8D77-154E-B68A-FF04DC75FF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33663" y="3747084"/>
            <a:ext cx="2464531" cy="1643021"/>
          </a:xfrm>
          <a:prstGeom prst="snip2DiagRect">
            <a:avLst/>
          </a:prstGeom>
          <a:noFill/>
          <a:ln w="47625" cap="sq">
            <a:solidFill>
              <a:srgbClr val="FFFFFF"/>
            </a:solidFill>
            <a:miter lim="800000"/>
          </a:ln>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1986165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30FAF-0C45-B744-8E49-386697000F3C}"/>
              </a:ext>
            </a:extLst>
          </p:cNvPr>
          <p:cNvSpPr>
            <a:spLocks noGrp="1"/>
          </p:cNvSpPr>
          <p:nvPr>
            <p:ph type="title"/>
          </p:nvPr>
        </p:nvSpPr>
        <p:spPr/>
        <p:txBody>
          <a:bodyPr>
            <a:noAutofit/>
          </a:bodyPr>
          <a:lstStyle/>
          <a:p>
            <a:r>
              <a:rPr lang="en-US"/>
              <a:t>IEEE Humanitarian Activities Committee (HAC)</a:t>
            </a:r>
          </a:p>
        </p:txBody>
      </p:sp>
      <p:sp>
        <p:nvSpPr>
          <p:cNvPr id="5" name="Text Placeholder 4">
            <a:extLst>
              <a:ext uri="{FF2B5EF4-FFF2-40B4-BE49-F238E27FC236}">
                <a16:creationId xmlns:a16="http://schemas.microsoft.com/office/drawing/2014/main" id="{23E7C8F1-CE6C-2542-A1D4-7BC3C8A3D6BD}"/>
              </a:ext>
            </a:extLst>
          </p:cNvPr>
          <p:cNvSpPr>
            <a:spLocks noGrp="1"/>
          </p:cNvSpPr>
          <p:nvPr>
            <p:ph type="body" sz="quarter" idx="15"/>
          </p:nvPr>
        </p:nvSpPr>
        <p:spPr>
          <a:xfrm>
            <a:off x="452078" y="914400"/>
            <a:ext cx="11307763" cy="914400"/>
          </a:xfrm>
        </p:spPr>
        <p:txBody>
          <a:bodyPr>
            <a:normAutofit/>
          </a:bodyPr>
          <a:lstStyle/>
          <a:p>
            <a:pPr marL="0" lvl="0" indent="0" algn="l" rtl="0">
              <a:lnSpc>
                <a:spcPct val="90000"/>
              </a:lnSpc>
              <a:spcBef>
                <a:spcPts val="0"/>
              </a:spcBef>
              <a:spcAft>
                <a:spcPts val="0"/>
              </a:spcAft>
              <a:buClr>
                <a:srgbClr val="75787B"/>
              </a:buClr>
              <a:buSzPts val="1800"/>
              <a:buNone/>
            </a:pPr>
            <a:r>
              <a:rPr lang="en-US"/>
              <a:t>Inspiring, connecting, and empowering IEEE volunteers</a:t>
            </a:r>
          </a:p>
        </p:txBody>
      </p:sp>
      <p:sp>
        <p:nvSpPr>
          <p:cNvPr id="4" name="Slide Number Placeholder 3">
            <a:extLst>
              <a:ext uri="{FF2B5EF4-FFF2-40B4-BE49-F238E27FC236}">
                <a16:creationId xmlns:a16="http://schemas.microsoft.com/office/drawing/2014/main" id="{6F7AFCD8-3CF5-3140-A3D5-1E9DD6C1685C}"/>
              </a:ext>
            </a:extLst>
          </p:cNvPr>
          <p:cNvSpPr>
            <a:spLocks noGrp="1"/>
          </p:cNvSpPr>
          <p:nvPr>
            <p:ph type="sldNum" sz="quarter" idx="4"/>
          </p:nvPr>
        </p:nvSpPr>
        <p:spPr/>
        <p:txBody>
          <a:bodyPr/>
          <a:lstStyle/>
          <a:p>
            <a:fld id="{109D57CF-4CD8-6948-8A66-A1C7ACFCFC42}" type="slidenum">
              <a:rPr lang="en-US" smtClean="0"/>
              <a:pPr/>
              <a:t>74</a:t>
            </a:fld>
            <a:endParaRPr lang="en-US"/>
          </a:p>
        </p:txBody>
      </p:sp>
      <p:pic>
        <p:nvPicPr>
          <p:cNvPr id="7170" name="Picture 2" descr="IEEE Humanitarian Activities Committee">
            <a:extLst>
              <a:ext uri="{FF2B5EF4-FFF2-40B4-BE49-F238E27FC236}">
                <a16:creationId xmlns:a16="http://schemas.microsoft.com/office/drawing/2014/main" id="{B5F34A98-1B9D-BC48-B6D4-4A57C0E625B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25992" y="415567"/>
            <a:ext cx="2116549" cy="117442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D0A3A61-B74D-8242-8EF8-6F2B280CC647}"/>
              </a:ext>
            </a:extLst>
          </p:cNvPr>
          <p:cNvSpPr/>
          <p:nvPr/>
        </p:nvSpPr>
        <p:spPr>
          <a:xfrm>
            <a:off x="1725905" y="6230209"/>
            <a:ext cx="2350387"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hac.ieee.org </a:t>
            </a:r>
            <a:endParaRPr lang="en-US" sz="1600" b="1" dirty="0">
              <a:solidFill>
                <a:srgbClr val="00629B"/>
              </a:solidFill>
            </a:endParaRPr>
          </a:p>
        </p:txBody>
      </p:sp>
      <p:sp>
        <p:nvSpPr>
          <p:cNvPr id="8" name="Google Shape;166;p16">
            <a:extLst>
              <a:ext uri="{FF2B5EF4-FFF2-40B4-BE49-F238E27FC236}">
                <a16:creationId xmlns:a16="http://schemas.microsoft.com/office/drawing/2014/main" id="{52654625-D2CD-4637-AE4A-FEAA449B871E}"/>
              </a:ext>
            </a:extLst>
          </p:cNvPr>
          <p:cNvSpPr txBox="1"/>
          <p:nvPr/>
        </p:nvSpPr>
        <p:spPr>
          <a:xfrm>
            <a:off x="432159" y="1416350"/>
            <a:ext cx="6767813" cy="1395223"/>
          </a:xfrm>
          <a:prstGeom prst="rect">
            <a:avLst/>
          </a:prstGeom>
          <a:noFill/>
          <a:ln>
            <a:noFill/>
          </a:ln>
        </p:spPr>
        <p:txBody>
          <a:bodyPr spcFirstLastPara="1" wrap="square" lIns="91425" tIns="91425" rIns="91425" bIns="91425" anchor="t" anchorCtr="0">
            <a:spAutoFit/>
          </a:bodyPr>
          <a:lstStyle/>
          <a:p>
            <a:pPr marL="0" lvl="0" indent="0" rtl="0">
              <a:lnSpc>
                <a:spcPct val="90000"/>
              </a:lnSpc>
              <a:spcBef>
                <a:spcPts val="800"/>
              </a:spcBef>
              <a:spcAft>
                <a:spcPts val="0"/>
              </a:spcAft>
              <a:buNone/>
            </a:pPr>
            <a:r>
              <a:rPr lang="en" sz="2000" dirty="0">
                <a:solidFill>
                  <a:schemeClr val="dk1"/>
                </a:solidFill>
                <a:latin typeface="Calibri"/>
                <a:ea typeface="Calibri"/>
                <a:cs typeface="Calibri"/>
                <a:sym typeface="Calibri"/>
              </a:rPr>
              <a:t>IEEE HAC provides leadership and resources that </a:t>
            </a:r>
            <a:r>
              <a:rPr lang="en" sz="2000" b="1" dirty="0">
                <a:solidFill>
                  <a:srgbClr val="00B5E2"/>
                </a:solidFill>
                <a:latin typeface="Calibri"/>
                <a:ea typeface="Calibri"/>
                <a:cs typeface="Calibri"/>
                <a:sym typeface="Calibri"/>
              </a:rPr>
              <a:t>inspire and enable IEEE volunteers around the world to carry out and support impactful humanitarian technology and sustainable development activities at the local level. </a:t>
            </a:r>
            <a:endParaRPr sz="2000" b="1" dirty="0">
              <a:solidFill>
                <a:srgbClr val="00B5E2"/>
              </a:solidFill>
              <a:latin typeface="Calibri"/>
              <a:ea typeface="Calibri"/>
              <a:cs typeface="Calibri"/>
              <a:sym typeface="Calibri"/>
            </a:endParaRPr>
          </a:p>
        </p:txBody>
      </p:sp>
      <p:sp>
        <p:nvSpPr>
          <p:cNvPr id="9" name="Google Shape;168;p16">
            <a:extLst>
              <a:ext uri="{FF2B5EF4-FFF2-40B4-BE49-F238E27FC236}">
                <a16:creationId xmlns:a16="http://schemas.microsoft.com/office/drawing/2014/main" id="{06079179-C011-4ED5-BBB8-D0FEBBB16A4F}"/>
              </a:ext>
            </a:extLst>
          </p:cNvPr>
          <p:cNvSpPr txBox="1"/>
          <p:nvPr/>
        </p:nvSpPr>
        <p:spPr>
          <a:xfrm>
            <a:off x="452079" y="2654933"/>
            <a:ext cx="6698022" cy="3459378"/>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1600" dirty="0">
                <a:solidFill>
                  <a:schemeClr val="dk1"/>
                </a:solidFill>
                <a:latin typeface="Calibri"/>
                <a:ea typeface="Calibri"/>
                <a:cs typeface="Calibri"/>
                <a:sym typeface="Calibri"/>
              </a:rPr>
              <a:t>IEEE HAC’s work focuses on:</a:t>
            </a:r>
            <a:endParaRPr sz="1600" dirty="0">
              <a:solidFill>
                <a:schemeClr val="dk1"/>
              </a:solidFill>
            </a:endParaRPr>
          </a:p>
          <a:p>
            <a:pPr marL="365760" lvl="0" indent="-271780" algn="l" rtl="0">
              <a:lnSpc>
                <a:spcPct val="90000"/>
              </a:lnSpc>
              <a:spcBef>
                <a:spcPts val="800"/>
              </a:spcBef>
              <a:spcAft>
                <a:spcPts val="800"/>
              </a:spcAft>
              <a:buClr>
                <a:srgbClr val="00629B"/>
              </a:buClr>
              <a:buSzPts val="1400"/>
              <a:buChar char="●"/>
            </a:pPr>
            <a:r>
              <a:rPr lang="en" sz="1600" b="1" dirty="0">
                <a:solidFill>
                  <a:srgbClr val="00B5E2"/>
                </a:solidFill>
                <a:latin typeface="Calibri"/>
                <a:ea typeface="Calibri"/>
                <a:cs typeface="Calibri"/>
                <a:sym typeface="Calibri"/>
              </a:rPr>
              <a:t>Raising awareness </a:t>
            </a:r>
            <a:r>
              <a:rPr lang="en" sz="1600" dirty="0">
                <a:latin typeface="Calibri"/>
                <a:ea typeface="Calibri"/>
                <a:cs typeface="Calibri"/>
                <a:sym typeface="Calibri"/>
              </a:rPr>
              <a:t>–</a:t>
            </a:r>
            <a:r>
              <a:rPr lang="en" sz="1600" b="1" dirty="0">
                <a:latin typeface="Calibri"/>
                <a:ea typeface="Calibri"/>
                <a:cs typeface="Calibri"/>
                <a:sym typeface="Calibri"/>
              </a:rPr>
              <a:t> </a:t>
            </a:r>
            <a:r>
              <a:rPr lang="en" sz="1600" dirty="0">
                <a:latin typeface="Calibri"/>
                <a:ea typeface="Calibri"/>
                <a:cs typeface="Calibri"/>
                <a:sym typeface="Calibri"/>
              </a:rPr>
              <a:t>IEEE</a:t>
            </a:r>
            <a:r>
              <a:rPr lang="en" sz="1600" b="1" dirty="0">
                <a:latin typeface="Calibri"/>
                <a:ea typeface="Calibri"/>
                <a:cs typeface="Calibri"/>
                <a:sym typeface="Calibri"/>
              </a:rPr>
              <a:t> </a:t>
            </a:r>
            <a:r>
              <a:rPr lang="en" sz="1600" dirty="0">
                <a:latin typeface="Calibri"/>
                <a:ea typeface="Calibri"/>
                <a:cs typeface="Calibri"/>
                <a:sym typeface="Calibri"/>
              </a:rPr>
              <a:t>HAC engages in outreach efforts so that existing and potential IEEE members know how they can use their technical skills for social good.</a:t>
            </a:r>
            <a:endParaRPr sz="1600" b="1" dirty="0">
              <a:latin typeface="Calibri"/>
              <a:ea typeface="Calibri"/>
              <a:cs typeface="Calibri"/>
              <a:sym typeface="Calibri"/>
            </a:endParaRPr>
          </a:p>
          <a:p>
            <a:pPr marL="365760" lvl="0" indent="-271780">
              <a:lnSpc>
                <a:spcPct val="90000"/>
              </a:lnSpc>
              <a:spcAft>
                <a:spcPts val="800"/>
              </a:spcAft>
              <a:buClr>
                <a:srgbClr val="00629B"/>
              </a:buClr>
              <a:buSzPts val="1400"/>
              <a:buFont typeface="Calibri"/>
              <a:buChar char="●"/>
            </a:pPr>
            <a:r>
              <a:rPr lang="en" sz="1600" b="1" dirty="0">
                <a:solidFill>
                  <a:srgbClr val="00B5E2"/>
                </a:solidFill>
                <a:latin typeface="Calibri"/>
                <a:ea typeface="Calibri"/>
                <a:cs typeface="Calibri"/>
                <a:sym typeface="Calibri"/>
              </a:rPr>
              <a:t>Providing training </a:t>
            </a:r>
            <a:r>
              <a:rPr lang="en" sz="1600" dirty="0">
                <a:ea typeface="Calibri"/>
                <a:cs typeface="Calibri"/>
                <a:sym typeface="Calibri"/>
              </a:rPr>
              <a:t>–</a:t>
            </a:r>
            <a:r>
              <a:rPr lang="en" sz="1600" b="1" dirty="0">
                <a:latin typeface="Calibri"/>
                <a:ea typeface="Calibri"/>
                <a:cs typeface="Calibri"/>
                <a:sym typeface="Calibri"/>
              </a:rPr>
              <a:t> </a:t>
            </a:r>
            <a:r>
              <a:rPr lang="en" sz="1600" dirty="0">
                <a:latin typeface="Calibri"/>
                <a:ea typeface="Calibri"/>
                <a:cs typeface="Calibri"/>
                <a:sym typeface="Calibri"/>
              </a:rPr>
              <a:t>Educational materials and opportunities allow humanitarian technology and sustainable development activities participants to obtain necessary skills. </a:t>
            </a:r>
            <a:endParaRPr sz="1600" dirty="0">
              <a:latin typeface="Calibri"/>
              <a:ea typeface="Calibri"/>
              <a:cs typeface="Calibri"/>
              <a:sym typeface="Calibri"/>
            </a:endParaRPr>
          </a:p>
          <a:p>
            <a:pPr marL="365760" lvl="0" indent="-271780">
              <a:lnSpc>
                <a:spcPct val="90000"/>
              </a:lnSpc>
              <a:spcAft>
                <a:spcPts val="800"/>
              </a:spcAft>
              <a:buClr>
                <a:srgbClr val="00629B"/>
              </a:buClr>
              <a:buSzPts val="1400"/>
              <a:buFont typeface="Calibri"/>
              <a:buChar char="●"/>
            </a:pPr>
            <a:r>
              <a:rPr lang="en" sz="1600" b="1" dirty="0">
                <a:solidFill>
                  <a:srgbClr val="00B5E2"/>
                </a:solidFill>
                <a:latin typeface="Calibri"/>
                <a:ea typeface="Calibri"/>
                <a:cs typeface="Calibri"/>
                <a:sym typeface="Calibri"/>
              </a:rPr>
              <a:t>Supporting IEEE humanitarian technology and sustainable development activities</a:t>
            </a:r>
            <a:r>
              <a:rPr lang="en" sz="1600" dirty="0">
                <a:solidFill>
                  <a:srgbClr val="00B5E2"/>
                </a:solidFill>
                <a:ea typeface="Calibri"/>
                <a:cs typeface="Calibri"/>
                <a:sym typeface="Calibri"/>
              </a:rPr>
              <a:t> </a:t>
            </a:r>
            <a:r>
              <a:rPr lang="en" sz="1600" dirty="0">
                <a:ea typeface="Calibri"/>
                <a:cs typeface="Calibri"/>
                <a:sym typeface="Calibri"/>
              </a:rPr>
              <a:t>– from </a:t>
            </a:r>
            <a:r>
              <a:rPr lang="en" sz="1600" dirty="0">
                <a:latin typeface="Calibri"/>
                <a:ea typeface="Calibri"/>
                <a:cs typeface="Calibri"/>
                <a:sym typeface="Calibri"/>
              </a:rPr>
              <a:t>2016-2020 IEEE HAC awarded</a:t>
            </a:r>
            <a:r>
              <a:rPr lang="en" sz="1600" b="1" dirty="0">
                <a:latin typeface="Calibri"/>
                <a:ea typeface="Calibri"/>
                <a:cs typeface="Calibri"/>
                <a:sym typeface="Calibri"/>
              </a:rPr>
              <a:t> </a:t>
            </a:r>
            <a:r>
              <a:rPr lang="en" sz="1600" b="1" dirty="0">
                <a:solidFill>
                  <a:srgbClr val="00B5E2"/>
                </a:solidFill>
                <a:latin typeface="Calibri"/>
                <a:ea typeface="Calibri"/>
                <a:cs typeface="Calibri"/>
                <a:sym typeface="Calibri"/>
              </a:rPr>
              <a:t>over US$2.66M </a:t>
            </a:r>
            <a:r>
              <a:rPr lang="en" sz="1600" dirty="0">
                <a:latin typeface="Calibri"/>
                <a:ea typeface="Calibri"/>
                <a:cs typeface="Calibri"/>
                <a:sym typeface="Calibri"/>
              </a:rPr>
              <a:t>in funding to</a:t>
            </a:r>
            <a:r>
              <a:rPr lang="en" sz="1600" b="1" dirty="0">
                <a:latin typeface="Calibri"/>
                <a:ea typeface="Calibri"/>
                <a:cs typeface="Calibri"/>
                <a:sym typeface="Calibri"/>
              </a:rPr>
              <a:t> </a:t>
            </a:r>
            <a:r>
              <a:rPr lang="en" sz="1600" dirty="0">
                <a:latin typeface="Calibri"/>
                <a:ea typeface="Calibri"/>
                <a:cs typeface="Calibri"/>
                <a:sym typeface="Calibri"/>
              </a:rPr>
              <a:t>329 projects and events.</a:t>
            </a:r>
            <a:endParaRPr sz="1600" dirty="0">
              <a:latin typeface="Calibri"/>
              <a:ea typeface="Calibri"/>
              <a:cs typeface="Calibri"/>
              <a:sym typeface="Calibri"/>
            </a:endParaRPr>
          </a:p>
          <a:p>
            <a:pPr marL="365760" lvl="0" indent="-271780" algn="l" rtl="0">
              <a:lnSpc>
                <a:spcPct val="90000"/>
              </a:lnSpc>
              <a:spcBef>
                <a:spcPts val="0"/>
              </a:spcBef>
              <a:spcAft>
                <a:spcPts val="800"/>
              </a:spcAft>
              <a:buClr>
                <a:srgbClr val="00629B"/>
              </a:buClr>
              <a:buSzPts val="1400"/>
              <a:buFont typeface="Calibri"/>
              <a:buChar char="●"/>
            </a:pPr>
            <a:r>
              <a:rPr lang="en" sz="1600" b="1" dirty="0">
                <a:solidFill>
                  <a:srgbClr val="00B5E2"/>
                </a:solidFill>
                <a:latin typeface="Calibri"/>
                <a:ea typeface="Calibri"/>
                <a:cs typeface="Calibri"/>
                <a:sym typeface="Calibri"/>
              </a:rPr>
              <a:t>Strengthening the sustainable development community </a:t>
            </a:r>
            <a:r>
              <a:rPr lang="en" sz="1600" dirty="0">
                <a:solidFill>
                  <a:schemeClr val="dk1"/>
                </a:solidFill>
                <a:latin typeface="Calibri"/>
                <a:ea typeface="Calibri"/>
                <a:cs typeface="Calibri"/>
                <a:sym typeface="Calibri"/>
              </a:rPr>
              <a:t>through collaborations within, and beyond, IEEE.</a:t>
            </a:r>
            <a:endParaRPr sz="1600" dirty="0">
              <a:solidFill>
                <a:schemeClr val="dk1"/>
              </a:solidFill>
              <a:latin typeface="Calibri"/>
              <a:ea typeface="Calibri"/>
              <a:cs typeface="Calibri"/>
              <a:sym typeface="Calibri"/>
            </a:endParaRPr>
          </a:p>
        </p:txBody>
      </p:sp>
      <p:pic>
        <p:nvPicPr>
          <p:cNvPr id="11" name="Google Shape;167;p16">
            <a:extLst>
              <a:ext uri="{FF2B5EF4-FFF2-40B4-BE49-F238E27FC236}">
                <a16:creationId xmlns:a16="http://schemas.microsoft.com/office/drawing/2014/main" id="{16B91A60-B828-4070-8811-1C773A7FD22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72020" y="2017242"/>
            <a:ext cx="4215773" cy="3023309"/>
          </a:xfrm>
          <a:prstGeom prst="snip2DiagRect">
            <a:avLst/>
          </a:prstGeom>
          <a:noFill/>
          <a:ln>
            <a:noFill/>
          </a:ln>
        </p:spPr>
      </p:pic>
    </p:spTree>
    <p:extLst>
      <p:ext uri="{BB962C8B-B14F-4D97-AF65-F5344CB8AC3E}">
        <p14:creationId xmlns:p14="http://schemas.microsoft.com/office/powerpoint/2010/main" val="31394635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8B974-9004-2D4A-A7FC-EA687C2F219D}"/>
              </a:ext>
            </a:extLst>
          </p:cNvPr>
          <p:cNvSpPr>
            <a:spLocks noGrp="1"/>
          </p:cNvSpPr>
          <p:nvPr>
            <p:ph type="title"/>
          </p:nvPr>
        </p:nvSpPr>
        <p:spPr>
          <a:xfrm>
            <a:off x="452282" y="415567"/>
            <a:ext cx="8167283" cy="933856"/>
          </a:xfrm>
        </p:spPr>
        <p:txBody>
          <a:bodyPr>
            <a:noAutofit/>
          </a:bodyPr>
          <a:lstStyle/>
          <a:p>
            <a:r>
              <a:rPr lang="en-US"/>
              <a:t>IEEE </a:t>
            </a:r>
            <a:r>
              <a:rPr lang="en"/>
              <a:t>Special Interest Group on Humanitarian Technology (SIGHT)</a:t>
            </a:r>
            <a:endParaRPr lang="en-US"/>
          </a:p>
        </p:txBody>
      </p:sp>
      <p:sp>
        <p:nvSpPr>
          <p:cNvPr id="3" name="Content Placeholder 2">
            <a:extLst>
              <a:ext uri="{FF2B5EF4-FFF2-40B4-BE49-F238E27FC236}">
                <a16:creationId xmlns:a16="http://schemas.microsoft.com/office/drawing/2014/main" id="{91069BFB-4402-3E41-A021-E645B22AE07D}"/>
              </a:ext>
            </a:extLst>
          </p:cNvPr>
          <p:cNvSpPr>
            <a:spLocks noGrp="1"/>
          </p:cNvSpPr>
          <p:nvPr>
            <p:ph idx="1"/>
          </p:nvPr>
        </p:nvSpPr>
        <p:spPr>
          <a:xfrm>
            <a:off x="452281" y="1809065"/>
            <a:ext cx="7743031" cy="4384633"/>
          </a:xfrm>
        </p:spPr>
        <p:txBody>
          <a:bodyPr>
            <a:normAutofit fontScale="92500" lnSpcReduction="10000"/>
          </a:bodyPr>
          <a:lstStyle/>
          <a:p>
            <a:pPr marL="0" lvl="0" indent="0" algn="l" rtl="0">
              <a:lnSpc>
                <a:spcPct val="115000"/>
              </a:lnSpc>
              <a:spcBef>
                <a:spcPts val="0"/>
              </a:spcBef>
              <a:spcAft>
                <a:spcPts val="0"/>
              </a:spcAft>
              <a:buNone/>
            </a:pPr>
            <a:r>
              <a:rPr lang="en-US" dirty="0"/>
              <a:t>SIGHT is a popular feet-on-the-ground initiative operating within IEEE HAC. SIGHT’s global network of volunteers' partner with underserved communities and local organizations to leverage technology for sustainable development. </a:t>
            </a:r>
          </a:p>
          <a:p>
            <a:pPr marL="0" lvl="0" indent="0" algn="l" rtl="0">
              <a:lnSpc>
                <a:spcPct val="115000"/>
              </a:lnSpc>
              <a:spcBef>
                <a:spcPts val="0"/>
              </a:spcBef>
              <a:spcAft>
                <a:spcPts val="0"/>
              </a:spcAft>
              <a:buNone/>
            </a:pPr>
            <a:endParaRPr lang="en-US" dirty="0"/>
          </a:p>
          <a:p>
            <a:pPr marL="254000" lvl="0" indent="-247650" algn="l" rtl="0">
              <a:lnSpc>
                <a:spcPct val="115000"/>
              </a:lnSpc>
              <a:spcBef>
                <a:spcPts val="0"/>
              </a:spcBef>
              <a:spcAft>
                <a:spcPts val="0"/>
              </a:spcAft>
              <a:buSzPts val="1500"/>
              <a:buFont typeface="Calibri"/>
              <a:buChar char="•"/>
            </a:pPr>
            <a:r>
              <a:rPr lang="en-US" dirty="0"/>
              <a:t>There are </a:t>
            </a:r>
            <a:r>
              <a:rPr lang="en-US" b="1" dirty="0">
                <a:solidFill>
                  <a:srgbClr val="00B5E2"/>
                </a:solidFill>
              </a:rPr>
              <a:t>17,500+ individual SIGHT members in 119 countries</a:t>
            </a:r>
            <a:r>
              <a:rPr lang="en-US" dirty="0"/>
              <a:t>— approximately 75% are students or graduate students.</a:t>
            </a:r>
          </a:p>
          <a:p>
            <a:pPr marL="254000" lvl="0" indent="-247650" algn="l" rtl="0">
              <a:lnSpc>
                <a:spcPct val="115000"/>
              </a:lnSpc>
              <a:spcBef>
                <a:spcPts val="0"/>
              </a:spcBef>
              <a:spcAft>
                <a:spcPts val="0"/>
              </a:spcAft>
              <a:buSzPts val="1500"/>
              <a:buFont typeface="Calibri"/>
              <a:buChar char="•"/>
            </a:pPr>
            <a:r>
              <a:rPr lang="en-US" dirty="0"/>
              <a:t>SIGHT encourages members to form groups to:</a:t>
            </a:r>
          </a:p>
          <a:p>
            <a:pPr marL="711200" lvl="1" indent="-247650">
              <a:lnSpc>
                <a:spcPct val="115000"/>
              </a:lnSpc>
              <a:spcBef>
                <a:spcPts val="0"/>
              </a:spcBef>
              <a:buSzPts val="1500"/>
              <a:buFont typeface="Calibri"/>
              <a:buChar char="•"/>
            </a:pPr>
            <a:r>
              <a:rPr lang="en-US" b="1" dirty="0">
                <a:solidFill>
                  <a:srgbClr val="00B5E2"/>
                </a:solidFill>
              </a:rPr>
              <a:t>learn</a:t>
            </a:r>
            <a:r>
              <a:rPr lang="en-US" dirty="0"/>
              <a:t> about sustainable development </a:t>
            </a:r>
          </a:p>
          <a:p>
            <a:pPr marL="711200" lvl="1" indent="-247650">
              <a:lnSpc>
                <a:spcPct val="115000"/>
              </a:lnSpc>
              <a:spcBef>
                <a:spcPts val="0"/>
              </a:spcBef>
              <a:buSzPts val="1500"/>
              <a:buFont typeface="Calibri"/>
              <a:buChar char="•"/>
            </a:pPr>
            <a:r>
              <a:rPr lang="en-US" b="1" dirty="0">
                <a:solidFill>
                  <a:srgbClr val="00B5E2"/>
                </a:solidFill>
              </a:rPr>
              <a:t>build</a:t>
            </a:r>
            <a:r>
              <a:rPr lang="en-US" dirty="0"/>
              <a:t> relationships within their local communities</a:t>
            </a:r>
          </a:p>
          <a:p>
            <a:pPr marL="711200" lvl="1" indent="-247650">
              <a:lnSpc>
                <a:spcPct val="115000"/>
              </a:lnSpc>
              <a:spcBef>
                <a:spcPts val="0"/>
              </a:spcBef>
              <a:buSzPts val="1500"/>
              <a:buFont typeface="Calibri"/>
              <a:buChar char="•"/>
            </a:pPr>
            <a:r>
              <a:rPr lang="en-US" b="1" dirty="0">
                <a:solidFill>
                  <a:srgbClr val="00B5E2"/>
                </a:solidFill>
              </a:rPr>
              <a:t>implement</a:t>
            </a:r>
            <a:r>
              <a:rPr lang="en-US" dirty="0"/>
              <a:t> projects that utilize technology to tackle key challenges the community is facing </a:t>
            </a:r>
          </a:p>
          <a:p>
            <a:pPr marL="254000" lvl="0" indent="-247650" algn="l" rtl="0">
              <a:lnSpc>
                <a:spcPct val="115000"/>
              </a:lnSpc>
              <a:spcBef>
                <a:spcPts val="0"/>
              </a:spcBef>
              <a:spcAft>
                <a:spcPts val="0"/>
              </a:spcAft>
              <a:buSzPts val="1500"/>
              <a:buFont typeface="Calibri"/>
              <a:buChar char="•"/>
            </a:pPr>
            <a:r>
              <a:rPr lang="en-US" dirty="0"/>
              <a:t>Since SIGHT’s inception in 2011, over </a:t>
            </a:r>
            <a:r>
              <a:rPr lang="en-US" b="1" dirty="0">
                <a:solidFill>
                  <a:srgbClr val="00B5E2"/>
                </a:solidFill>
              </a:rPr>
              <a:t>180 SIGHT Groups </a:t>
            </a:r>
            <a:r>
              <a:rPr lang="en-US" dirty="0"/>
              <a:t>have been established in </a:t>
            </a:r>
            <a:r>
              <a:rPr lang="en-US" b="1" dirty="0">
                <a:solidFill>
                  <a:srgbClr val="00B5E2"/>
                </a:solidFill>
              </a:rPr>
              <a:t>53 countries.</a:t>
            </a:r>
            <a:endParaRPr lang="en-US" dirty="0">
              <a:solidFill>
                <a:srgbClr val="00B5E2"/>
              </a:solidFill>
            </a:endParaRPr>
          </a:p>
          <a:p>
            <a:pPr marL="0" indent="0">
              <a:buNone/>
            </a:pPr>
            <a:endParaRPr lang="en-US" dirty="0"/>
          </a:p>
        </p:txBody>
      </p:sp>
      <p:sp>
        <p:nvSpPr>
          <p:cNvPr id="5" name="Text Placeholder 4">
            <a:extLst>
              <a:ext uri="{FF2B5EF4-FFF2-40B4-BE49-F238E27FC236}">
                <a16:creationId xmlns:a16="http://schemas.microsoft.com/office/drawing/2014/main" id="{708EB2F5-FDDA-FD43-949F-CD204647D594}"/>
              </a:ext>
            </a:extLst>
          </p:cNvPr>
          <p:cNvSpPr>
            <a:spLocks noGrp="1"/>
          </p:cNvSpPr>
          <p:nvPr>
            <p:ph type="body" sz="quarter" idx="15"/>
          </p:nvPr>
        </p:nvSpPr>
        <p:spPr>
          <a:xfrm>
            <a:off x="452079" y="1349423"/>
            <a:ext cx="10586506" cy="710974"/>
          </a:xfrm>
        </p:spPr>
        <p:txBody>
          <a:bodyPr>
            <a:noAutofit/>
          </a:bodyPr>
          <a:lstStyle/>
          <a:p>
            <a:pPr marL="0" lvl="0" indent="0" algn="l" rtl="0">
              <a:lnSpc>
                <a:spcPct val="90000"/>
              </a:lnSpc>
              <a:spcBef>
                <a:spcPts val="0"/>
              </a:spcBef>
              <a:spcAft>
                <a:spcPts val="0"/>
              </a:spcAft>
              <a:buClr>
                <a:srgbClr val="75787B"/>
              </a:buClr>
              <a:buSzPts val="1800"/>
              <a:buNone/>
            </a:pPr>
            <a:r>
              <a:rPr lang="en-US"/>
              <a:t>Connecting a global network of technically-trained individuals</a:t>
            </a:r>
            <a:endParaRPr lang="en-US" b="1"/>
          </a:p>
        </p:txBody>
      </p:sp>
      <p:sp>
        <p:nvSpPr>
          <p:cNvPr id="4" name="Slide Number Placeholder 3">
            <a:extLst>
              <a:ext uri="{FF2B5EF4-FFF2-40B4-BE49-F238E27FC236}">
                <a16:creationId xmlns:a16="http://schemas.microsoft.com/office/drawing/2014/main" id="{73E5864C-B58F-D342-BA64-DA6639F9A1E1}"/>
              </a:ext>
            </a:extLst>
          </p:cNvPr>
          <p:cNvSpPr>
            <a:spLocks noGrp="1"/>
          </p:cNvSpPr>
          <p:nvPr>
            <p:ph type="sldNum" sz="quarter" idx="4"/>
          </p:nvPr>
        </p:nvSpPr>
        <p:spPr/>
        <p:txBody>
          <a:bodyPr/>
          <a:lstStyle/>
          <a:p>
            <a:fld id="{109D57CF-4CD8-6948-8A66-A1C7ACFCFC42}" type="slidenum">
              <a:rPr lang="en-US" smtClean="0"/>
              <a:pPr/>
              <a:t>75</a:t>
            </a:fld>
            <a:endParaRPr lang="en-US"/>
          </a:p>
        </p:txBody>
      </p:sp>
      <p:pic>
        <p:nvPicPr>
          <p:cNvPr id="6" name="Picture 4" descr="IEEE SIGHT - Special Interest Groups on Humanitarian Technology">
            <a:extLst>
              <a:ext uri="{FF2B5EF4-FFF2-40B4-BE49-F238E27FC236}">
                <a16:creationId xmlns:a16="http://schemas.microsoft.com/office/drawing/2014/main" id="{AA1D3D31-5086-8648-AC77-24086734FCD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23252" y="583039"/>
            <a:ext cx="2192594" cy="9756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7E7E2A1-113D-164B-8A13-2363D37F6FB8}"/>
              </a:ext>
            </a:extLst>
          </p:cNvPr>
          <p:cNvSpPr/>
          <p:nvPr/>
        </p:nvSpPr>
        <p:spPr>
          <a:xfrm>
            <a:off x="1725905" y="6236787"/>
            <a:ext cx="2544543"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4">
                  <a:extLst>
                    <a:ext uri="{A12FA001-AC4F-418D-AE19-62706E023703}">
                      <ahyp:hlinkClr xmlns:ahyp="http://schemas.microsoft.com/office/drawing/2018/hyperlinkcolor" val="tx"/>
                    </a:ext>
                  </a:extLst>
                </a:hlinkClick>
              </a:rPr>
              <a:t>sight.ieee.org </a:t>
            </a:r>
            <a:endParaRPr lang="en-US" sz="1600" b="1" dirty="0">
              <a:solidFill>
                <a:srgbClr val="00629B"/>
              </a:solidFill>
            </a:endParaRPr>
          </a:p>
        </p:txBody>
      </p:sp>
      <p:pic>
        <p:nvPicPr>
          <p:cNvPr id="18" name="Google Shape;181;p17">
            <a:extLst>
              <a:ext uri="{FF2B5EF4-FFF2-40B4-BE49-F238E27FC236}">
                <a16:creationId xmlns:a16="http://schemas.microsoft.com/office/drawing/2014/main" id="{EBB4812A-5214-4C1F-86A0-BF9E9BE8A0DA}"/>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316336" y="1790060"/>
            <a:ext cx="3678876" cy="1976399"/>
          </a:xfrm>
          <a:prstGeom prst="snip1Rect">
            <a:avLst/>
          </a:prstGeom>
          <a:noFill/>
          <a:ln>
            <a:noFill/>
          </a:ln>
        </p:spPr>
      </p:pic>
      <p:sp>
        <p:nvSpPr>
          <p:cNvPr id="11" name="Snip Diagonal Corner Rectangle 10">
            <a:extLst>
              <a:ext uri="{FF2B5EF4-FFF2-40B4-BE49-F238E27FC236}">
                <a16:creationId xmlns:a16="http://schemas.microsoft.com/office/drawing/2014/main" id="{EA17A514-A64C-044E-8BEA-720E9776E03E}"/>
              </a:ext>
            </a:extLst>
          </p:cNvPr>
          <p:cNvSpPr/>
          <p:nvPr/>
        </p:nvSpPr>
        <p:spPr>
          <a:xfrm>
            <a:off x="8316336" y="3766459"/>
            <a:ext cx="3678876" cy="2372984"/>
          </a:xfrm>
          <a:prstGeom prst="snip2DiagRect">
            <a:avLst>
              <a:gd name="adj1" fmla="val 0"/>
              <a:gd name="adj2" fmla="val 0"/>
            </a:avLst>
          </a:prstGeom>
          <a:solidFill>
            <a:srgbClr val="002855">
              <a:alpha val="94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80;p17">
            <a:extLst>
              <a:ext uri="{FF2B5EF4-FFF2-40B4-BE49-F238E27FC236}">
                <a16:creationId xmlns:a16="http://schemas.microsoft.com/office/drawing/2014/main" id="{D33D7491-CC89-47A3-9811-A2B13B28A2AB}"/>
              </a:ext>
            </a:extLst>
          </p:cNvPr>
          <p:cNvSpPr/>
          <p:nvPr/>
        </p:nvSpPr>
        <p:spPr>
          <a:xfrm>
            <a:off x="8437360" y="3598306"/>
            <a:ext cx="3678876" cy="2452384"/>
          </a:xfrm>
          <a:prstGeom prst="snip1Rect">
            <a:avLst/>
          </a:prstGeom>
          <a:noFill/>
          <a:ln w="9525" cap="flat" cmpd="sng">
            <a:noFill/>
            <a:prstDash val="solid"/>
            <a:round/>
            <a:headEnd type="none" w="sm" len="sm"/>
            <a:tailEnd type="none" w="sm" len="sm"/>
          </a:ln>
        </p:spPr>
        <p:txBody>
          <a:bodyPr spcFirstLastPara="1" wrap="square" lIns="0" tIns="91425" rIns="0" bIns="91425" anchor="ctr" anchorCtr="0">
            <a:noAutofit/>
          </a:bodyPr>
          <a:lstStyle/>
          <a:p>
            <a:pPr marL="91440" marR="91440" lvl="0" indent="0" algn="l" rtl="0">
              <a:spcBef>
                <a:spcPts val="0"/>
              </a:spcBef>
              <a:spcAft>
                <a:spcPts val="600"/>
              </a:spcAft>
              <a:buNone/>
            </a:pPr>
            <a:r>
              <a:rPr lang="en" sz="1600" dirty="0">
                <a:solidFill>
                  <a:schemeClr val="bg1"/>
                </a:solidFill>
                <a:latin typeface="Calibri"/>
                <a:ea typeface="Calibri"/>
                <a:cs typeface="Calibri"/>
                <a:sym typeface="Calibri"/>
              </a:rPr>
              <a:t>“We gained knowledge, improved technical skills, expanded our network, and made bonds with the community. </a:t>
            </a:r>
            <a:br>
              <a:rPr lang="en" sz="1600" dirty="0">
                <a:solidFill>
                  <a:schemeClr val="bg1"/>
                </a:solidFill>
                <a:latin typeface="Calibri"/>
                <a:ea typeface="Calibri"/>
                <a:cs typeface="Calibri"/>
                <a:sym typeface="Calibri"/>
              </a:rPr>
            </a:br>
            <a:r>
              <a:rPr lang="en" sz="1600" dirty="0">
                <a:solidFill>
                  <a:schemeClr val="bg1"/>
                </a:solidFill>
                <a:latin typeface="Calibri"/>
                <a:ea typeface="Calibri"/>
                <a:cs typeface="Calibri"/>
                <a:sym typeface="Calibri"/>
              </a:rPr>
              <a:t>We encourage anyone willing to help implement humanitarian technology projects—we guarantee you will have </a:t>
            </a:r>
            <a:br>
              <a:rPr lang="en" sz="1600" dirty="0">
                <a:solidFill>
                  <a:schemeClr val="bg1"/>
                </a:solidFill>
                <a:latin typeface="Calibri"/>
                <a:ea typeface="Calibri"/>
                <a:cs typeface="Calibri"/>
                <a:sym typeface="Calibri"/>
              </a:rPr>
            </a:br>
            <a:r>
              <a:rPr lang="en" sz="1600" dirty="0">
                <a:solidFill>
                  <a:schemeClr val="bg1"/>
                </a:solidFill>
                <a:latin typeface="Calibri"/>
                <a:ea typeface="Calibri"/>
                <a:cs typeface="Calibri"/>
                <a:sym typeface="Calibri"/>
              </a:rPr>
              <a:t>a great experience.” </a:t>
            </a:r>
          </a:p>
          <a:p>
            <a:pPr marL="91440" marR="91440" lvl="0" indent="0" algn="l" rtl="0">
              <a:spcBef>
                <a:spcPts val="0"/>
              </a:spcBef>
              <a:spcAft>
                <a:spcPts val="600"/>
              </a:spcAft>
              <a:buNone/>
            </a:pPr>
            <a:r>
              <a:rPr lang="en" sz="1000" i="1" dirty="0">
                <a:solidFill>
                  <a:schemeClr val="bg1"/>
                </a:solidFill>
                <a:latin typeface="Calibri"/>
                <a:ea typeface="Calibri"/>
                <a:cs typeface="Calibri"/>
                <a:sym typeface="Calibri"/>
              </a:rPr>
              <a:t>—SIGHT Project participant from El Salvador</a:t>
            </a:r>
            <a:endParaRPr sz="1000" i="1" dirty="0">
              <a:solidFill>
                <a:schemeClr val="bg1"/>
              </a:solidFill>
            </a:endParaRPr>
          </a:p>
        </p:txBody>
      </p:sp>
    </p:spTree>
    <p:extLst>
      <p:ext uri="{BB962C8B-B14F-4D97-AF65-F5344CB8AC3E}">
        <p14:creationId xmlns:p14="http://schemas.microsoft.com/office/powerpoint/2010/main" val="39022796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4925-82E2-3C4C-AC22-909FCAA588DE}"/>
              </a:ext>
            </a:extLst>
          </p:cNvPr>
          <p:cNvSpPr>
            <a:spLocks noGrp="1"/>
          </p:cNvSpPr>
          <p:nvPr>
            <p:ph type="title"/>
          </p:nvPr>
        </p:nvSpPr>
        <p:spPr/>
        <p:txBody>
          <a:bodyPr>
            <a:noAutofit/>
          </a:bodyPr>
          <a:lstStyle/>
          <a:p>
            <a:r>
              <a:rPr lang="en-US" dirty="0"/>
              <a:t>IEEE New Initiatives Program </a:t>
            </a:r>
          </a:p>
        </p:txBody>
      </p:sp>
      <p:sp>
        <p:nvSpPr>
          <p:cNvPr id="3" name="Content Placeholder 2">
            <a:extLst>
              <a:ext uri="{FF2B5EF4-FFF2-40B4-BE49-F238E27FC236}">
                <a16:creationId xmlns:a16="http://schemas.microsoft.com/office/drawing/2014/main" id="{DE6CB5A2-4BE8-0447-B25B-EB3C66A34508}"/>
              </a:ext>
            </a:extLst>
          </p:cNvPr>
          <p:cNvSpPr>
            <a:spLocks noGrp="1"/>
          </p:cNvSpPr>
          <p:nvPr>
            <p:ph idx="1"/>
          </p:nvPr>
        </p:nvSpPr>
        <p:spPr>
          <a:xfrm>
            <a:off x="453306" y="2588210"/>
            <a:ext cx="6657708" cy="1666158"/>
          </a:xfrm>
        </p:spPr>
        <p:txBody>
          <a:bodyPr>
            <a:normAutofit fontScale="92500" lnSpcReduction="10000"/>
          </a:bodyPr>
          <a:lstStyle/>
          <a:p>
            <a:r>
              <a:rPr lang="en-US" dirty="0"/>
              <a:t>Increasing IEEE's connectivity to the industry</a:t>
            </a:r>
          </a:p>
          <a:p>
            <a:r>
              <a:rPr lang="en-US" dirty="0"/>
              <a:t>Engaging and recruiting members</a:t>
            </a:r>
          </a:p>
          <a:p>
            <a:r>
              <a:rPr lang="en-US" dirty="0"/>
              <a:t>Creating innovative education opportunities</a:t>
            </a:r>
          </a:p>
          <a:p>
            <a:r>
              <a:rPr lang="en-US" dirty="0"/>
              <a:t>Increasing the visibility of IEEE and its relevance to different communities</a:t>
            </a:r>
          </a:p>
          <a:p>
            <a:pPr marL="0" indent="0">
              <a:buNone/>
            </a:pPr>
            <a:endParaRPr lang="en-US" sz="2400" dirty="0"/>
          </a:p>
        </p:txBody>
      </p:sp>
      <p:sp>
        <p:nvSpPr>
          <p:cNvPr id="5" name="Text Placeholder 4">
            <a:extLst>
              <a:ext uri="{FF2B5EF4-FFF2-40B4-BE49-F238E27FC236}">
                <a16:creationId xmlns:a16="http://schemas.microsoft.com/office/drawing/2014/main" id="{B2779D26-F217-C547-8930-23B2EDDC2E91}"/>
              </a:ext>
            </a:extLst>
          </p:cNvPr>
          <p:cNvSpPr>
            <a:spLocks noGrp="1"/>
          </p:cNvSpPr>
          <p:nvPr>
            <p:ph type="body" sz="quarter" idx="15"/>
          </p:nvPr>
        </p:nvSpPr>
        <p:spPr/>
        <p:txBody>
          <a:bodyPr/>
          <a:lstStyle/>
          <a:p>
            <a:r>
              <a:rPr lang="en-US" dirty="0"/>
              <a:t>Big ideas lead to brilliant solutions</a:t>
            </a:r>
          </a:p>
        </p:txBody>
      </p:sp>
      <p:sp>
        <p:nvSpPr>
          <p:cNvPr id="6" name="Text Placeholder 5">
            <a:extLst>
              <a:ext uri="{FF2B5EF4-FFF2-40B4-BE49-F238E27FC236}">
                <a16:creationId xmlns:a16="http://schemas.microsoft.com/office/drawing/2014/main" id="{89A681E8-AE13-544C-BADB-4D43201B6FB0}"/>
              </a:ext>
            </a:extLst>
          </p:cNvPr>
          <p:cNvSpPr>
            <a:spLocks noGrp="1"/>
          </p:cNvSpPr>
          <p:nvPr>
            <p:ph type="body" sz="quarter" idx="16"/>
          </p:nvPr>
        </p:nvSpPr>
        <p:spPr>
          <a:xfrm>
            <a:off x="452387" y="1668463"/>
            <a:ext cx="6754259" cy="851071"/>
          </a:xfrm>
        </p:spPr>
        <p:txBody>
          <a:bodyPr>
            <a:noAutofit/>
          </a:bodyPr>
          <a:lstStyle/>
          <a:p>
            <a:r>
              <a:rPr lang="en-US" dirty="0"/>
              <a:t>The New Initiatives program supports potential new IEEE initiatives, services, or products which could have lasting impact on IEEE:</a:t>
            </a:r>
          </a:p>
          <a:p>
            <a:endParaRPr lang="en-US" dirty="0"/>
          </a:p>
        </p:txBody>
      </p:sp>
      <p:sp>
        <p:nvSpPr>
          <p:cNvPr id="4" name="Slide Number Placeholder 3">
            <a:extLst>
              <a:ext uri="{FF2B5EF4-FFF2-40B4-BE49-F238E27FC236}">
                <a16:creationId xmlns:a16="http://schemas.microsoft.com/office/drawing/2014/main" id="{9FCF0132-758C-994C-812E-1AB3E637B644}"/>
              </a:ext>
            </a:extLst>
          </p:cNvPr>
          <p:cNvSpPr>
            <a:spLocks noGrp="1"/>
          </p:cNvSpPr>
          <p:nvPr>
            <p:ph type="sldNum" sz="quarter" idx="4"/>
          </p:nvPr>
        </p:nvSpPr>
        <p:spPr/>
        <p:txBody>
          <a:bodyPr/>
          <a:lstStyle/>
          <a:p>
            <a:fld id="{109D57CF-4CD8-6948-8A66-A1C7ACFCFC42}" type="slidenum">
              <a:rPr lang="en-US" smtClean="0"/>
              <a:pPr/>
              <a:t>76</a:t>
            </a:fld>
            <a:endParaRPr lang="en-US"/>
          </a:p>
        </p:txBody>
      </p:sp>
      <p:sp>
        <p:nvSpPr>
          <p:cNvPr id="10" name="Rectangle 9">
            <a:extLst>
              <a:ext uri="{FF2B5EF4-FFF2-40B4-BE49-F238E27FC236}">
                <a16:creationId xmlns:a16="http://schemas.microsoft.com/office/drawing/2014/main" id="{8ADDB4BF-19C4-6141-B938-6941DA32EDD5}"/>
              </a:ext>
            </a:extLst>
          </p:cNvPr>
          <p:cNvSpPr/>
          <p:nvPr/>
        </p:nvSpPr>
        <p:spPr>
          <a:xfrm>
            <a:off x="1725905" y="6236787"/>
            <a:ext cx="2875146"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ieee.org/initiatives</a:t>
            </a:r>
            <a:endParaRPr lang="en-US" sz="1600" b="1" dirty="0">
              <a:solidFill>
                <a:srgbClr val="00629B"/>
              </a:solidFill>
            </a:endParaRPr>
          </a:p>
        </p:txBody>
      </p:sp>
      <p:sp>
        <p:nvSpPr>
          <p:cNvPr id="16" name="Rectangle 15">
            <a:extLst>
              <a:ext uri="{FF2B5EF4-FFF2-40B4-BE49-F238E27FC236}">
                <a16:creationId xmlns:a16="http://schemas.microsoft.com/office/drawing/2014/main" id="{8245A5CD-B39C-4570-9727-5237C04D4AB0}"/>
              </a:ext>
            </a:extLst>
          </p:cNvPr>
          <p:cNvSpPr/>
          <p:nvPr/>
        </p:nvSpPr>
        <p:spPr>
          <a:xfrm>
            <a:off x="1828800" y="5100202"/>
            <a:ext cx="8888819" cy="3680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73D03D6-6237-4E03-B58B-90D372AC82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06646" y="1263669"/>
            <a:ext cx="4208935" cy="2761624"/>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085B4C17-1A27-401E-80E3-C0E958ADB1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13645" y="4363550"/>
            <a:ext cx="4919128" cy="1841352"/>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31503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954D6-A344-5048-ABDC-8B71B8D2E892}"/>
              </a:ext>
            </a:extLst>
          </p:cNvPr>
          <p:cNvSpPr>
            <a:spLocks noGrp="1"/>
          </p:cNvSpPr>
          <p:nvPr>
            <p:ph type="title"/>
          </p:nvPr>
        </p:nvSpPr>
        <p:spPr/>
        <p:txBody>
          <a:bodyPr>
            <a:noAutofit/>
          </a:bodyPr>
          <a:lstStyle/>
          <a:p>
            <a:r>
              <a:rPr lang="en-US"/>
              <a:t>IEEE Smart Village</a:t>
            </a:r>
          </a:p>
        </p:txBody>
      </p:sp>
      <p:sp>
        <p:nvSpPr>
          <p:cNvPr id="5" name="Text Placeholder 4">
            <a:extLst>
              <a:ext uri="{FF2B5EF4-FFF2-40B4-BE49-F238E27FC236}">
                <a16:creationId xmlns:a16="http://schemas.microsoft.com/office/drawing/2014/main" id="{A58F0633-38ED-CC4D-8401-406B9DFC70DF}"/>
              </a:ext>
            </a:extLst>
          </p:cNvPr>
          <p:cNvSpPr>
            <a:spLocks noGrp="1"/>
          </p:cNvSpPr>
          <p:nvPr>
            <p:ph type="body" sz="quarter" idx="15"/>
          </p:nvPr>
        </p:nvSpPr>
        <p:spPr>
          <a:xfrm>
            <a:off x="452079" y="914400"/>
            <a:ext cx="8593114" cy="687897"/>
          </a:xfrm>
        </p:spPr>
        <p:txBody>
          <a:bodyPr/>
          <a:lstStyle/>
          <a:p>
            <a:r>
              <a:rPr lang="en-US"/>
              <a:t>IEEE Smart Village is lighting up homes, businesses, and global classrooms—and empowering local economies using three pillars:</a:t>
            </a:r>
          </a:p>
        </p:txBody>
      </p:sp>
      <p:sp>
        <p:nvSpPr>
          <p:cNvPr id="4" name="Slide Number Placeholder 3">
            <a:extLst>
              <a:ext uri="{FF2B5EF4-FFF2-40B4-BE49-F238E27FC236}">
                <a16:creationId xmlns:a16="http://schemas.microsoft.com/office/drawing/2014/main" id="{2A4B22EB-2D06-FC4A-AFFF-AE248BA1E6D1}"/>
              </a:ext>
            </a:extLst>
          </p:cNvPr>
          <p:cNvSpPr>
            <a:spLocks noGrp="1"/>
          </p:cNvSpPr>
          <p:nvPr>
            <p:ph type="sldNum" sz="quarter" idx="4"/>
          </p:nvPr>
        </p:nvSpPr>
        <p:spPr/>
        <p:txBody>
          <a:bodyPr/>
          <a:lstStyle/>
          <a:p>
            <a:fld id="{109D57CF-4CD8-6948-8A66-A1C7ACFCFC42}" type="slidenum">
              <a:rPr lang="en-US" smtClean="0"/>
              <a:pPr/>
              <a:t>77</a:t>
            </a:fld>
            <a:endParaRPr lang="en-US"/>
          </a:p>
        </p:txBody>
      </p:sp>
      <p:sp>
        <p:nvSpPr>
          <p:cNvPr id="6" name="Rectangle 5">
            <a:extLst>
              <a:ext uri="{FF2B5EF4-FFF2-40B4-BE49-F238E27FC236}">
                <a16:creationId xmlns:a16="http://schemas.microsoft.com/office/drawing/2014/main" id="{33C45AAD-4044-F246-A784-453C287339D7}"/>
              </a:ext>
            </a:extLst>
          </p:cNvPr>
          <p:cNvSpPr/>
          <p:nvPr/>
        </p:nvSpPr>
        <p:spPr>
          <a:xfrm>
            <a:off x="474386" y="3679824"/>
            <a:ext cx="3251424" cy="1723549"/>
          </a:xfrm>
          <a:prstGeom prst="rect">
            <a:avLst/>
          </a:prstGeom>
        </p:spPr>
        <p:txBody>
          <a:bodyPr wrap="square">
            <a:spAutoFit/>
          </a:bodyPr>
          <a:lstStyle/>
          <a:p>
            <a:r>
              <a:rPr lang="en-US" sz="1600" b="1" dirty="0">
                <a:solidFill>
                  <a:srgbClr val="000000"/>
                </a:solidFill>
              </a:rPr>
              <a:t>ENERGY</a:t>
            </a:r>
          </a:p>
          <a:p>
            <a:r>
              <a:rPr lang="en-US" sz="1500" dirty="0">
                <a:solidFill>
                  <a:srgbClr val="212529"/>
                </a:solidFill>
              </a:rPr>
              <a:t>Provides renewable-energy solutions and necessary funding to local entrepreneurs to build electricity companies, assists the partners in establishing a sustainable business plan, and delivers ongoing training. </a:t>
            </a:r>
            <a:endParaRPr lang="en-US" sz="1500" b="0" i="0" dirty="0">
              <a:solidFill>
                <a:srgbClr val="212529"/>
              </a:solidFill>
              <a:effectLst/>
            </a:endParaRPr>
          </a:p>
        </p:txBody>
      </p:sp>
      <p:sp>
        <p:nvSpPr>
          <p:cNvPr id="8" name="Rectangle 7">
            <a:extLst>
              <a:ext uri="{FF2B5EF4-FFF2-40B4-BE49-F238E27FC236}">
                <a16:creationId xmlns:a16="http://schemas.microsoft.com/office/drawing/2014/main" id="{0E6CCEE2-98C1-B949-9AFC-9F460083EAB2}"/>
              </a:ext>
            </a:extLst>
          </p:cNvPr>
          <p:cNvSpPr/>
          <p:nvPr/>
        </p:nvSpPr>
        <p:spPr>
          <a:xfrm>
            <a:off x="4441639" y="3679824"/>
            <a:ext cx="3494346" cy="2416046"/>
          </a:xfrm>
          <a:prstGeom prst="rect">
            <a:avLst/>
          </a:prstGeom>
        </p:spPr>
        <p:txBody>
          <a:bodyPr wrap="square">
            <a:spAutoFit/>
          </a:bodyPr>
          <a:lstStyle/>
          <a:p>
            <a:r>
              <a:rPr lang="en-US" sz="1600" b="1" dirty="0">
                <a:solidFill>
                  <a:srgbClr val="000000"/>
                </a:solidFill>
              </a:rPr>
              <a:t>EDUCATION</a:t>
            </a:r>
          </a:p>
          <a:p>
            <a:r>
              <a:rPr lang="en-US" sz="1500" dirty="0">
                <a:solidFill>
                  <a:srgbClr val="212529"/>
                </a:solidFill>
              </a:rPr>
              <a:t>Two complementary components crucial to helping stimulate sustainable community prosperity. </a:t>
            </a:r>
          </a:p>
          <a:p>
            <a:pPr marL="285750" indent="-285750">
              <a:buFont typeface="Arial" panose="020B0604020202020204" pitchFamily="34" charset="0"/>
              <a:buChar char="•"/>
            </a:pPr>
            <a:r>
              <a:rPr lang="en-US" sz="1500" dirty="0">
                <a:solidFill>
                  <a:srgbClr val="212529"/>
                </a:solidFill>
              </a:rPr>
              <a:t>Development Practice graduate certificate in humanitarian engineering</a:t>
            </a:r>
          </a:p>
          <a:p>
            <a:pPr marL="285750" indent="-285750">
              <a:buFont typeface="Arial" panose="020B0604020202020204" pitchFamily="34" charset="0"/>
              <a:buChar char="•"/>
            </a:pPr>
            <a:r>
              <a:rPr lang="en-US" sz="1500" dirty="0">
                <a:solidFill>
                  <a:srgbClr val="212529"/>
                </a:solidFill>
              </a:rPr>
              <a:t>Community Entrepreneurship vocational training </a:t>
            </a:r>
            <a:r>
              <a:rPr lang="en-US" sz="1500" dirty="0"/>
              <a:t>to deploy, maintain, and franchise an IEEE Smart Village seed-funded micro-utility.</a:t>
            </a:r>
            <a:endParaRPr lang="en-US" sz="1500" b="0" i="0" dirty="0">
              <a:solidFill>
                <a:srgbClr val="212529"/>
              </a:solidFill>
              <a:effectLst/>
            </a:endParaRPr>
          </a:p>
        </p:txBody>
      </p:sp>
      <p:sp>
        <p:nvSpPr>
          <p:cNvPr id="11" name="Rectangle 10">
            <a:extLst>
              <a:ext uri="{FF2B5EF4-FFF2-40B4-BE49-F238E27FC236}">
                <a16:creationId xmlns:a16="http://schemas.microsoft.com/office/drawing/2014/main" id="{B24CA595-56AD-F347-8387-14B9DD25FB56}"/>
              </a:ext>
            </a:extLst>
          </p:cNvPr>
          <p:cNvSpPr/>
          <p:nvPr/>
        </p:nvSpPr>
        <p:spPr>
          <a:xfrm>
            <a:off x="8217116" y="3679824"/>
            <a:ext cx="3494346" cy="1954381"/>
          </a:xfrm>
          <a:prstGeom prst="rect">
            <a:avLst/>
          </a:prstGeom>
        </p:spPr>
        <p:txBody>
          <a:bodyPr wrap="square">
            <a:spAutoFit/>
          </a:bodyPr>
          <a:lstStyle/>
          <a:p>
            <a:r>
              <a:rPr lang="en-US" sz="1600" b="1">
                <a:solidFill>
                  <a:srgbClr val="000000"/>
                </a:solidFill>
                <a:latin typeface="Calibri" panose="020F0502020204030204" pitchFamily="34" charset="0"/>
                <a:cs typeface="Calibri" panose="020F0502020204030204" pitchFamily="34" charset="0"/>
              </a:rPr>
              <a:t>ENTREPRENEURSHIP</a:t>
            </a:r>
          </a:p>
          <a:p>
            <a:r>
              <a:rPr lang="en-US" sz="1500">
                <a:solidFill>
                  <a:srgbClr val="212529"/>
                </a:solidFill>
                <a:latin typeface="Calibri" panose="020F0502020204030204" pitchFamily="34" charset="0"/>
                <a:cs typeface="Calibri" panose="020F0502020204030204" pitchFamily="34" charset="0"/>
              </a:rPr>
              <a:t>Our philosophy of empowering local entrepreneurs is unique in this philanthropic endeavor. These business owners have personally invested in the success of their community. The pride in accomplishments achieved together furthers the economic growth of the area.</a:t>
            </a:r>
            <a:endParaRPr lang="en-US" sz="1500" b="0" i="0">
              <a:solidFill>
                <a:srgbClr val="212529"/>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E96E278F-2D5D-4040-A1A3-253A7D1F463E}"/>
              </a:ext>
            </a:extLst>
          </p:cNvPr>
          <p:cNvSpPr/>
          <p:nvPr/>
        </p:nvSpPr>
        <p:spPr>
          <a:xfrm>
            <a:off x="1725905" y="6239930"/>
            <a:ext cx="3045514"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2">
                  <a:extLst>
                    <a:ext uri="{A12FA001-AC4F-418D-AE19-62706E023703}">
                      <ahyp:hlinkClr xmlns:ahyp="http://schemas.microsoft.com/office/drawing/2018/hyperlinkcolor" val="tx"/>
                    </a:ext>
                  </a:extLst>
                </a:hlinkClick>
              </a:rPr>
              <a:t>smartvillage.ieee.org</a:t>
            </a:r>
            <a:endParaRPr lang="en-US" sz="1600" b="1" dirty="0">
              <a:solidFill>
                <a:srgbClr val="00629B"/>
              </a:solidFill>
            </a:endParaRPr>
          </a:p>
        </p:txBody>
      </p:sp>
      <p:sp>
        <p:nvSpPr>
          <p:cNvPr id="16" name="Right Triangle 15">
            <a:extLst>
              <a:ext uri="{FF2B5EF4-FFF2-40B4-BE49-F238E27FC236}">
                <a16:creationId xmlns:a16="http://schemas.microsoft.com/office/drawing/2014/main" id="{3BAB3F96-582C-3D4D-AAD4-FD191BBCD653}"/>
              </a:ext>
            </a:extLst>
          </p:cNvPr>
          <p:cNvSpPr/>
          <p:nvPr/>
        </p:nvSpPr>
        <p:spPr>
          <a:xfrm rot="10800000">
            <a:off x="11243378" y="685027"/>
            <a:ext cx="451940" cy="4519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4973791E-851F-BE40-99CC-88524AA0F8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5192" y="611187"/>
            <a:ext cx="2338668" cy="1051559"/>
          </a:xfrm>
          <a:prstGeom prst="rect">
            <a:avLst/>
          </a:prstGeom>
        </p:spPr>
      </p:pic>
      <p:pic>
        <p:nvPicPr>
          <p:cNvPr id="14" name="Picture 13">
            <a:extLst>
              <a:ext uri="{FF2B5EF4-FFF2-40B4-BE49-F238E27FC236}">
                <a16:creationId xmlns:a16="http://schemas.microsoft.com/office/drawing/2014/main" id="{30842962-8366-F749-AFAF-08979E3BECA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74408" y="1828848"/>
            <a:ext cx="3151402" cy="1847056"/>
          </a:xfrm>
          <a:prstGeom prst="snip2DiagRect">
            <a:avLst/>
          </a:prstGeom>
        </p:spPr>
      </p:pic>
      <p:pic>
        <p:nvPicPr>
          <p:cNvPr id="20" name="Picture 19" descr="A group of people sitting at a table&#10;&#10;Description automatically generated with low confidence">
            <a:extLst>
              <a:ext uri="{FF2B5EF4-FFF2-40B4-BE49-F238E27FC236}">
                <a16:creationId xmlns:a16="http://schemas.microsoft.com/office/drawing/2014/main" id="{A7913430-F285-2240-888E-D92783B1C0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41639" y="1828848"/>
            <a:ext cx="3151402" cy="1847056"/>
          </a:xfrm>
          <a:prstGeom prst="snip2DiagRect">
            <a:avLst/>
          </a:prstGeom>
        </p:spPr>
      </p:pic>
      <p:pic>
        <p:nvPicPr>
          <p:cNvPr id="21" name="Picture 20">
            <a:extLst>
              <a:ext uri="{FF2B5EF4-FFF2-40B4-BE49-F238E27FC236}">
                <a16:creationId xmlns:a16="http://schemas.microsoft.com/office/drawing/2014/main" id="{AD3300CD-CD33-EC4C-89C3-8E2E5C5CA0C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317353" y="1828848"/>
            <a:ext cx="3151402" cy="1847056"/>
          </a:xfrm>
          <a:prstGeom prst="snip2DiagRect">
            <a:avLst/>
          </a:prstGeom>
        </p:spPr>
      </p:pic>
    </p:spTree>
    <p:extLst>
      <p:ext uri="{BB962C8B-B14F-4D97-AF65-F5344CB8AC3E}">
        <p14:creationId xmlns:p14="http://schemas.microsoft.com/office/powerpoint/2010/main" val="4668927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C3B39-C638-3A4C-96AF-4A47243198AD}"/>
              </a:ext>
            </a:extLst>
          </p:cNvPr>
          <p:cNvSpPr>
            <a:spLocks noGrp="1"/>
          </p:cNvSpPr>
          <p:nvPr>
            <p:ph type="title"/>
          </p:nvPr>
        </p:nvSpPr>
        <p:spPr/>
        <p:txBody>
          <a:bodyPr>
            <a:noAutofit/>
          </a:bodyPr>
          <a:lstStyle/>
          <a:p>
            <a:r>
              <a:rPr lang="en-US"/>
              <a:t>EPICS in IEEE</a:t>
            </a:r>
          </a:p>
        </p:txBody>
      </p:sp>
      <p:sp>
        <p:nvSpPr>
          <p:cNvPr id="5" name="Text Placeholder 4">
            <a:extLst>
              <a:ext uri="{FF2B5EF4-FFF2-40B4-BE49-F238E27FC236}">
                <a16:creationId xmlns:a16="http://schemas.microsoft.com/office/drawing/2014/main" id="{18503C6C-4ABA-7040-B707-CCC55EF29FE0}"/>
              </a:ext>
            </a:extLst>
          </p:cNvPr>
          <p:cNvSpPr>
            <a:spLocks noGrp="1"/>
          </p:cNvSpPr>
          <p:nvPr>
            <p:ph type="body" sz="quarter" idx="15"/>
          </p:nvPr>
        </p:nvSpPr>
        <p:spPr/>
        <p:txBody>
          <a:bodyPr/>
          <a:lstStyle/>
          <a:p>
            <a:r>
              <a:rPr lang="en-US"/>
              <a:t>Connecting Engineering to Community Service</a:t>
            </a:r>
          </a:p>
          <a:p>
            <a:endParaRPr lang="en-US"/>
          </a:p>
        </p:txBody>
      </p:sp>
      <p:sp>
        <p:nvSpPr>
          <p:cNvPr id="12" name="Text Placeholder 11">
            <a:extLst>
              <a:ext uri="{FF2B5EF4-FFF2-40B4-BE49-F238E27FC236}">
                <a16:creationId xmlns:a16="http://schemas.microsoft.com/office/drawing/2014/main" id="{CF649EF4-4F17-A548-A5FA-899BBB5A9D2C}"/>
              </a:ext>
            </a:extLst>
          </p:cNvPr>
          <p:cNvSpPr>
            <a:spLocks noGrp="1"/>
          </p:cNvSpPr>
          <p:nvPr>
            <p:ph type="body" sz="quarter" idx="16"/>
          </p:nvPr>
        </p:nvSpPr>
        <p:spPr>
          <a:xfrm>
            <a:off x="452385" y="1605239"/>
            <a:ext cx="10696584" cy="859602"/>
          </a:xfrm>
        </p:spPr>
        <p:txBody>
          <a:bodyPr>
            <a:noAutofit/>
          </a:bodyPr>
          <a:lstStyle/>
          <a:p>
            <a:r>
              <a:rPr lang="en-US"/>
              <a:t>Solving community challenges through the power of technology and education, EPICS provides </a:t>
            </a:r>
            <a:r>
              <a:rPr lang="en-US">
                <a:solidFill>
                  <a:srgbClr val="000000"/>
                </a:solidFill>
                <a:latin typeface="Calibri" panose="020F0502020204030204" pitchFamily="34" charset="0"/>
              </a:rPr>
              <a:t>provide funding, support, mentorship, and visibility for engineering projects </a:t>
            </a:r>
            <a:r>
              <a:rPr lang="en-US"/>
              <a:t>that transform communities across the globe. </a:t>
            </a:r>
          </a:p>
          <a:p>
            <a:endParaRPr lang="en-US"/>
          </a:p>
        </p:txBody>
      </p:sp>
      <p:sp>
        <p:nvSpPr>
          <p:cNvPr id="4" name="Slide Number Placeholder 3">
            <a:extLst>
              <a:ext uri="{FF2B5EF4-FFF2-40B4-BE49-F238E27FC236}">
                <a16:creationId xmlns:a16="http://schemas.microsoft.com/office/drawing/2014/main" id="{93753F19-6DD3-7144-8BA6-DD4DE6E0DAE5}"/>
              </a:ext>
            </a:extLst>
          </p:cNvPr>
          <p:cNvSpPr>
            <a:spLocks noGrp="1"/>
          </p:cNvSpPr>
          <p:nvPr>
            <p:ph type="sldNum" sz="quarter" idx="4"/>
          </p:nvPr>
        </p:nvSpPr>
        <p:spPr/>
        <p:txBody>
          <a:bodyPr/>
          <a:lstStyle/>
          <a:p>
            <a:fld id="{109D57CF-4CD8-6948-8A66-A1C7ACFCFC42}" type="slidenum">
              <a:rPr lang="en-US" smtClean="0"/>
              <a:pPr/>
              <a:t>78</a:t>
            </a:fld>
            <a:endParaRPr lang="en-US"/>
          </a:p>
        </p:txBody>
      </p:sp>
      <p:sp>
        <p:nvSpPr>
          <p:cNvPr id="7" name="Rectangle 6">
            <a:extLst>
              <a:ext uri="{FF2B5EF4-FFF2-40B4-BE49-F238E27FC236}">
                <a16:creationId xmlns:a16="http://schemas.microsoft.com/office/drawing/2014/main" id="{A086DC14-EA95-974C-A4C9-618252F1F2A6}"/>
              </a:ext>
            </a:extLst>
          </p:cNvPr>
          <p:cNvSpPr/>
          <p:nvPr/>
        </p:nvSpPr>
        <p:spPr>
          <a:xfrm>
            <a:off x="467628" y="4085481"/>
            <a:ext cx="2528493" cy="1846659"/>
          </a:xfrm>
          <a:prstGeom prst="rect">
            <a:avLst/>
          </a:prstGeom>
          <a:ln>
            <a:noFill/>
          </a:ln>
        </p:spPr>
        <p:txBody>
          <a:bodyPr wrap="square">
            <a:spAutoFit/>
          </a:bodyPr>
          <a:lstStyle/>
          <a:p>
            <a:pPr fontAlgn="base"/>
            <a:r>
              <a:rPr lang="en-US" b="1">
                <a:latin typeface="Calibri" panose="020F0502020204030204" pitchFamily="34" charset="0"/>
              </a:rPr>
              <a:t>Workforce development</a:t>
            </a:r>
          </a:p>
          <a:p>
            <a:pPr fontAlgn="base"/>
            <a:r>
              <a:rPr lang="en-US" sz="1600">
                <a:latin typeface="Calibri" panose="020F0502020204030204" pitchFamily="34" charset="0"/>
              </a:rPr>
              <a:t>Students get equipped for the workforce by defining, designing, building, testing, and deploying engineering-based solutions to real life community challenges.</a:t>
            </a:r>
            <a:endParaRPr lang="en-US" sz="1600" b="0" i="0">
              <a:effectLst/>
              <a:latin typeface="Calibri" panose="020F0502020204030204" pitchFamily="34" charset="0"/>
            </a:endParaRPr>
          </a:p>
        </p:txBody>
      </p:sp>
      <p:sp>
        <p:nvSpPr>
          <p:cNvPr id="8" name="Rectangle 7">
            <a:extLst>
              <a:ext uri="{FF2B5EF4-FFF2-40B4-BE49-F238E27FC236}">
                <a16:creationId xmlns:a16="http://schemas.microsoft.com/office/drawing/2014/main" id="{34C6D6F7-DDF3-E846-B658-8D855DE7FCCB}"/>
              </a:ext>
            </a:extLst>
          </p:cNvPr>
          <p:cNvSpPr/>
          <p:nvPr/>
        </p:nvSpPr>
        <p:spPr>
          <a:xfrm>
            <a:off x="3264858" y="4085481"/>
            <a:ext cx="2528493" cy="1846659"/>
          </a:xfrm>
          <a:prstGeom prst="rect">
            <a:avLst/>
          </a:prstGeom>
          <a:ln>
            <a:noFill/>
          </a:ln>
        </p:spPr>
        <p:txBody>
          <a:bodyPr wrap="square">
            <a:spAutoFit/>
          </a:bodyPr>
          <a:lstStyle/>
          <a:p>
            <a:pPr fontAlgn="base"/>
            <a:r>
              <a:rPr lang="en-US" b="1">
                <a:latin typeface="Calibri" panose="020F0502020204030204" pitchFamily="34" charset="0"/>
              </a:rPr>
              <a:t>Professional skills</a:t>
            </a:r>
          </a:p>
          <a:p>
            <a:pPr fontAlgn="base"/>
            <a:r>
              <a:rPr lang="en-US" sz="1600">
                <a:latin typeface="Calibri" panose="020F0502020204030204" pitchFamily="34" charset="0"/>
              </a:rPr>
              <a:t>Students develop in-demand professional skills such as communication, collaboration, leadership, project management, and time management.</a:t>
            </a:r>
            <a:endParaRPr lang="en-US" sz="1600" b="0" i="0">
              <a:effectLst/>
              <a:latin typeface="Calibri" panose="020F0502020204030204" pitchFamily="34" charset="0"/>
            </a:endParaRPr>
          </a:p>
        </p:txBody>
      </p:sp>
      <p:sp>
        <p:nvSpPr>
          <p:cNvPr id="9" name="Rectangle 8">
            <a:extLst>
              <a:ext uri="{FF2B5EF4-FFF2-40B4-BE49-F238E27FC236}">
                <a16:creationId xmlns:a16="http://schemas.microsoft.com/office/drawing/2014/main" id="{BA24EA96-D809-3A46-9F2E-A5CD303B9F0C}"/>
              </a:ext>
            </a:extLst>
          </p:cNvPr>
          <p:cNvSpPr/>
          <p:nvPr/>
        </p:nvSpPr>
        <p:spPr>
          <a:xfrm>
            <a:off x="6053699" y="4085481"/>
            <a:ext cx="2663903" cy="1846659"/>
          </a:xfrm>
          <a:prstGeom prst="rect">
            <a:avLst/>
          </a:prstGeom>
          <a:ln>
            <a:noFill/>
          </a:ln>
        </p:spPr>
        <p:txBody>
          <a:bodyPr wrap="square">
            <a:spAutoFit/>
          </a:bodyPr>
          <a:lstStyle/>
          <a:p>
            <a:pPr fontAlgn="base"/>
            <a:r>
              <a:rPr lang="en-US" b="1">
                <a:latin typeface="Calibri" panose="020F0502020204030204" pitchFamily="34" charset="0"/>
              </a:rPr>
              <a:t>Non-profit support</a:t>
            </a:r>
          </a:p>
          <a:p>
            <a:pPr fontAlgn="base"/>
            <a:r>
              <a:rPr lang="en-US" sz="1600">
                <a:latin typeface="Calibri" panose="020F0502020204030204" pitchFamily="34" charset="0"/>
              </a:rPr>
              <a:t>Volunteers provide much-needed knowledge, skills, resources, and innovative solutions in partnering with community organizations on projects.</a:t>
            </a:r>
            <a:endParaRPr lang="en-US" sz="1600" b="0" i="0">
              <a:effectLst/>
              <a:latin typeface="Calibri" panose="020F0502020204030204" pitchFamily="34" charset="0"/>
            </a:endParaRPr>
          </a:p>
        </p:txBody>
      </p:sp>
      <p:sp>
        <p:nvSpPr>
          <p:cNvPr id="10" name="Rectangle 9">
            <a:extLst>
              <a:ext uri="{FF2B5EF4-FFF2-40B4-BE49-F238E27FC236}">
                <a16:creationId xmlns:a16="http://schemas.microsoft.com/office/drawing/2014/main" id="{B0A5404B-5F81-F548-97B5-5EA29CC89D15}"/>
              </a:ext>
            </a:extLst>
          </p:cNvPr>
          <p:cNvSpPr/>
          <p:nvPr/>
        </p:nvSpPr>
        <p:spPr>
          <a:xfrm>
            <a:off x="8877283" y="4085481"/>
            <a:ext cx="2528493" cy="1846659"/>
          </a:xfrm>
          <a:prstGeom prst="rect">
            <a:avLst/>
          </a:prstGeom>
          <a:ln>
            <a:noFill/>
          </a:ln>
        </p:spPr>
        <p:txBody>
          <a:bodyPr wrap="square">
            <a:spAutoFit/>
          </a:bodyPr>
          <a:lstStyle/>
          <a:p>
            <a:pPr fontAlgn="base"/>
            <a:r>
              <a:rPr lang="en-US" b="1" dirty="0">
                <a:latin typeface="Calibri" panose="020F0502020204030204" pitchFamily="34" charset="0"/>
              </a:rPr>
              <a:t>Advancing STEM</a:t>
            </a:r>
          </a:p>
          <a:p>
            <a:pPr fontAlgn="base"/>
            <a:r>
              <a:rPr lang="en-US" sz="1600" dirty="0">
                <a:latin typeface="Calibri" panose="020F0502020204030204" pitchFamily="34" charset="0"/>
              </a:rPr>
              <a:t>Through service-learning engineering curriculum, the program improves STEM education and inspires pre-university students to pursue STEM-based careers.</a:t>
            </a:r>
            <a:endParaRPr lang="en-US" sz="1600" b="0" i="0" dirty="0">
              <a:effectLst/>
              <a:latin typeface="Calibri" panose="020F0502020204030204" pitchFamily="34" charset="0"/>
            </a:endParaRPr>
          </a:p>
        </p:txBody>
      </p:sp>
      <p:sp>
        <p:nvSpPr>
          <p:cNvPr id="16" name="Rectangle 15">
            <a:extLst>
              <a:ext uri="{FF2B5EF4-FFF2-40B4-BE49-F238E27FC236}">
                <a16:creationId xmlns:a16="http://schemas.microsoft.com/office/drawing/2014/main" id="{502C88F5-2DB1-8A47-90D6-24DD9C7217FF}"/>
              </a:ext>
            </a:extLst>
          </p:cNvPr>
          <p:cNvSpPr/>
          <p:nvPr/>
        </p:nvSpPr>
        <p:spPr>
          <a:xfrm>
            <a:off x="4376791" y="2722652"/>
            <a:ext cx="3020602" cy="195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EPICS in IEEE">
            <a:extLst>
              <a:ext uri="{FF2B5EF4-FFF2-40B4-BE49-F238E27FC236}">
                <a16:creationId xmlns:a16="http://schemas.microsoft.com/office/drawing/2014/main" id="{2FFD884A-F6FD-314A-8127-C6DF517ADB8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43681" y="898596"/>
            <a:ext cx="2821049" cy="42315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08B5E55-AE3B-6A4E-84EC-FCAB571706CE}"/>
              </a:ext>
            </a:extLst>
          </p:cNvPr>
          <p:cNvSpPr/>
          <p:nvPr/>
        </p:nvSpPr>
        <p:spPr>
          <a:xfrm>
            <a:off x="1725905" y="6241429"/>
            <a:ext cx="2436949"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epics.ieee.org</a:t>
            </a:r>
            <a:endParaRPr lang="en-US" sz="1600" b="1" dirty="0">
              <a:solidFill>
                <a:srgbClr val="00629B"/>
              </a:solidFill>
            </a:endParaRPr>
          </a:p>
        </p:txBody>
      </p:sp>
      <p:pic>
        <p:nvPicPr>
          <p:cNvPr id="22" name="Picture 21" descr="A group of people in a room&#10;&#10;Description automatically generated with low confidence">
            <a:extLst>
              <a:ext uri="{FF2B5EF4-FFF2-40B4-BE49-F238E27FC236}">
                <a16:creationId xmlns:a16="http://schemas.microsoft.com/office/drawing/2014/main" id="{8EE18D3F-5C40-D24A-B359-0BA4E28974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63946" y="2628758"/>
            <a:ext cx="2400783" cy="1393235"/>
          </a:xfrm>
          <a:prstGeom prst="snip2DiagRect">
            <a:avLst/>
          </a:prstGeom>
        </p:spPr>
      </p:pic>
      <p:pic>
        <p:nvPicPr>
          <p:cNvPr id="23" name="Picture 22">
            <a:extLst>
              <a:ext uri="{FF2B5EF4-FFF2-40B4-BE49-F238E27FC236}">
                <a16:creationId xmlns:a16="http://schemas.microsoft.com/office/drawing/2014/main" id="{0148FFF8-7196-814B-A05A-BD5E497E6CC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59226" y="2628758"/>
            <a:ext cx="2400783" cy="1393235"/>
          </a:xfrm>
          <a:prstGeom prst="snip2DiagRect">
            <a:avLst/>
          </a:prstGeom>
        </p:spPr>
      </p:pic>
      <p:pic>
        <p:nvPicPr>
          <p:cNvPr id="24" name="Picture 23">
            <a:extLst>
              <a:ext uri="{FF2B5EF4-FFF2-40B4-BE49-F238E27FC236}">
                <a16:creationId xmlns:a16="http://schemas.microsoft.com/office/drawing/2014/main" id="{91297D71-9600-B44B-9214-C0D31EB2B95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54507" y="2628758"/>
            <a:ext cx="2400783" cy="1393235"/>
          </a:xfrm>
          <a:prstGeom prst="snip2DiagRect">
            <a:avLst/>
          </a:prstGeom>
        </p:spPr>
      </p:pic>
      <p:pic>
        <p:nvPicPr>
          <p:cNvPr id="25" name="Picture 24">
            <a:extLst>
              <a:ext uri="{FF2B5EF4-FFF2-40B4-BE49-F238E27FC236}">
                <a16:creationId xmlns:a16="http://schemas.microsoft.com/office/drawing/2014/main" id="{6192A15B-A729-634C-BEC4-80EB2F2771F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49788" y="2628758"/>
            <a:ext cx="2400783" cy="1393235"/>
          </a:xfrm>
          <a:prstGeom prst="snip2DiagRect">
            <a:avLst/>
          </a:prstGeom>
        </p:spPr>
      </p:pic>
    </p:spTree>
    <p:extLst>
      <p:ext uri="{BB962C8B-B14F-4D97-AF65-F5344CB8AC3E}">
        <p14:creationId xmlns:p14="http://schemas.microsoft.com/office/powerpoint/2010/main" val="763992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DDCDE-B0D9-4140-A628-15AD376ECB9D}"/>
              </a:ext>
            </a:extLst>
          </p:cNvPr>
          <p:cNvSpPr>
            <a:spLocks noGrp="1"/>
          </p:cNvSpPr>
          <p:nvPr>
            <p:ph type="title"/>
          </p:nvPr>
        </p:nvSpPr>
        <p:spPr/>
        <p:txBody>
          <a:bodyPr>
            <a:noAutofit/>
          </a:bodyPr>
          <a:lstStyle/>
          <a:p>
            <a:r>
              <a:rPr lang="en-US"/>
              <a:t>IEEE REACH</a:t>
            </a:r>
          </a:p>
        </p:txBody>
      </p:sp>
      <p:sp>
        <p:nvSpPr>
          <p:cNvPr id="3" name="Content Placeholder 2">
            <a:extLst>
              <a:ext uri="{FF2B5EF4-FFF2-40B4-BE49-F238E27FC236}">
                <a16:creationId xmlns:a16="http://schemas.microsoft.com/office/drawing/2014/main" id="{83F0062B-501A-4641-93EE-5A5360DA7DEE}"/>
              </a:ext>
            </a:extLst>
          </p:cNvPr>
          <p:cNvSpPr>
            <a:spLocks noGrp="1"/>
          </p:cNvSpPr>
          <p:nvPr>
            <p:ph idx="1"/>
          </p:nvPr>
        </p:nvSpPr>
        <p:spPr>
          <a:xfrm>
            <a:off x="452384" y="3913938"/>
            <a:ext cx="5522666" cy="2029662"/>
          </a:xfrm>
        </p:spPr>
        <p:txBody>
          <a:bodyPr>
            <a:noAutofit/>
          </a:bodyPr>
          <a:lstStyle/>
          <a:p>
            <a:pPr marL="0" indent="0">
              <a:buNone/>
            </a:pPr>
            <a:r>
              <a:rPr lang="en-US" sz="1800" dirty="0"/>
              <a:t>IEEE REACH Resources include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Inquiry Units, or lesson plans (which include formative and summative performance tasks, excerpted documents, and civic actions),</a:t>
            </a:r>
            <a:r>
              <a:rPr lang="en-US" sz="1800" dirty="0"/>
              <a:t>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Primary Sources, Hands-on Activities, and short engaging classroom Videos (Multimedia). All resources are downloadable for use either in the classroom or for remote learning.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p>
        </p:txBody>
      </p:sp>
      <p:pic>
        <p:nvPicPr>
          <p:cNvPr id="16" name="Picture Placeholder 15">
            <a:extLst>
              <a:ext uri="{FF2B5EF4-FFF2-40B4-BE49-F238E27FC236}">
                <a16:creationId xmlns:a16="http://schemas.microsoft.com/office/drawing/2014/main" id="{7ADC1A5C-7E1F-F342-B5FC-75394F95FF5F}"/>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a:off x="7779657" y="1816100"/>
            <a:ext cx="4009220" cy="2679981"/>
          </a:xfrm>
          <a:noFill/>
          <a:ln>
            <a:noFill/>
          </a:ln>
        </p:spPr>
      </p:pic>
      <p:sp>
        <p:nvSpPr>
          <p:cNvPr id="5" name="Text Placeholder 4">
            <a:extLst>
              <a:ext uri="{FF2B5EF4-FFF2-40B4-BE49-F238E27FC236}">
                <a16:creationId xmlns:a16="http://schemas.microsoft.com/office/drawing/2014/main" id="{22D55E96-7DA9-1940-B7A9-03ADDB4E26AD}"/>
              </a:ext>
            </a:extLst>
          </p:cNvPr>
          <p:cNvSpPr>
            <a:spLocks noGrp="1"/>
          </p:cNvSpPr>
          <p:nvPr>
            <p:ph type="body" sz="quarter" idx="15"/>
          </p:nvPr>
        </p:nvSpPr>
        <p:spPr/>
        <p:txBody>
          <a:bodyPr>
            <a:normAutofit/>
          </a:bodyPr>
          <a:lstStyle/>
          <a:p>
            <a:r>
              <a:rPr lang="en-US"/>
              <a:t>Raising engineering awareness through the conduit of history</a:t>
            </a:r>
          </a:p>
        </p:txBody>
      </p:sp>
      <p:sp>
        <p:nvSpPr>
          <p:cNvPr id="9" name="Text Placeholder 8">
            <a:extLst>
              <a:ext uri="{FF2B5EF4-FFF2-40B4-BE49-F238E27FC236}">
                <a16:creationId xmlns:a16="http://schemas.microsoft.com/office/drawing/2014/main" id="{2F6BE9F4-F879-7741-BBB3-4FC5B25A7673}"/>
              </a:ext>
            </a:extLst>
          </p:cNvPr>
          <p:cNvSpPr>
            <a:spLocks noGrp="1"/>
          </p:cNvSpPr>
          <p:nvPr>
            <p:ph type="body" sz="quarter" idx="16"/>
          </p:nvPr>
        </p:nvSpPr>
        <p:spPr>
          <a:xfrm>
            <a:off x="452385" y="1668463"/>
            <a:ext cx="7041825" cy="1760537"/>
          </a:xfrm>
        </p:spPr>
        <p:txBody>
          <a:bodyPr>
            <a:no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IEEE REACH provides teachers and their students with educational resources that explore the history of technology and highlight how technology, throughout time, impacts society, culture, politics, and economics, and how, in turn, those social aspects influence technology. </a:t>
            </a:r>
          </a:p>
          <a:p>
            <a:pPr marL="0" marR="0">
              <a:spcBef>
                <a:spcPts val="0"/>
              </a:spcBef>
              <a:spcAft>
                <a:spcPts val="0"/>
              </a:spcAft>
            </a:pPr>
            <a:endParaRPr lang="en-US" sz="5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goal of the program is to improve technology and engineering literacy skills as they relate to the social context of technology and provide a new lens from which students may view engineering and technology as relevant to their lives and their future.</a:t>
            </a:r>
          </a:p>
        </p:txBody>
      </p:sp>
      <p:sp>
        <p:nvSpPr>
          <p:cNvPr id="4" name="Slide Number Placeholder 3">
            <a:extLst>
              <a:ext uri="{FF2B5EF4-FFF2-40B4-BE49-F238E27FC236}">
                <a16:creationId xmlns:a16="http://schemas.microsoft.com/office/drawing/2014/main" id="{0343E912-9E64-8648-99F0-BD097F16718D}"/>
              </a:ext>
            </a:extLst>
          </p:cNvPr>
          <p:cNvSpPr>
            <a:spLocks noGrp="1"/>
          </p:cNvSpPr>
          <p:nvPr>
            <p:ph type="sldNum" sz="quarter" idx="4"/>
          </p:nvPr>
        </p:nvSpPr>
        <p:spPr/>
        <p:txBody>
          <a:bodyPr/>
          <a:lstStyle/>
          <a:p>
            <a:fld id="{109D57CF-4CD8-6948-8A66-A1C7ACFCFC42}" type="slidenum">
              <a:rPr lang="en-US" smtClean="0"/>
              <a:pPr/>
              <a:t>79</a:t>
            </a:fld>
            <a:endParaRPr lang="en-US"/>
          </a:p>
        </p:txBody>
      </p:sp>
      <p:pic>
        <p:nvPicPr>
          <p:cNvPr id="14" name="Picture 13" descr="Graphical user interface, application&#10;&#10;Description automatically generated">
            <a:extLst>
              <a:ext uri="{FF2B5EF4-FFF2-40B4-BE49-F238E27FC236}">
                <a16:creationId xmlns:a16="http://schemas.microsoft.com/office/drawing/2014/main" id="{E6DD0E74-637E-5040-9C32-E135B0EDB7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17828" y="3582750"/>
            <a:ext cx="2956800" cy="2950772"/>
          </a:xfrm>
          <a:prstGeom prst="snip2DiagRect">
            <a:avLst>
              <a:gd name="adj1" fmla="val 0"/>
              <a:gd name="adj2" fmla="val 9469"/>
            </a:avLst>
          </a:prstGeom>
          <a:ln w="47625">
            <a:solidFill>
              <a:schemeClr val="bg1"/>
            </a:solidFill>
          </a:ln>
        </p:spPr>
      </p:pic>
      <p:sp>
        <p:nvSpPr>
          <p:cNvPr id="12" name="Rectangle 11">
            <a:extLst>
              <a:ext uri="{FF2B5EF4-FFF2-40B4-BE49-F238E27FC236}">
                <a16:creationId xmlns:a16="http://schemas.microsoft.com/office/drawing/2014/main" id="{C583B59F-E566-974B-8941-AE479A22F918}"/>
              </a:ext>
            </a:extLst>
          </p:cNvPr>
          <p:cNvSpPr/>
          <p:nvPr/>
        </p:nvSpPr>
        <p:spPr>
          <a:xfrm>
            <a:off x="1725905" y="6241429"/>
            <a:ext cx="2477922" cy="368049"/>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4">
                  <a:extLst>
                    <a:ext uri="{A12FA001-AC4F-418D-AE19-62706E023703}">
                      <ahyp:hlinkClr xmlns:ahyp="http://schemas.microsoft.com/office/drawing/2018/hyperlinkcolor" val="tx"/>
                    </a:ext>
                  </a:extLst>
                </a:hlinkClick>
              </a:rPr>
              <a:t>reach.ieee.org</a:t>
            </a:r>
            <a:endParaRPr lang="en-US" sz="1600" b="1" dirty="0">
              <a:solidFill>
                <a:srgbClr val="00629B"/>
              </a:solidFill>
            </a:endParaRPr>
          </a:p>
        </p:txBody>
      </p:sp>
      <p:pic>
        <p:nvPicPr>
          <p:cNvPr id="18" name="Picture 17" descr="Text&#10;&#10;Description automatically generated">
            <a:extLst>
              <a:ext uri="{FF2B5EF4-FFF2-40B4-BE49-F238E27FC236}">
                <a16:creationId xmlns:a16="http://schemas.microsoft.com/office/drawing/2014/main" id="{1C642B85-F217-A047-9B60-E1AA83E5F0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41456" y="427838"/>
            <a:ext cx="2792118" cy="973125"/>
          </a:xfrm>
          <a:prstGeom prst="rect">
            <a:avLst/>
          </a:prstGeom>
        </p:spPr>
      </p:pic>
    </p:spTree>
    <p:extLst>
      <p:ext uri="{BB962C8B-B14F-4D97-AF65-F5344CB8AC3E}">
        <p14:creationId xmlns:p14="http://schemas.microsoft.com/office/powerpoint/2010/main" val="1404794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a:extLst>
              <a:ext uri="{FF2B5EF4-FFF2-40B4-BE49-F238E27FC236}">
                <a16:creationId xmlns:a16="http://schemas.microsoft.com/office/drawing/2014/main" id="{329EE95A-FF48-DE4C-8EED-3F90880DEAE9}"/>
              </a:ext>
            </a:extLst>
          </p:cNvPr>
          <p:cNvSpPr/>
          <p:nvPr/>
        </p:nvSpPr>
        <p:spPr>
          <a:xfrm>
            <a:off x="570015" y="1532561"/>
            <a:ext cx="11461292" cy="2548592"/>
          </a:xfrm>
          <a:prstGeom prst="snip2DiagRect">
            <a:avLst>
              <a:gd name="adj1" fmla="val 0"/>
              <a:gd name="adj2" fmla="val 248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nip Diagonal Corner Rectangle 12">
            <a:extLst>
              <a:ext uri="{FF2B5EF4-FFF2-40B4-BE49-F238E27FC236}">
                <a16:creationId xmlns:a16="http://schemas.microsoft.com/office/drawing/2014/main" id="{6BBF876E-8B36-E04D-9176-DA51EB4BF9AF}"/>
              </a:ext>
            </a:extLst>
          </p:cNvPr>
          <p:cNvSpPr/>
          <p:nvPr/>
        </p:nvSpPr>
        <p:spPr>
          <a:xfrm>
            <a:off x="570015" y="1650669"/>
            <a:ext cx="11461292" cy="4190191"/>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p:txBody>
          <a:bodyPr>
            <a:noAutofit/>
          </a:bodyPr>
          <a:lstStyle/>
          <a:p>
            <a:r>
              <a:rPr lang="en-US" altLang="x-none" dirty="0"/>
              <a:t>Technical Expertise that is Broad and Deep</a:t>
            </a:r>
            <a:endParaRPr lang="en-US" dirty="0"/>
          </a:p>
        </p:txBody>
      </p:sp>
      <p:sp>
        <p:nvSpPr>
          <p:cNvPr id="8" name="Content Placeholder 7"/>
          <p:cNvSpPr>
            <a:spLocks noGrp="1"/>
          </p:cNvSpPr>
          <p:nvPr>
            <p:ph idx="1"/>
          </p:nvPr>
        </p:nvSpPr>
        <p:spPr>
          <a:xfrm>
            <a:off x="957944" y="1945110"/>
            <a:ext cx="3634153" cy="3481000"/>
          </a:xfrm>
        </p:spPr>
        <p:txBody>
          <a:bodyPr>
            <a:normAutofit/>
          </a:bodyPr>
          <a:lstStyle/>
          <a:p>
            <a:r>
              <a:rPr lang="en-US" sz="2000" b="1" dirty="0">
                <a:solidFill>
                  <a:schemeClr val="bg1"/>
                </a:solidFill>
                <a:ea typeface="Verdana" panose="020B0604030504040204" pitchFamily="34" charset="0"/>
                <a:cs typeface="Verdana" panose="020B0604030504040204" pitchFamily="34" charset="0"/>
              </a:rPr>
              <a:t>Aerospace &amp; Defense</a:t>
            </a:r>
          </a:p>
          <a:p>
            <a:r>
              <a:rPr lang="en-US" sz="2000" b="1" dirty="0">
                <a:solidFill>
                  <a:schemeClr val="bg1"/>
                </a:solidFill>
                <a:ea typeface="Verdana" panose="020B0604030504040204" pitchFamily="34" charset="0"/>
                <a:cs typeface="Verdana" panose="020B0604030504040204" pitchFamily="34" charset="0"/>
              </a:rPr>
              <a:t>Biomedical Engineering</a:t>
            </a:r>
          </a:p>
          <a:p>
            <a:r>
              <a:rPr lang="en-US" sz="2000" b="1" dirty="0">
                <a:solidFill>
                  <a:schemeClr val="bg1"/>
                </a:solidFill>
                <a:ea typeface="Verdana" panose="020B0604030504040204" pitchFamily="34" charset="0"/>
                <a:cs typeface="Verdana" panose="020B0604030504040204" pitchFamily="34" charset="0"/>
              </a:rPr>
              <a:t>Broadcasting</a:t>
            </a:r>
          </a:p>
          <a:p>
            <a:r>
              <a:rPr lang="en-US" sz="2000" b="1" dirty="0">
                <a:solidFill>
                  <a:schemeClr val="bg1"/>
                </a:solidFill>
                <a:ea typeface="Verdana" panose="020B0604030504040204" pitchFamily="34" charset="0"/>
                <a:cs typeface="Verdana" panose="020B0604030504040204" pitchFamily="34" charset="0"/>
              </a:rPr>
              <a:t>Circuits</a:t>
            </a:r>
          </a:p>
          <a:p>
            <a:r>
              <a:rPr lang="en-US" sz="2000" b="1" dirty="0">
                <a:solidFill>
                  <a:schemeClr val="bg1"/>
                </a:solidFill>
                <a:ea typeface="Verdana" panose="020B0604030504040204" pitchFamily="34" charset="0"/>
                <a:cs typeface="Verdana" panose="020B0604030504040204" pitchFamily="34" charset="0"/>
              </a:rPr>
              <a:t>Communications</a:t>
            </a:r>
          </a:p>
          <a:p>
            <a:r>
              <a:rPr lang="en-US" sz="2000" b="1" dirty="0">
                <a:solidFill>
                  <a:schemeClr val="bg1"/>
                </a:solidFill>
                <a:ea typeface="Verdana" panose="020B0604030504040204" pitchFamily="34" charset="0"/>
                <a:cs typeface="Verdana" panose="020B0604030504040204" pitchFamily="34" charset="0"/>
              </a:rPr>
              <a:t>Computer Science</a:t>
            </a:r>
          </a:p>
          <a:p>
            <a:r>
              <a:rPr lang="en-US" sz="2000" b="1" dirty="0">
                <a:solidFill>
                  <a:schemeClr val="bg1"/>
                </a:solidFill>
                <a:ea typeface="Verdana" panose="020B0604030504040204" pitchFamily="34" charset="0"/>
                <a:cs typeface="Verdana" panose="020B0604030504040204" pitchFamily="34" charset="0"/>
              </a:rPr>
              <a:t>Control and Automation</a:t>
            </a:r>
          </a:p>
          <a:p>
            <a:r>
              <a:rPr lang="en-US" b="1" dirty="0">
                <a:solidFill>
                  <a:schemeClr val="bg1"/>
                </a:solidFill>
                <a:ea typeface="Verdana" panose="020B0604030504040204" pitchFamily="34" charset="0"/>
                <a:cs typeface="Verdana" panose="020B0604030504040204" pitchFamily="34" charset="0"/>
              </a:rPr>
              <a:t>Cyber Security</a:t>
            </a:r>
            <a:endParaRPr lang="en-US" sz="2000" b="1" dirty="0">
              <a:solidFill>
                <a:schemeClr val="bg1"/>
              </a:solidFill>
              <a:ea typeface="Verdana" panose="020B0604030504040204" pitchFamily="34" charset="0"/>
              <a:cs typeface="Verdana" panose="020B0604030504040204" pitchFamily="34" charset="0"/>
            </a:endParaRPr>
          </a:p>
        </p:txBody>
      </p:sp>
      <p:sp>
        <p:nvSpPr>
          <p:cNvPr id="12" name="Text Placeholder 11"/>
          <p:cNvSpPr>
            <a:spLocks noGrp="1"/>
          </p:cNvSpPr>
          <p:nvPr>
            <p:ph type="body" sz="quarter" idx="15"/>
          </p:nvPr>
        </p:nvSpPr>
        <p:spPr/>
        <p:txBody>
          <a:bodyPr/>
          <a:lstStyle/>
          <a:p>
            <a:r>
              <a:rPr lang="en-US" altLang="x-none" dirty="0">
                <a:solidFill>
                  <a:schemeClr val="tx1">
                    <a:lumMod val="50000"/>
                    <a:lumOff val="50000"/>
                  </a:schemeClr>
                </a:solidFill>
              </a:rPr>
              <a:t>IEEE p</a:t>
            </a:r>
            <a:r>
              <a:rPr lang="en-US" altLang="x-none" i="1" dirty="0">
                <a:solidFill>
                  <a:schemeClr val="tx1">
                    <a:lumMod val="50000"/>
                    <a:lumOff val="50000"/>
                  </a:schemeClr>
                </a:solidFill>
              </a:rPr>
              <a:t>rovides thought leadership and resources </a:t>
            </a:r>
            <a:r>
              <a:rPr lang="en-US" dirty="0"/>
              <a:t>for the global tech community.</a:t>
            </a:r>
            <a:endParaRPr lang="en-US" altLang="x-none" dirty="0">
              <a:solidFill>
                <a:schemeClr val="tx1">
                  <a:lumMod val="50000"/>
                  <a:lumOff val="50000"/>
                </a:schemeClr>
              </a:solidFill>
            </a:endParaRPr>
          </a:p>
          <a:p>
            <a:endParaRPr lang="en-US" dirty="0"/>
          </a:p>
        </p:txBody>
      </p:sp>
      <p:sp>
        <p:nvSpPr>
          <p:cNvPr id="3" name="Slide Number Placeholder 2"/>
          <p:cNvSpPr>
            <a:spLocks noGrp="1"/>
          </p:cNvSpPr>
          <p:nvPr>
            <p:ph type="sldNum" sz="quarter" idx="4"/>
          </p:nvPr>
        </p:nvSpPr>
        <p:spPr/>
        <p:txBody>
          <a:bodyPr/>
          <a:lstStyle/>
          <a:p>
            <a:fld id="{109D57CF-4CD8-6948-8A66-A1C7ACFCFC42}" type="slidenum">
              <a:rPr lang="en-US" smtClean="0"/>
              <a:pPr/>
              <a:t>8</a:t>
            </a:fld>
            <a:endParaRPr lang="en-US" dirty="0"/>
          </a:p>
        </p:txBody>
      </p:sp>
      <p:pic>
        <p:nvPicPr>
          <p:cNvPr id="16" name="Picture 2"/>
          <p:cNvPicPr>
            <a:picLocks noChangeAspect="1" noChangeArrowheads="1"/>
          </p:cNvPicPr>
          <p:nvPr/>
        </p:nvPicPr>
        <p:blipFill rotWithShape="1">
          <a:blip r:embed="rId3" cstate="screen">
            <a:alphaModFix amt="26000"/>
            <a:extLst>
              <a:ext uri="{28A0092B-C50C-407E-A947-70E740481C1C}">
                <a14:useLocalDpi xmlns:a14="http://schemas.microsoft.com/office/drawing/2010/main"/>
              </a:ext>
            </a:extLst>
          </a:blip>
          <a:srcRect t="-20562"/>
          <a:stretch/>
        </p:blipFill>
        <p:spPr bwMode="auto">
          <a:xfrm>
            <a:off x="570015" y="2618690"/>
            <a:ext cx="10937175" cy="3222171"/>
          </a:xfrm>
          <a:prstGeom prst="snip2DiagRect">
            <a:avLst/>
          </a:prstGeom>
          <a:ln>
            <a:noFill/>
          </a:ln>
          <a:effectLst>
            <a:softEdge rad="476200"/>
          </a:effectLst>
          <a:extLst>
            <a:ext uri="{909E8E84-426E-40dd-AFC4-6F175D3DCCD1}">
              <a14:hiddenFill xmlns:a14="http://schemas.microsoft.com/office/drawing/2010/main" xmlns="">
                <a:solidFill>
                  <a:srgbClr val="FFFFFF"/>
                </a:solidFill>
              </a14:hiddenFill>
            </a:ext>
          </a:extLst>
        </p:spPr>
      </p:pic>
      <p:sp>
        <p:nvSpPr>
          <p:cNvPr id="17" name="Content Placeholder 7"/>
          <p:cNvSpPr txBox="1">
            <a:spLocks/>
          </p:cNvSpPr>
          <p:nvPr/>
        </p:nvSpPr>
        <p:spPr>
          <a:xfrm>
            <a:off x="4324449" y="1945110"/>
            <a:ext cx="3094886" cy="3222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a:solidFill>
                  <a:schemeClr val="bg1"/>
                </a:solidFill>
                <a:ea typeface="Verdana" panose="020B0604030504040204" pitchFamily="34" charset="0"/>
                <a:cs typeface="Verdana" panose="020B0604030504040204" pitchFamily="34" charset="0"/>
              </a:rPr>
              <a:t>Electronics</a:t>
            </a:r>
          </a:p>
          <a:p>
            <a:r>
              <a:rPr lang="en-US" sz="2000" b="1" dirty="0">
                <a:solidFill>
                  <a:schemeClr val="bg1"/>
                </a:solidFill>
                <a:ea typeface="Verdana" panose="020B0604030504040204" pitchFamily="34" charset="0"/>
                <a:cs typeface="Verdana" panose="020B0604030504040204" pitchFamily="34" charset="0"/>
              </a:rPr>
              <a:t>Environment</a:t>
            </a:r>
          </a:p>
          <a:p>
            <a:r>
              <a:rPr lang="en-US" sz="2000" b="1" dirty="0">
                <a:solidFill>
                  <a:schemeClr val="bg1"/>
                </a:solidFill>
                <a:ea typeface="Verdana" panose="020B0604030504040204" pitchFamily="34" charset="0"/>
                <a:cs typeface="Verdana" panose="020B0604030504040204" pitchFamily="34" charset="0"/>
              </a:rPr>
              <a:t>Industrial systems</a:t>
            </a:r>
          </a:p>
          <a:p>
            <a:r>
              <a:rPr lang="en-US" sz="2000" b="1" dirty="0">
                <a:solidFill>
                  <a:schemeClr val="bg1"/>
                </a:solidFill>
                <a:ea typeface="Verdana" panose="020B0604030504040204" pitchFamily="34" charset="0"/>
                <a:cs typeface="Verdana" panose="020B0604030504040204" pitchFamily="34" charset="0"/>
              </a:rPr>
              <a:t>Information Technology</a:t>
            </a:r>
          </a:p>
          <a:p>
            <a:r>
              <a:rPr lang="en-US" sz="2000" b="1" dirty="0">
                <a:solidFill>
                  <a:schemeClr val="bg1"/>
                </a:solidFill>
                <a:ea typeface="Verdana" panose="020B0604030504040204" pitchFamily="34" charset="0"/>
                <a:cs typeface="Verdana" panose="020B0604030504040204" pitchFamily="34" charset="0"/>
              </a:rPr>
              <a:t>Internet of Things</a:t>
            </a:r>
          </a:p>
          <a:p>
            <a:r>
              <a:rPr lang="en-US" sz="2000" b="1" dirty="0">
                <a:solidFill>
                  <a:schemeClr val="bg1"/>
                </a:solidFill>
                <a:ea typeface="Verdana" panose="020B0604030504040204" pitchFamily="34" charset="0"/>
                <a:cs typeface="Verdana" panose="020B0604030504040204" pitchFamily="34" charset="0"/>
              </a:rPr>
              <a:t>Life Sciences</a:t>
            </a:r>
          </a:p>
          <a:p>
            <a:r>
              <a:rPr lang="en-US" sz="2000" b="1" dirty="0">
                <a:solidFill>
                  <a:schemeClr val="bg1"/>
                </a:solidFill>
                <a:ea typeface="Verdana" panose="020B0604030504040204" pitchFamily="34" charset="0"/>
                <a:cs typeface="Verdana" panose="020B0604030504040204" pitchFamily="34" charset="0"/>
              </a:rPr>
              <a:t>Nanotechnology</a:t>
            </a:r>
          </a:p>
          <a:p>
            <a:r>
              <a:rPr lang="en-US" sz="2000" b="1" dirty="0">
                <a:solidFill>
                  <a:schemeClr val="bg1"/>
                </a:solidFill>
                <a:ea typeface="Verdana" panose="020B0604030504040204" pitchFamily="34" charset="0"/>
                <a:cs typeface="Verdana" panose="020B0604030504040204" pitchFamily="34" charset="0"/>
              </a:rPr>
              <a:t>Optics</a:t>
            </a:r>
          </a:p>
        </p:txBody>
      </p:sp>
      <p:sp>
        <p:nvSpPr>
          <p:cNvPr id="19" name="Content Placeholder 7"/>
          <p:cNvSpPr txBox="1">
            <a:spLocks/>
          </p:cNvSpPr>
          <p:nvPr/>
        </p:nvSpPr>
        <p:spPr>
          <a:xfrm>
            <a:off x="7364511" y="1945110"/>
            <a:ext cx="3402324" cy="3222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a:solidFill>
                  <a:schemeClr val="bg1"/>
                </a:solidFill>
                <a:ea typeface="Verdana" panose="020B0604030504040204" pitchFamily="34" charset="0"/>
                <a:cs typeface="Verdana" panose="020B0604030504040204" pitchFamily="34" charset="0"/>
              </a:rPr>
              <a:t>Power and Energy</a:t>
            </a:r>
          </a:p>
          <a:p>
            <a:r>
              <a:rPr lang="en-US" sz="2000" b="1" dirty="0">
                <a:solidFill>
                  <a:schemeClr val="bg1"/>
                </a:solidFill>
                <a:ea typeface="Verdana" panose="020B0604030504040204" pitchFamily="34" charset="0"/>
                <a:cs typeface="Verdana" panose="020B0604030504040204" pitchFamily="34" charset="0"/>
              </a:rPr>
              <a:t>Robotics and AI</a:t>
            </a:r>
          </a:p>
          <a:p>
            <a:r>
              <a:rPr lang="en-US" sz="2000" b="1" dirty="0">
                <a:solidFill>
                  <a:schemeClr val="bg1"/>
                </a:solidFill>
                <a:ea typeface="Verdana" panose="020B0604030504040204" pitchFamily="34" charset="0"/>
                <a:cs typeface="Verdana" panose="020B0604030504040204" pitchFamily="34" charset="0"/>
              </a:rPr>
              <a:t>Semiconductors</a:t>
            </a:r>
          </a:p>
          <a:p>
            <a:r>
              <a:rPr lang="en-US" sz="2000" b="1" dirty="0">
                <a:solidFill>
                  <a:schemeClr val="bg1"/>
                </a:solidFill>
                <a:ea typeface="Verdana" panose="020B0604030504040204" pitchFamily="34" charset="0"/>
                <a:cs typeface="Verdana" panose="020B0604030504040204" pitchFamily="34" charset="0"/>
              </a:rPr>
              <a:t>Smart Cities</a:t>
            </a:r>
          </a:p>
          <a:p>
            <a:r>
              <a:rPr lang="en-US" sz="2000" b="1" dirty="0">
                <a:solidFill>
                  <a:schemeClr val="bg1"/>
                </a:solidFill>
                <a:ea typeface="Verdana" panose="020B0604030504040204" pitchFamily="34" charset="0"/>
                <a:cs typeface="Verdana" panose="020B0604030504040204" pitchFamily="34" charset="0"/>
              </a:rPr>
              <a:t>Smart Grid</a:t>
            </a:r>
          </a:p>
          <a:p>
            <a:r>
              <a:rPr lang="en-US" sz="2000" b="1" dirty="0">
                <a:solidFill>
                  <a:schemeClr val="bg1"/>
                </a:solidFill>
                <a:ea typeface="Verdana" panose="020B0604030504040204" pitchFamily="34" charset="0"/>
                <a:cs typeface="Verdana" panose="020B0604030504040204" pitchFamily="34" charset="0"/>
              </a:rPr>
              <a:t>Sustainable Energy</a:t>
            </a:r>
          </a:p>
          <a:p>
            <a:r>
              <a:rPr lang="en-US" sz="2000" b="1" dirty="0">
                <a:solidFill>
                  <a:schemeClr val="bg1"/>
                </a:solidFill>
                <a:ea typeface="Verdana" panose="020B0604030504040204" pitchFamily="34" charset="0"/>
                <a:cs typeface="Verdana" panose="020B0604030504040204" pitchFamily="34" charset="0"/>
              </a:rPr>
              <a:t>Transportation and Vehicles</a:t>
            </a:r>
          </a:p>
          <a:p>
            <a:r>
              <a:rPr lang="en-US" sz="2000" b="1" dirty="0">
                <a:solidFill>
                  <a:schemeClr val="bg1"/>
                </a:solidFill>
                <a:ea typeface="Verdana" panose="020B0604030504040204" pitchFamily="34" charset="0"/>
                <a:cs typeface="Verdana" panose="020B0604030504040204" pitchFamily="34" charset="0"/>
              </a:rPr>
              <a:t>And more…</a:t>
            </a:r>
          </a:p>
          <a:p>
            <a:endParaRPr lang="en-US" sz="1600" dirty="0">
              <a:solidFill>
                <a:schemeClr val="bg1"/>
              </a:solidFill>
            </a:endParaRPr>
          </a:p>
        </p:txBody>
      </p:sp>
    </p:spTree>
    <p:extLst>
      <p:ext uri="{BB962C8B-B14F-4D97-AF65-F5344CB8AC3E}">
        <p14:creationId xmlns:p14="http://schemas.microsoft.com/office/powerpoint/2010/main" val="42524834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5BF48-B09B-C94D-9995-65E4B9362466}"/>
              </a:ext>
            </a:extLst>
          </p:cNvPr>
          <p:cNvSpPr>
            <a:spLocks noGrp="1"/>
          </p:cNvSpPr>
          <p:nvPr>
            <p:ph type="title"/>
          </p:nvPr>
        </p:nvSpPr>
        <p:spPr/>
        <p:txBody>
          <a:bodyPr>
            <a:noAutofit/>
          </a:bodyPr>
          <a:lstStyle/>
          <a:p>
            <a:r>
              <a:rPr lang="en-US"/>
              <a:t>IEEE-HKN</a:t>
            </a:r>
          </a:p>
        </p:txBody>
      </p:sp>
      <p:sp>
        <p:nvSpPr>
          <p:cNvPr id="3" name="Content Placeholder 2">
            <a:extLst>
              <a:ext uri="{FF2B5EF4-FFF2-40B4-BE49-F238E27FC236}">
                <a16:creationId xmlns:a16="http://schemas.microsoft.com/office/drawing/2014/main" id="{69B878CC-AC74-B849-ABD4-6945A9E1C7BC}"/>
              </a:ext>
            </a:extLst>
          </p:cNvPr>
          <p:cNvSpPr>
            <a:spLocks noGrp="1"/>
          </p:cNvSpPr>
          <p:nvPr>
            <p:ph idx="1"/>
          </p:nvPr>
        </p:nvSpPr>
        <p:spPr>
          <a:xfrm>
            <a:off x="452282" y="2356091"/>
            <a:ext cx="5427411" cy="3837607"/>
          </a:xfrm>
        </p:spPr>
        <p:txBody>
          <a:bodyPr>
            <a:normAutofit/>
          </a:bodyPr>
          <a:lstStyle/>
          <a:p>
            <a:r>
              <a:rPr lang="en-US" dirty="0"/>
              <a:t>IEEE-HKN members consist of students, alumni, and other professionals who have demonstrated exceptional academic and professional accomplishments.</a:t>
            </a:r>
          </a:p>
          <a:p>
            <a:r>
              <a:rPr lang="en-US" dirty="0"/>
              <a:t>Student members are selected on the basis of scholastic standing, character, and leadership. </a:t>
            </a:r>
          </a:p>
          <a:p>
            <a:r>
              <a:rPr lang="en-US" dirty="0"/>
              <a:t>Professional members are nominated by a current member and selected by virtue of their contributions.</a:t>
            </a:r>
          </a:p>
        </p:txBody>
      </p:sp>
      <p:pic>
        <p:nvPicPr>
          <p:cNvPr id="17" name="Picture Placeholder 16" descr="A group of people posing for a photo&#10;&#10;Description automatically generated with medium confidence">
            <a:extLst>
              <a:ext uri="{FF2B5EF4-FFF2-40B4-BE49-F238E27FC236}">
                <a16:creationId xmlns:a16="http://schemas.microsoft.com/office/drawing/2014/main" id="{7CAA9CEF-3453-3249-9E72-FD3C13E6301E}"/>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19" name="Picture Placeholder 18" descr="A group of people posing for a photo with a dog&#10;&#10;Description automatically generated">
            <a:extLst>
              <a:ext uri="{FF2B5EF4-FFF2-40B4-BE49-F238E27FC236}">
                <a16:creationId xmlns:a16="http://schemas.microsoft.com/office/drawing/2014/main" id="{0C34FB24-904F-7F4D-8372-4C5EE8E3F9E8}"/>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6312309" y="2697426"/>
            <a:ext cx="1848466" cy="1212340"/>
          </a:xfrm>
        </p:spPr>
      </p:pic>
      <p:pic>
        <p:nvPicPr>
          <p:cNvPr id="21" name="Picture Placeholder 20" descr="A group of people posing for a photo&#10;&#10;Description automatically generated">
            <a:extLst>
              <a:ext uri="{FF2B5EF4-FFF2-40B4-BE49-F238E27FC236}">
                <a16:creationId xmlns:a16="http://schemas.microsoft.com/office/drawing/2014/main" id="{6FAA0BFB-6F04-9140-B282-485DB231387C}"/>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a:xfrm>
            <a:off x="6705600" y="3962400"/>
            <a:ext cx="2757488" cy="1928813"/>
          </a:xfrm>
        </p:spPr>
      </p:pic>
      <p:sp>
        <p:nvSpPr>
          <p:cNvPr id="5" name="Text Placeholder 4">
            <a:extLst>
              <a:ext uri="{FF2B5EF4-FFF2-40B4-BE49-F238E27FC236}">
                <a16:creationId xmlns:a16="http://schemas.microsoft.com/office/drawing/2014/main" id="{E035ECFE-9279-0346-8EE3-6FFBE2BD1FAF}"/>
              </a:ext>
            </a:extLst>
          </p:cNvPr>
          <p:cNvSpPr>
            <a:spLocks noGrp="1"/>
          </p:cNvSpPr>
          <p:nvPr>
            <p:ph type="body" sz="quarter" idx="15"/>
          </p:nvPr>
        </p:nvSpPr>
        <p:spPr>
          <a:xfrm>
            <a:off x="452079" y="914400"/>
            <a:ext cx="7299350" cy="1284431"/>
          </a:xfrm>
        </p:spPr>
        <p:txBody>
          <a:bodyPr/>
          <a:lstStyle/>
          <a:p>
            <a:r>
              <a:rPr lang="en-US" dirty="0"/>
              <a:t>IEEE Eta Kappa Nu (IEEE-HKN), the honor society of IEEE, promotes excellence in the profession and in education with ideals of </a:t>
            </a:r>
            <a:r>
              <a:rPr lang="en-US" b="1" i="1" dirty="0"/>
              <a:t>Scholarship, Character, and Attitude.</a:t>
            </a:r>
            <a:endParaRPr lang="en-US" dirty="0"/>
          </a:p>
        </p:txBody>
      </p:sp>
      <p:pic>
        <p:nvPicPr>
          <p:cNvPr id="15" name="Picture Placeholder 14" descr="Shape&#10;&#10;Description automatically generated with medium confidence">
            <a:extLst>
              <a:ext uri="{FF2B5EF4-FFF2-40B4-BE49-F238E27FC236}">
                <a16:creationId xmlns:a16="http://schemas.microsoft.com/office/drawing/2014/main" id="{C90BB66D-1E28-5845-A8A9-88B481A21F44}"/>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l="-20723" t="-7513" r="-32311" b="-5382"/>
          <a:stretch/>
        </p:blipFill>
        <p:spPr>
          <a:xfrm>
            <a:off x="9083278" y="439482"/>
            <a:ext cx="2694808" cy="1160376"/>
          </a:xfrm>
        </p:spPr>
      </p:pic>
      <p:sp>
        <p:nvSpPr>
          <p:cNvPr id="4" name="Slide Number Placeholder 3">
            <a:extLst>
              <a:ext uri="{FF2B5EF4-FFF2-40B4-BE49-F238E27FC236}">
                <a16:creationId xmlns:a16="http://schemas.microsoft.com/office/drawing/2014/main" id="{EE058B21-6CBA-2748-9AFB-9E3BEAFEA72E}"/>
              </a:ext>
            </a:extLst>
          </p:cNvPr>
          <p:cNvSpPr>
            <a:spLocks noGrp="1"/>
          </p:cNvSpPr>
          <p:nvPr>
            <p:ph type="sldNum" sz="quarter" idx="4"/>
          </p:nvPr>
        </p:nvSpPr>
        <p:spPr/>
        <p:txBody>
          <a:bodyPr/>
          <a:lstStyle/>
          <a:p>
            <a:fld id="{109D57CF-4CD8-6948-8A66-A1C7ACFCFC42}" type="slidenum">
              <a:rPr lang="en-US" smtClean="0"/>
              <a:pPr/>
              <a:t>80</a:t>
            </a:fld>
            <a:endParaRPr lang="en-US"/>
          </a:p>
        </p:txBody>
      </p:sp>
      <p:pic>
        <p:nvPicPr>
          <p:cNvPr id="9218" name="Picture 2" descr="HKN Footer Logo">
            <a:extLst>
              <a:ext uri="{FF2B5EF4-FFF2-40B4-BE49-F238E27FC236}">
                <a16:creationId xmlns:a16="http://schemas.microsoft.com/office/drawing/2014/main" id="{EFBE12F5-E84E-7D40-B9C2-B3CFCFFE9A5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936397" y="4381270"/>
            <a:ext cx="988571" cy="16160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5DA4AEF-AC02-5244-9E9A-A4D4508FAB5C}"/>
              </a:ext>
            </a:extLst>
          </p:cNvPr>
          <p:cNvSpPr/>
          <p:nvPr/>
        </p:nvSpPr>
        <p:spPr>
          <a:xfrm>
            <a:off x="1725905" y="6231804"/>
            <a:ext cx="2324739"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7">
                  <a:extLst>
                    <a:ext uri="{A12FA001-AC4F-418D-AE19-62706E023703}">
                      <ahyp:hlinkClr xmlns:ahyp="http://schemas.microsoft.com/office/drawing/2018/hyperlinkcolor" val="tx"/>
                    </a:ext>
                  </a:extLst>
                </a:hlinkClick>
              </a:rPr>
              <a:t>hkn.ieee.org</a:t>
            </a:r>
            <a:endParaRPr lang="en-US" sz="1600" b="1" dirty="0">
              <a:solidFill>
                <a:srgbClr val="00629B"/>
              </a:solidFill>
            </a:endParaRPr>
          </a:p>
        </p:txBody>
      </p:sp>
    </p:spTree>
    <p:extLst>
      <p:ext uri="{BB962C8B-B14F-4D97-AF65-F5344CB8AC3E}">
        <p14:creationId xmlns:p14="http://schemas.microsoft.com/office/powerpoint/2010/main" val="14701375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E529-322A-154B-AED8-E32BC79A6331}"/>
              </a:ext>
            </a:extLst>
          </p:cNvPr>
          <p:cNvSpPr>
            <a:spLocks noGrp="1"/>
          </p:cNvSpPr>
          <p:nvPr>
            <p:ph type="title"/>
          </p:nvPr>
        </p:nvSpPr>
        <p:spPr/>
        <p:txBody>
          <a:bodyPr>
            <a:noAutofit/>
          </a:bodyPr>
          <a:lstStyle/>
          <a:p>
            <a:r>
              <a:rPr lang="en-US"/>
              <a:t>IEEE Power &amp; Energy Society Scholarship Plus Initiative</a:t>
            </a:r>
          </a:p>
        </p:txBody>
      </p:sp>
      <p:sp>
        <p:nvSpPr>
          <p:cNvPr id="3" name="Content Placeholder 2">
            <a:extLst>
              <a:ext uri="{FF2B5EF4-FFF2-40B4-BE49-F238E27FC236}">
                <a16:creationId xmlns:a16="http://schemas.microsoft.com/office/drawing/2014/main" id="{B5F35192-1496-F046-8E5C-5C6881AFE620}"/>
              </a:ext>
            </a:extLst>
          </p:cNvPr>
          <p:cNvSpPr>
            <a:spLocks noGrp="1"/>
          </p:cNvSpPr>
          <p:nvPr>
            <p:ph idx="1"/>
          </p:nvPr>
        </p:nvSpPr>
        <p:spPr/>
        <p:txBody>
          <a:bodyPr>
            <a:normAutofit/>
          </a:bodyPr>
          <a:lstStyle/>
          <a:p>
            <a:r>
              <a:rPr lang="en-US" dirty="0"/>
              <a:t>Provides scholarships and real-world experience to undergraduates who are interested in power and energy engineering careers. </a:t>
            </a:r>
          </a:p>
          <a:p>
            <a:r>
              <a:rPr lang="en-US" dirty="0"/>
              <a:t>Attracts highly qualified engineering students to the field. </a:t>
            </a:r>
          </a:p>
          <a:p>
            <a:r>
              <a:rPr lang="en-US" dirty="0"/>
              <a:t>Paves the way for the individuals who will one day develop new green technologies, build the smart grid, and change the way we generate and utilize power.</a:t>
            </a:r>
          </a:p>
        </p:txBody>
      </p:sp>
      <p:pic>
        <p:nvPicPr>
          <p:cNvPr id="16" name="Picture Placeholder 15" descr="A picture containing text, indoor&#10;&#10;Description automatically generated">
            <a:extLst>
              <a:ext uri="{FF2B5EF4-FFF2-40B4-BE49-F238E27FC236}">
                <a16:creationId xmlns:a16="http://schemas.microsoft.com/office/drawing/2014/main" id="{84E4BC7B-FEA9-B94F-97E5-E5003F26E559}"/>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7944463" y="1668681"/>
            <a:ext cx="3765755" cy="2569026"/>
          </a:xfrm>
        </p:spPr>
      </p:pic>
      <p:pic>
        <p:nvPicPr>
          <p:cNvPr id="18" name="Picture Placeholder 17" descr="A picture containing person, outdoor&#10;&#10;Description automatically generated">
            <a:extLst>
              <a:ext uri="{FF2B5EF4-FFF2-40B4-BE49-F238E27FC236}">
                <a16:creationId xmlns:a16="http://schemas.microsoft.com/office/drawing/2014/main" id="{78DF4CC4-11ED-4447-82F0-CCB7647BC4BC}"/>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6312308" y="2711318"/>
            <a:ext cx="1848466" cy="1212340"/>
          </a:xfrm>
        </p:spPr>
      </p:pic>
      <p:pic>
        <p:nvPicPr>
          <p:cNvPr id="20" name="Picture Placeholder 19" descr="A group of people holding certificates&#10;&#10;Description automatically generated">
            <a:extLst>
              <a:ext uri="{FF2B5EF4-FFF2-40B4-BE49-F238E27FC236}">
                <a16:creationId xmlns:a16="http://schemas.microsoft.com/office/drawing/2014/main" id="{91007C84-8297-A948-B23C-4A2DAD9DD60F}"/>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0ED8E4C3-594A-9141-AFB2-C74184A64677}"/>
              </a:ext>
            </a:extLst>
          </p:cNvPr>
          <p:cNvSpPr>
            <a:spLocks noGrp="1"/>
          </p:cNvSpPr>
          <p:nvPr>
            <p:ph type="body" sz="quarter" idx="15"/>
          </p:nvPr>
        </p:nvSpPr>
        <p:spPr>
          <a:xfrm>
            <a:off x="452079" y="914400"/>
            <a:ext cx="6762454" cy="1284431"/>
          </a:xfrm>
        </p:spPr>
        <p:txBody>
          <a:bodyPr/>
          <a:lstStyle/>
          <a:p>
            <a:r>
              <a:rPr lang="en-US"/>
              <a:t>The goal of the IEEE PES Scholarship Plus Initiative is to encourage undergraduate students to pursue careers in power and energy engineering. </a:t>
            </a:r>
          </a:p>
        </p:txBody>
      </p:sp>
      <p:sp>
        <p:nvSpPr>
          <p:cNvPr id="4" name="Slide Number Placeholder 3">
            <a:extLst>
              <a:ext uri="{FF2B5EF4-FFF2-40B4-BE49-F238E27FC236}">
                <a16:creationId xmlns:a16="http://schemas.microsoft.com/office/drawing/2014/main" id="{2AFDF4C8-A465-9E43-904E-6A2FD3973C6B}"/>
              </a:ext>
            </a:extLst>
          </p:cNvPr>
          <p:cNvSpPr>
            <a:spLocks noGrp="1"/>
          </p:cNvSpPr>
          <p:nvPr>
            <p:ph type="sldNum" sz="quarter" idx="4"/>
          </p:nvPr>
        </p:nvSpPr>
        <p:spPr/>
        <p:txBody>
          <a:bodyPr/>
          <a:lstStyle/>
          <a:p>
            <a:fld id="{109D57CF-4CD8-6948-8A66-A1C7ACFCFC42}" type="slidenum">
              <a:rPr lang="en-US" smtClean="0"/>
              <a:pPr/>
              <a:t>81</a:t>
            </a:fld>
            <a:endParaRPr lang="en-US"/>
          </a:p>
        </p:txBody>
      </p:sp>
      <p:pic>
        <p:nvPicPr>
          <p:cNvPr id="9218" name="Picture 2" descr="IEEE Power &amp; Energy Society Scholarship Plus Initiative">
            <a:extLst>
              <a:ext uri="{FF2B5EF4-FFF2-40B4-BE49-F238E27FC236}">
                <a16:creationId xmlns:a16="http://schemas.microsoft.com/office/drawing/2014/main" id="{1E85062B-CA27-704C-A975-88AE43C4673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42699" y="4499011"/>
            <a:ext cx="2911614" cy="6171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513A464-812F-3440-8607-31B2A2BC2172}"/>
              </a:ext>
            </a:extLst>
          </p:cNvPr>
          <p:cNvSpPr/>
          <p:nvPr/>
        </p:nvSpPr>
        <p:spPr>
          <a:xfrm>
            <a:off x="1725905" y="6241636"/>
            <a:ext cx="2825582"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6">
                  <a:extLst>
                    <a:ext uri="{A12FA001-AC4F-418D-AE19-62706E023703}">
                      <ahyp:hlinkClr xmlns:ahyp="http://schemas.microsoft.com/office/drawing/2018/hyperlinkcolor" val="tx"/>
                    </a:ext>
                  </a:extLst>
                </a:hlinkClick>
              </a:rPr>
              <a:t>ee-scholarship.org</a:t>
            </a:r>
            <a:endParaRPr lang="en-US" sz="1600" b="1" dirty="0">
              <a:solidFill>
                <a:srgbClr val="00629B"/>
              </a:solidFill>
            </a:endParaRPr>
          </a:p>
        </p:txBody>
      </p:sp>
    </p:spTree>
    <p:extLst>
      <p:ext uri="{BB962C8B-B14F-4D97-AF65-F5344CB8AC3E}">
        <p14:creationId xmlns:p14="http://schemas.microsoft.com/office/powerpoint/2010/main" val="42140564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IEEE MOVEs Technology into Action for Disaster Relief - IEEE Technical  Community Spotlight">
            <a:extLst>
              <a:ext uri="{FF2B5EF4-FFF2-40B4-BE49-F238E27FC236}">
                <a16:creationId xmlns:a16="http://schemas.microsoft.com/office/drawing/2014/main" id="{A5A25DBC-7C42-C742-807F-812B4E4D2A8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28178" y="1626510"/>
            <a:ext cx="3872977" cy="2577290"/>
          </a:xfrm>
          <a:prstGeom prst="snip2Diag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0806901-1F5A-F04B-AD1E-0A3602FBFC8A}"/>
              </a:ext>
            </a:extLst>
          </p:cNvPr>
          <p:cNvSpPr>
            <a:spLocks noGrp="1"/>
          </p:cNvSpPr>
          <p:nvPr>
            <p:ph type="title"/>
          </p:nvPr>
        </p:nvSpPr>
        <p:spPr/>
        <p:txBody>
          <a:bodyPr>
            <a:noAutofit/>
          </a:bodyPr>
          <a:lstStyle/>
          <a:p>
            <a:r>
              <a:rPr lang="en-US"/>
              <a:t>IEEE-USA Community Outreach Initiative (the MOVE Project)</a:t>
            </a:r>
          </a:p>
        </p:txBody>
      </p:sp>
      <p:sp>
        <p:nvSpPr>
          <p:cNvPr id="3" name="Content Placeholder 2">
            <a:extLst>
              <a:ext uri="{FF2B5EF4-FFF2-40B4-BE49-F238E27FC236}">
                <a16:creationId xmlns:a16="http://schemas.microsoft.com/office/drawing/2014/main" id="{345AB243-4E5B-0D4B-8111-DF9330C6B26C}"/>
              </a:ext>
            </a:extLst>
          </p:cNvPr>
          <p:cNvSpPr>
            <a:spLocks noGrp="1"/>
          </p:cNvSpPr>
          <p:nvPr>
            <p:ph idx="1"/>
          </p:nvPr>
        </p:nvSpPr>
        <p:spPr>
          <a:xfrm>
            <a:off x="452282" y="2546555"/>
            <a:ext cx="5427411" cy="3647143"/>
          </a:xfrm>
        </p:spPr>
        <p:txBody>
          <a:bodyPr/>
          <a:lstStyle/>
          <a:p>
            <a:r>
              <a:rPr lang="en-US" dirty="0"/>
              <a:t>These temporary emergency relief provisions help those affected stay connected and make sure they can access the help they need. </a:t>
            </a:r>
          </a:p>
          <a:p>
            <a:r>
              <a:rPr lang="en-US" dirty="0"/>
              <a:t>Services include phone charging, internet &amp; communications support, and lighting to disaster victims.</a:t>
            </a:r>
          </a:p>
        </p:txBody>
      </p:sp>
      <p:pic>
        <p:nvPicPr>
          <p:cNvPr id="16" name="Picture Placeholder 15">
            <a:extLst>
              <a:ext uri="{FF2B5EF4-FFF2-40B4-BE49-F238E27FC236}">
                <a16:creationId xmlns:a16="http://schemas.microsoft.com/office/drawing/2014/main" id="{EB07C35A-C218-B144-9F18-9EB67DE3C1FD}"/>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a:xfrm>
            <a:off x="6312308" y="2701590"/>
            <a:ext cx="1848466" cy="1212340"/>
          </a:xfrm>
        </p:spPr>
      </p:pic>
      <p:pic>
        <p:nvPicPr>
          <p:cNvPr id="14" name="Picture Placeholder 13">
            <a:extLst>
              <a:ext uri="{FF2B5EF4-FFF2-40B4-BE49-F238E27FC236}">
                <a16:creationId xmlns:a16="http://schemas.microsoft.com/office/drawing/2014/main" id="{D354B1E4-C309-9B4C-901B-F490473A332C}"/>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p:blipFill>
        <p:spPr>
          <a:xfrm>
            <a:off x="6705600" y="3962570"/>
            <a:ext cx="2192594" cy="1533832"/>
          </a:xfrm>
        </p:spPr>
      </p:pic>
      <p:sp>
        <p:nvSpPr>
          <p:cNvPr id="5" name="Text Placeholder 4">
            <a:extLst>
              <a:ext uri="{FF2B5EF4-FFF2-40B4-BE49-F238E27FC236}">
                <a16:creationId xmlns:a16="http://schemas.microsoft.com/office/drawing/2014/main" id="{7BF3358A-00DC-5F41-87AB-763C3EA0F2F5}"/>
              </a:ext>
            </a:extLst>
          </p:cNvPr>
          <p:cNvSpPr>
            <a:spLocks noGrp="1"/>
          </p:cNvSpPr>
          <p:nvPr>
            <p:ph type="body" sz="quarter" idx="15"/>
          </p:nvPr>
        </p:nvSpPr>
        <p:spPr>
          <a:xfrm>
            <a:off x="452079" y="914400"/>
            <a:ext cx="7376100" cy="1104057"/>
          </a:xfrm>
        </p:spPr>
        <p:txBody>
          <a:bodyPr>
            <a:noAutofit/>
          </a:bodyPr>
          <a:lstStyle/>
          <a:p>
            <a:r>
              <a:rPr lang="en-US" b="1" dirty="0"/>
              <a:t>MOVE Community Outreach</a:t>
            </a:r>
            <a:r>
              <a:rPr lang="en-US" dirty="0"/>
              <a:t> is an emergency relief program committed to assisting victims of natural disasters with short-term communications, computer, and power solutions. </a:t>
            </a:r>
          </a:p>
        </p:txBody>
      </p:sp>
      <p:sp>
        <p:nvSpPr>
          <p:cNvPr id="4" name="Slide Number Placeholder 3">
            <a:extLst>
              <a:ext uri="{FF2B5EF4-FFF2-40B4-BE49-F238E27FC236}">
                <a16:creationId xmlns:a16="http://schemas.microsoft.com/office/drawing/2014/main" id="{39C6C813-8051-5547-8C93-DE14385299CD}"/>
              </a:ext>
            </a:extLst>
          </p:cNvPr>
          <p:cNvSpPr>
            <a:spLocks noGrp="1"/>
          </p:cNvSpPr>
          <p:nvPr>
            <p:ph type="sldNum" sz="quarter" idx="4"/>
          </p:nvPr>
        </p:nvSpPr>
        <p:spPr/>
        <p:txBody>
          <a:bodyPr/>
          <a:lstStyle/>
          <a:p>
            <a:fld id="{109D57CF-4CD8-6948-8A66-A1C7ACFCFC42}" type="slidenum">
              <a:rPr lang="en-US" smtClean="0"/>
              <a:pPr/>
              <a:t>82</a:t>
            </a:fld>
            <a:endParaRPr lang="en-US"/>
          </a:p>
        </p:txBody>
      </p:sp>
      <p:pic>
        <p:nvPicPr>
          <p:cNvPr id="12290" name="Picture 2" descr="IEEE-USA Community Outreach (MOVE)">
            <a:extLst>
              <a:ext uri="{FF2B5EF4-FFF2-40B4-BE49-F238E27FC236}">
                <a16:creationId xmlns:a16="http://schemas.microsoft.com/office/drawing/2014/main" id="{E7A5CADD-5746-544D-8EB9-02AD62A043C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06171" y="4588473"/>
            <a:ext cx="2464430" cy="56408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0A46F448-333C-8442-85A4-FBB1B5FE4EB1}"/>
              </a:ext>
            </a:extLst>
          </p:cNvPr>
          <p:cNvSpPr/>
          <p:nvPr/>
        </p:nvSpPr>
        <p:spPr>
          <a:xfrm>
            <a:off x="1725905" y="6241636"/>
            <a:ext cx="2774286"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6">
                  <a:extLst>
                    <a:ext uri="{A12FA001-AC4F-418D-AE19-62706E023703}">
                      <ahyp:hlinkClr xmlns:ahyp="http://schemas.microsoft.com/office/drawing/2018/hyperlinkcolor" val="tx"/>
                    </a:ext>
                  </a:extLst>
                </a:hlinkClick>
              </a:rPr>
              <a:t>move.ieeeusa.org</a:t>
            </a:r>
            <a:endParaRPr lang="en-US" sz="1600" b="1" dirty="0">
              <a:solidFill>
                <a:srgbClr val="00629B"/>
              </a:solidFill>
            </a:endParaRPr>
          </a:p>
        </p:txBody>
      </p:sp>
    </p:spTree>
    <p:extLst>
      <p:ext uri="{BB962C8B-B14F-4D97-AF65-F5344CB8AC3E}">
        <p14:creationId xmlns:p14="http://schemas.microsoft.com/office/powerpoint/2010/main" val="294815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1895B-73F0-A54D-A63D-09095AC5F0FA}"/>
              </a:ext>
            </a:extLst>
          </p:cNvPr>
          <p:cNvSpPr>
            <a:spLocks noGrp="1"/>
          </p:cNvSpPr>
          <p:nvPr>
            <p:ph type="title"/>
          </p:nvPr>
        </p:nvSpPr>
        <p:spPr/>
        <p:txBody>
          <a:bodyPr>
            <a:noAutofit/>
          </a:bodyPr>
          <a:lstStyle/>
          <a:p>
            <a:r>
              <a:rPr lang="en-US"/>
              <a:t>IEEE Life Members Committee (LMC)</a:t>
            </a:r>
          </a:p>
        </p:txBody>
      </p:sp>
      <p:sp>
        <p:nvSpPr>
          <p:cNvPr id="3" name="Content Placeholder 2">
            <a:extLst>
              <a:ext uri="{FF2B5EF4-FFF2-40B4-BE49-F238E27FC236}">
                <a16:creationId xmlns:a16="http://schemas.microsoft.com/office/drawing/2014/main" id="{9EC0E9A1-217D-5B48-945A-6A57AD229F19}"/>
              </a:ext>
            </a:extLst>
          </p:cNvPr>
          <p:cNvSpPr>
            <a:spLocks noGrp="1"/>
          </p:cNvSpPr>
          <p:nvPr>
            <p:ph idx="1"/>
          </p:nvPr>
        </p:nvSpPr>
        <p:spPr>
          <a:xfrm>
            <a:off x="452282" y="2919779"/>
            <a:ext cx="5732210" cy="3273919"/>
          </a:xfrm>
        </p:spPr>
        <p:txBody>
          <a:bodyPr>
            <a:normAutofit/>
          </a:bodyPr>
          <a:lstStyle/>
          <a:p>
            <a:r>
              <a:rPr lang="en-US" dirty="0"/>
              <a:t>Excite students about STEM </a:t>
            </a:r>
          </a:p>
          <a:p>
            <a:r>
              <a:rPr lang="en-US" dirty="0"/>
              <a:t>Empower young minds to pursue careers in IEEE fields of interest</a:t>
            </a:r>
          </a:p>
          <a:p>
            <a:r>
              <a:rPr lang="en-US" dirty="0"/>
              <a:t>Preserve the legacy IEEE members helped create</a:t>
            </a:r>
          </a:p>
          <a:p>
            <a:r>
              <a:rPr lang="en-US" dirty="0"/>
              <a:t>Acknowledge peers for accomplishments</a:t>
            </a:r>
          </a:p>
          <a:p>
            <a:r>
              <a:rPr lang="en-US" dirty="0"/>
              <a:t>Encourage Life members and retirees to stay active in IEEE</a:t>
            </a:r>
          </a:p>
        </p:txBody>
      </p:sp>
      <p:sp>
        <p:nvSpPr>
          <p:cNvPr id="5" name="Text Placeholder 4">
            <a:extLst>
              <a:ext uri="{FF2B5EF4-FFF2-40B4-BE49-F238E27FC236}">
                <a16:creationId xmlns:a16="http://schemas.microsoft.com/office/drawing/2014/main" id="{9819D39D-AD84-7749-9DB6-0CE5D7724D40}"/>
              </a:ext>
            </a:extLst>
          </p:cNvPr>
          <p:cNvSpPr>
            <a:spLocks noGrp="1"/>
          </p:cNvSpPr>
          <p:nvPr>
            <p:ph type="body" sz="quarter" idx="15"/>
          </p:nvPr>
        </p:nvSpPr>
        <p:spPr/>
        <p:txBody>
          <a:bodyPr/>
          <a:lstStyle/>
          <a:p>
            <a:r>
              <a:rPr lang="en-US"/>
              <a:t>Providing leadership in identifying and supporting interests of IEEE Life Members.</a:t>
            </a:r>
          </a:p>
          <a:p>
            <a:endParaRPr lang="en-US"/>
          </a:p>
        </p:txBody>
      </p:sp>
      <p:pic>
        <p:nvPicPr>
          <p:cNvPr id="21" name="Picture Placeholder 20" descr="Logo&#10;&#10;Description automatically generated">
            <a:extLst>
              <a:ext uri="{FF2B5EF4-FFF2-40B4-BE49-F238E27FC236}">
                <a16:creationId xmlns:a16="http://schemas.microsoft.com/office/drawing/2014/main" id="{61CA6728-C6EC-214E-AB57-DEE0DD90B813}"/>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l="-6352" t="-26020" r="-10655" b="-29615"/>
          <a:stretch/>
        </p:blipFill>
        <p:spPr>
          <a:xfrm>
            <a:off x="9006348" y="4306530"/>
            <a:ext cx="2694808" cy="1160376"/>
          </a:xfrm>
        </p:spPr>
      </p:pic>
      <p:sp>
        <p:nvSpPr>
          <p:cNvPr id="7" name="Text Placeholder 6">
            <a:extLst>
              <a:ext uri="{FF2B5EF4-FFF2-40B4-BE49-F238E27FC236}">
                <a16:creationId xmlns:a16="http://schemas.microsoft.com/office/drawing/2014/main" id="{147CA1A7-BF73-1947-AB05-6DD26DEC16D5}"/>
              </a:ext>
            </a:extLst>
          </p:cNvPr>
          <p:cNvSpPr>
            <a:spLocks noGrp="1"/>
          </p:cNvSpPr>
          <p:nvPr>
            <p:ph type="body" sz="quarter" idx="17"/>
          </p:nvPr>
        </p:nvSpPr>
        <p:spPr>
          <a:xfrm>
            <a:off x="452385" y="1668463"/>
            <a:ext cx="6970970" cy="1330376"/>
          </a:xfrm>
        </p:spPr>
        <p:txBody>
          <a:bodyPr>
            <a:normAutofit/>
          </a:bodyPr>
          <a:lstStyle/>
          <a:p>
            <a:r>
              <a:rPr lang="en-US"/>
              <a:t>The IEEE Life Members Fund of the IEEE Foundation supports IEEE activities of interest to Life members, potential engineers, and engineering students. Generous donations are invested in initiatives that:</a:t>
            </a:r>
          </a:p>
          <a:p>
            <a:endParaRPr lang="en-US"/>
          </a:p>
        </p:txBody>
      </p:sp>
      <p:sp>
        <p:nvSpPr>
          <p:cNvPr id="4" name="Slide Number Placeholder 3">
            <a:extLst>
              <a:ext uri="{FF2B5EF4-FFF2-40B4-BE49-F238E27FC236}">
                <a16:creationId xmlns:a16="http://schemas.microsoft.com/office/drawing/2014/main" id="{9655271A-5F88-FC49-BA1B-33BD304695E8}"/>
              </a:ext>
            </a:extLst>
          </p:cNvPr>
          <p:cNvSpPr>
            <a:spLocks noGrp="1"/>
          </p:cNvSpPr>
          <p:nvPr>
            <p:ph type="sldNum" sz="quarter" idx="4"/>
          </p:nvPr>
        </p:nvSpPr>
        <p:spPr/>
        <p:txBody>
          <a:bodyPr/>
          <a:lstStyle/>
          <a:p>
            <a:fld id="{109D57CF-4CD8-6948-8A66-A1C7ACFCFC42}" type="slidenum">
              <a:rPr lang="en-US" smtClean="0"/>
              <a:pPr/>
              <a:t>83</a:t>
            </a:fld>
            <a:endParaRPr lang="en-US"/>
          </a:p>
        </p:txBody>
      </p:sp>
      <p:sp>
        <p:nvSpPr>
          <p:cNvPr id="8" name="Rectangle 7">
            <a:extLst>
              <a:ext uri="{FF2B5EF4-FFF2-40B4-BE49-F238E27FC236}">
                <a16:creationId xmlns:a16="http://schemas.microsoft.com/office/drawing/2014/main" id="{910C5444-5663-8640-8F46-565FF44F12FE}"/>
              </a:ext>
            </a:extLst>
          </p:cNvPr>
          <p:cNvSpPr/>
          <p:nvPr/>
        </p:nvSpPr>
        <p:spPr>
          <a:xfrm>
            <a:off x="1725905" y="6243085"/>
            <a:ext cx="8200293" cy="368114"/>
          </a:xfrm>
          <a:prstGeom prst="rect">
            <a:avLst/>
          </a:prstGeom>
        </p:spPr>
        <p:txBody>
          <a:bodyPr wrap="squar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ieee.org/communities/life-members/fund.html</a:t>
            </a:r>
            <a:endParaRPr lang="en-US" sz="1600" b="1" dirty="0">
              <a:solidFill>
                <a:srgbClr val="00629B"/>
              </a:solidFill>
            </a:endParaRPr>
          </a:p>
        </p:txBody>
      </p:sp>
      <p:pic>
        <p:nvPicPr>
          <p:cNvPr id="23" name="Picture Placeholder 22">
            <a:extLst>
              <a:ext uri="{FF2B5EF4-FFF2-40B4-BE49-F238E27FC236}">
                <a16:creationId xmlns:a16="http://schemas.microsoft.com/office/drawing/2014/main" id="{7CC25025-63FA-4D04-A195-F12136F4255F}"/>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a:xfrm>
            <a:off x="6312308" y="2711318"/>
            <a:ext cx="1848466" cy="1212340"/>
          </a:xfrm>
          <a:noFill/>
          <a:ln>
            <a:noFill/>
          </a:ln>
        </p:spPr>
      </p:pic>
      <p:pic>
        <p:nvPicPr>
          <p:cNvPr id="37" name="Picture Placeholder 36">
            <a:extLst>
              <a:ext uri="{FF2B5EF4-FFF2-40B4-BE49-F238E27FC236}">
                <a16:creationId xmlns:a16="http://schemas.microsoft.com/office/drawing/2014/main" id="{50DFC6E8-9071-47F7-8811-DA30A5F92F06}"/>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p:pic>
      <p:pic>
        <p:nvPicPr>
          <p:cNvPr id="43" name="Picture Placeholder 42">
            <a:extLst>
              <a:ext uri="{FF2B5EF4-FFF2-40B4-BE49-F238E27FC236}">
                <a16:creationId xmlns:a16="http://schemas.microsoft.com/office/drawing/2014/main" id="{2D562149-79C2-4A59-9898-3355549771BB}"/>
              </a:ext>
            </a:extLst>
          </p:cNvPr>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618902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80B14-9748-124B-8ADD-0738763E3EE7}"/>
              </a:ext>
            </a:extLst>
          </p:cNvPr>
          <p:cNvSpPr>
            <a:spLocks noGrp="1"/>
          </p:cNvSpPr>
          <p:nvPr>
            <p:ph type="title"/>
          </p:nvPr>
        </p:nvSpPr>
        <p:spPr/>
        <p:txBody>
          <a:bodyPr>
            <a:noAutofit/>
          </a:bodyPr>
          <a:lstStyle/>
          <a:p>
            <a:r>
              <a:rPr lang="en-US"/>
              <a:t>IEEE History Center</a:t>
            </a:r>
          </a:p>
        </p:txBody>
      </p:sp>
      <p:sp>
        <p:nvSpPr>
          <p:cNvPr id="5" name="Text Placeholder 4">
            <a:extLst>
              <a:ext uri="{FF2B5EF4-FFF2-40B4-BE49-F238E27FC236}">
                <a16:creationId xmlns:a16="http://schemas.microsoft.com/office/drawing/2014/main" id="{998FE39B-35E6-D04E-9032-24C66BCCC78F}"/>
              </a:ext>
            </a:extLst>
          </p:cNvPr>
          <p:cNvSpPr>
            <a:spLocks noGrp="1"/>
          </p:cNvSpPr>
          <p:nvPr>
            <p:ph type="body" sz="quarter" idx="15"/>
          </p:nvPr>
        </p:nvSpPr>
        <p:spPr>
          <a:xfrm>
            <a:off x="452078" y="914400"/>
            <a:ext cx="11307763" cy="828054"/>
          </a:xfrm>
        </p:spPr>
        <p:txBody>
          <a:bodyPr/>
          <a:lstStyle/>
          <a:p>
            <a:r>
              <a:rPr lang="en-US" dirty="0"/>
              <a:t>The mission of the IEEE History Center is to preserve, research, and promote the legacy of electrical engineering and computing technologies.</a:t>
            </a:r>
          </a:p>
        </p:txBody>
      </p:sp>
      <p:sp>
        <p:nvSpPr>
          <p:cNvPr id="4" name="Slide Number Placeholder 3">
            <a:extLst>
              <a:ext uri="{FF2B5EF4-FFF2-40B4-BE49-F238E27FC236}">
                <a16:creationId xmlns:a16="http://schemas.microsoft.com/office/drawing/2014/main" id="{E14CEECD-77CC-8245-80DC-4A1146C417C2}"/>
              </a:ext>
            </a:extLst>
          </p:cNvPr>
          <p:cNvSpPr>
            <a:spLocks noGrp="1"/>
          </p:cNvSpPr>
          <p:nvPr>
            <p:ph type="sldNum" sz="quarter" idx="4"/>
          </p:nvPr>
        </p:nvSpPr>
        <p:spPr/>
        <p:txBody>
          <a:bodyPr/>
          <a:lstStyle/>
          <a:p>
            <a:fld id="{109D57CF-4CD8-6948-8A66-A1C7ACFCFC42}" type="slidenum">
              <a:rPr lang="en-US" smtClean="0"/>
              <a:pPr/>
              <a:t>84</a:t>
            </a:fld>
            <a:endParaRPr lang="en-US"/>
          </a:p>
        </p:txBody>
      </p:sp>
      <p:sp>
        <p:nvSpPr>
          <p:cNvPr id="9" name="Rectangle 8">
            <a:extLst>
              <a:ext uri="{FF2B5EF4-FFF2-40B4-BE49-F238E27FC236}">
                <a16:creationId xmlns:a16="http://schemas.microsoft.com/office/drawing/2014/main" id="{320D9620-EA67-BF41-878B-E9E763161AAE}"/>
              </a:ext>
            </a:extLst>
          </p:cNvPr>
          <p:cNvSpPr/>
          <p:nvPr/>
        </p:nvSpPr>
        <p:spPr>
          <a:xfrm>
            <a:off x="1725905" y="6243365"/>
            <a:ext cx="8200293" cy="368114"/>
          </a:xfrm>
          <a:prstGeom prst="rect">
            <a:avLst/>
          </a:prstGeom>
        </p:spPr>
        <p:txBody>
          <a:bodyPr wrap="square">
            <a:spAutoFit/>
          </a:bodyPr>
          <a:lstStyle/>
          <a:p>
            <a:pPr>
              <a:lnSpc>
                <a:spcPct val="120000"/>
              </a:lnSpc>
            </a:pPr>
            <a:r>
              <a:rPr lang="en-US" sz="1600" b="1" dirty="0">
                <a:solidFill>
                  <a:srgbClr val="00629B"/>
                </a:solidFill>
              </a:rPr>
              <a:t>Learn more: </a:t>
            </a:r>
            <a:r>
              <a:rPr lang="en-US" sz="1600" b="1" dirty="0">
                <a:solidFill>
                  <a:srgbClr val="00629B"/>
                </a:solidFill>
                <a:hlinkClick r:id="rId2">
                  <a:extLst>
                    <a:ext uri="{A12FA001-AC4F-418D-AE19-62706E023703}">
                      <ahyp:hlinkClr xmlns:ahyp="http://schemas.microsoft.com/office/drawing/2018/hyperlinkcolor" val="tx"/>
                    </a:ext>
                  </a:extLst>
                </a:hlinkClick>
              </a:rPr>
              <a:t>ethw.org</a:t>
            </a:r>
            <a:endParaRPr lang="en-US" sz="1600" b="1" dirty="0">
              <a:solidFill>
                <a:srgbClr val="00629B"/>
              </a:solidFill>
            </a:endParaRPr>
          </a:p>
        </p:txBody>
      </p:sp>
      <p:pic>
        <p:nvPicPr>
          <p:cNvPr id="6" name="Picture 5">
            <a:extLst>
              <a:ext uri="{FF2B5EF4-FFF2-40B4-BE49-F238E27FC236}">
                <a16:creationId xmlns:a16="http://schemas.microsoft.com/office/drawing/2014/main" id="{9001C3D0-0B33-4263-8E59-DE2F6EB19061}"/>
              </a:ext>
            </a:extLst>
          </p:cNvPr>
          <p:cNvPicPr>
            <a:picLocks noChangeAspect="1"/>
          </p:cNvPicPr>
          <p:nvPr/>
        </p:nvPicPr>
        <p:blipFill>
          <a:blip r:embed="rId3"/>
          <a:stretch>
            <a:fillRect/>
          </a:stretch>
        </p:blipFill>
        <p:spPr>
          <a:xfrm>
            <a:off x="554410" y="1800246"/>
            <a:ext cx="10184926" cy="4280819"/>
          </a:xfrm>
          <a:prstGeom prst="rect">
            <a:avLst/>
          </a:prstGeom>
        </p:spPr>
      </p:pic>
    </p:spTree>
    <p:extLst>
      <p:ext uri="{BB962C8B-B14F-4D97-AF65-F5344CB8AC3E}">
        <p14:creationId xmlns:p14="http://schemas.microsoft.com/office/powerpoint/2010/main" val="13611244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0D97E-AB54-9C4F-A981-C21CC1755B17}"/>
              </a:ext>
            </a:extLst>
          </p:cNvPr>
          <p:cNvSpPr>
            <a:spLocks noGrp="1"/>
          </p:cNvSpPr>
          <p:nvPr>
            <p:ph type="title"/>
          </p:nvPr>
        </p:nvSpPr>
        <p:spPr>
          <a:xfrm>
            <a:off x="3116263" y="1844675"/>
            <a:ext cx="8963977" cy="993775"/>
          </a:xfrm>
        </p:spPr>
        <p:txBody>
          <a:bodyPr/>
          <a:lstStyle/>
          <a:p>
            <a:r>
              <a:rPr lang="en-US"/>
              <a:t>Awards</a:t>
            </a:r>
          </a:p>
        </p:txBody>
      </p:sp>
      <p:sp>
        <p:nvSpPr>
          <p:cNvPr id="2" name="Content Placeholder 1">
            <a:extLst>
              <a:ext uri="{FF2B5EF4-FFF2-40B4-BE49-F238E27FC236}">
                <a16:creationId xmlns:a16="http://schemas.microsoft.com/office/drawing/2014/main" id="{2FEBFC90-2E69-1A41-B5CC-7D9B9FE4227A}"/>
              </a:ext>
            </a:extLst>
          </p:cNvPr>
          <p:cNvSpPr>
            <a:spLocks noGrp="1"/>
          </p:cNvSpPr>
          <p:nvPr>
            <p:ph sz="quarter" idx="10"/>
          </p:nvPr>
        </p:nvSpPr>
        <p:spPr>
          <a:xfrm>
            <a:off x="3116263" y="2940050"/>
            <a:ext cx="8374697" cy="1101725"/>
          </a:xfrm>
        </p:spPr>
        <p:txBody>
          <a:bodyPr>
            <a:noAutofit/>
          </a:bodyPr>
          <a:lstStyle/>
          <a:p>
            <a:r>
              <a:rPr lang="en-US" sz="2200"/>
              <a:t>IEEE Corporate Awards recognize leaders and visionaries who have paved the road of discovery. </a:t>
            </a:r>
          </a:p>
        </p:txBody>
      </p:sp>
      <p:sp>
        <p:nvSpPr>
          <p:cNvPr id="5" name="Text Placeholder 4">
            <a:extLst>
              <a:ext uri="{FF2B5EF4-FFF2-40B4-BE49-F238E27FC236}">
                <a16:creationId xmlns:a16="http://schemas.microsoft.com/office/drawing/2014/main" id="{C1F166B0-5343-4847-A835-F4E4DE67C71F}"/>
              </a:ext>
            </a:extLst>
          </p:cNvPr>
          <p:cNvSpPr>
            <a:spLocks noGrp="1"/>
          </p:cNvSpPr>
          <p:nvPr>
            <p:ph type="body" sz="quarter" idx="11"/>
          </p:nvPr>
        </p:nvSpPr>
        <p:spPr>
          <a:xfrm>
            <a:off x="432617" y="285135"/>
            <a:ext cx="2084439" cy="5319251"/>
          </a:xfrm>
        </p:spPr>
        <p:txBody>
          <a:bodyPr/>
          <a:lstStyle/>
          <a:p>
            <a:r>
              <a:rPr lang="en-US" dirty="0"/>
              <a:t>Membership</a:t>
            </a:r>
          </a:p>
          <a:p>
            <a:r>
              <a:rPr lang="en-US" dirty="0"/>
              <a:t>Communities</a:t>
            </a:r>
          </a:p>
          <a:p>
            <a:r>
              <a:rPr lang="en-US" dirty="0"/>
              <a:t>Conferences</a:t>
            </a:r>
          </a:p>
          <a:p>
            <a:r>
              <a:rPr lang="en-US" dirty="0"/>
              <a:t>Publications</a:t>
            </a:r>
          </a:p>
          <a:p>
            <a:r>
              <a:rPr lang="en-US" dirty="0"/>
              <a:t>Standards </a:t>
            </a:r>
          </a:p>
          <a:p>
            <a:r>
              <a:rPr lang="en-US" dirty="0"/>
              <a:t>Education </a:t>
            </a:r>
          </a:p>
          <a:p>
            <a:r>
              <a:rPr lang="en-US" dirty="0"/>
              <a:t>Career Resources</a:t>
            </a:r>
          </a:p>
          <a:p>
            <a:pPr>
              <a:lnSpc>
                <a:spcPct val="100000"/>
              </a:lnSpc>
            </a:pPr>
            <a:r>
              <a:rPr lang="en-US" dirty="0"/>
              <a:t>Humanitarian and Philanthropic Goals</a:t>
            </a:r>
          </a:p>
          <a:p>
            <a:r>
              <a:rPr lang="en-US" b="1" dirty="0">
                <a:solidFill>
                  <a:srgbClr val="FFA400"/>
                </a:solidFill>
              </a:rPr>
              <a:t>Awards</a:t>
            </a:r>
          </a:p>
          <a:p>
            <a:r>
              <a:rPr lang="en-US" dirty="0"/>
              <a:t>Industry</a:t>
            </a:r>
          </a:p>
        </p:txBody>
      </p:sp>
      <p:sp>
        <p:nvSpPr>
          <p:cNvPr id="7" name="Snip Diagonal Corner Rectangle 6">
            <a:extLst>
              <a:ext uri="{FF2B5EF4-FFF2-40B4-BE49-F238E27FC236}">
                <a16:creationId xmlns:a16="http://schemas.microsoft.com/office/drawing/2014/main" id="{D3A3841A-11BF-1D4C-9EE9-25CC8EEEACD6}"/>
              </a:ext>
            </a:extLst>
          </p:cNvPr>
          <p:cNvSpPr/>
          <p:nvPr/>
        </p:nvSpPr>
        <p:spPr>
          <a:xfrm>
            <a:off x="215707" y="4008302"/>
            <a:ext cx="2113280" cy="392841"/>
          </a:xfrm>
          <a:prstGeom prst="snip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0420B38-9B6C-9D44-87C5-7042713CD98B}"/>
              </a:ext>
            </a:extLst>
          </p:cNvPr>
          <p:cNvSpPr>
            <a:spLocks noGrp="1"/>
          </p:cNvSpPr>
          <p:nvPr>
            <p:ph type="sldNum" sz="quarter" idx="4"/>
          </p:nvPr>
        </p:nvSpPr>
        <p:spPr/>
        <p:txBody>
          <a:bodyPr/>
          <a:lstStyle/>
          <a:p>
            <a:fld id="{4CBC1898-768D-6640-8D80-B671286758A9}" type="slidenum">
              <a:rPr lang="en-US" smtClean="0"/>
              <a:pPr/>
              <a:t>85</a:t>
            </a:fld>
            <a:endParaRPr lang="en-US"/>
          </a:p>
        </p:txBody>
      </p:sp>
    </p:spTree>
    <p:extLst>
      <p:ext uri="{BB962C8B-B14F-4D97-AF65-F5344CB8AC3E}">
        <p14:creationId xmlns:p14="http://schemas.microsoft.com/office/powerpoint/2010/main" val="24421481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nip Diagonal Corner Rectangle 15">
            <a:extLst>
              <a:ext uri="{FF2B5EF4-FFF2-40B4-BE49-F238E27FC236}">
                <a16:creationId xmlns:a16="http://schemas.microsoft.com/office/drawing/2014/main" id="{F12BB511-6BA7-884F-88D1-52B666821C63}"/>
              </a:ext>
            </a:extLst>
          </p:cNvPr>
          <p:cNvSpPr/>
          <p:nvPr/>
        </p:nvSpPr>
        <p:spPr>
          <a:xfrm>
            <a:off x="887446" y="2573337"/>
            <a:ext cx="10541838" cy="2952819"/>
          </a:xfrm>
          <a:prstGeom prst="snip2DiagRect">
            <a:avLst>
              <a:gd name="adj1" fmla="val 0"/>
              <a:gd name="adj2" fmla="val 11018"/>
            </a:avLst>
          </a:prstGeom>
          <a:gradFill>
            <a:gsLst>
              <a:gs pos="100000">
                <a:srgbClr val="772583"/>
              </a:gs>
              <a:gs pos="0">
                <a:srgbClr val="00285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BD08AA7-037B-0447-A5E8-34A04B06BA0F}"/>
              </a:ext>
            </a:extLst>
          </p:cNvPr>
          <p:cNvPicPr>
            <a:picLocks noChangeAspect="1"/>
          </p:cNvPicPr>
          <p:nvPr/>
        </p:nvPicPr>
        <p:blipFill rotWithShape="1">
          <a:blip r:embed="rId3" cstate="screen">
            <a:alphaModFix amt="14000"/>
            <a:extLst>
              <a:ext uri="{28A0092B-C50C-407E-A947-70E740481C1C}">
                <a14:useLocalDpi xmlns:a14="http://schemas.microsoft.com/office/drawing/2010/main"/>
              </a:ext>
            </a:extLst>
          </a:blip>
          <a:srcRect/>
          <a:stretch/>
        </p:blipFill>
        <p:spPr>
          <a:xfrm>
            <a:off x="911664" y="2573336"/>
            <a:ext cx="10541838" cy="2952819"/>
          </a:xfrm>
          <a:prstGeom prst="snip2DiagRect">
            <a:avLst>
              <a:gd name="adj1" fmla="val 0"/>
              <a:gd name="adj2" fmla="val 10875"/>
            </a:avLst>
          </a:prstGeom>
        </p:spPr>
      </p:pic>
      <p:sp>
        <p:nvSpPr>
          <p:cNvPr id="2" name="Title 1">
            <a:extLst>
              <a:ext uri="{FF2B5EF4-FFF2-40B4-BE49-F238E27FC236}">
                <a16:creationId xmlns:a16="http://schemas.microsoft.com/office/drawing/2014/main" id="{06D51F88-B271-2A4C-B8C7-B752F074C5CF}"/>
              </a:ext>
            </a:extLst>
          </p:cNvPr>
          <p:cNvSpPr>
            <a:spLocks noGrp="1"/>
          </p:cNvSpPr>
          <p:nvPr>
            <p:ph type="title"/>
          </p:nvPr>
        </p:nvSpPr>
        <p:spPr/>
        <p:txBody>
          <a:bodyPr>
            <a:noAutofit/>
          </a:bodyPr>
          <a:lstStyle/>
          <a:p>
            <a:r>
              <a:rPr lang="en-US"/>
              <a:t>IEEE Corporate Awards Programs</a:t>
            </a:r>
          </a:p>
        </p:txBody>
      </p:sp>
      <p:sp>
        <p:nvSpPr>
          <p:cNvPr id="5" name="Text Placeholder 4">
            <a:extLst>
              <a:ext uri="{FF2B5EF4-FFF2-40B4-BE49-F238E27FC236}">
                <a16:creationId xmlns:a16="http://schemas.microsoft.com/office/drawing/2014/main" id="{8309A30D-7B6B-7E49-8B39-5CA3EBC2E3DB}"/>
              </a:ext>
            </a:extLst>
          </p:cNvPr>
          <p:cNvSpPr>
            <a:spLocks noGrp="1"/>
          </p:cNvSpPr>
          <p:nvPr>
            <p:ph type="body" sz="quarter" idx="15"/>
          </p:nvPr>
        </p:nvSpPr>
        <p:spPr/>
        <p:txBody>
          <a:bodyPr/>
          <a:lstStyle/>
          <a:p>
            <a:r>
              <a:rPr lang="en-US"/>
              <a:t>Accomplishments in IEEE’s fields of interest are recognized with annual presentations for extraordinary contributions to technology, society, and the engineering profession.</a:t>
            </a:r>
          </a:p>
        </p:txBody>
      </p:sp>
      <p:sp>
        <p:nvSpPr>
          <p:cNvPr id="7" name="Text Placeholder 6">
            <a:extLst>
              <a:ext uri="{FF2B5EF4-FFF2-40B4-BE49-F238E27FC236}">
                <a16:creationId xmlns:a16="http://schemas.microsoft.com/office/drawing/2014/main" id="{84B247F2-9F1F-5041-B08C-D952B95F1B39}"/>
              </a:ext>
            </a:extLst>
          </p:cNvPr>
          <p:cNvSpPr>
            <a:spLocks noGrp="1"/>
          </p:cNvSpPr>
          <p:nvPr>
            <p:ph type="body" sz="quarter" idx="16"/>
          </p:nvPr>
        </p:nvSpPr>
        <p:spPr>
          <a:xfrm>
            <a:off x="2715919" y="1728671"/>
            <a:ext cx="6220264" cy="681037"/>
          </a:xfrm>
        </p:spPr>
        <p:txBody>
          <a:bodyPr/>
          <a:lstStyle/>
          <a:p>
            <a:pPr algn="ctr"/>
            <a:r>
              <a:rPr lang="en-US" dirty="0"/>
              <a:t>Each award has a unique mission and criteria—and offers the opportunity to honor distinguished colleagues. </a:t>
            </a:r>
          </a:p>
          <a:p>
            <a:endParaRPr lang="en-US" dirty="0"/>
          </a:p>
        </p:txBody>
      </p:sp>
      <p:sp>
        <p:nvSpPr>
          <p:cNvPr id="4" name="Slide Number Placeholder 3">
            <a:extLst>
              <a:ext uri="{FF2B5EF4-FFF2-40B4-BE49-F238E27FC236}">
                <a16:creationId xmlns:a16="http://schemas.microsoft.com/office/drawing/2014/main" id="{C9413C5E-2B1F-5544-A657-78A4C710953A}"/>
              </a:ext>
            </a:extLst>
          </p:cNvPr>
          <p:cNvSpPr>
            <a:spLocks noGrp="1"/>
          </p:cNvSpPr>
          <p:nvPr>
            <p:ph type="sldNum" sz="quarter" idx="4"/>
          </p:nvPr>
        </p:nvSpPr>
        <p:spPr/>
        <p:txBody>
          <a:bodyPr/>
          <a:lstStyle/>
          <a:p>
            <a:fld id="{109D57CF-4CD8-6948-8A66-A1C7ACFCFC42}" type="slidenum">
              <a:rPr lang="en-US" smtClean="0"/>
              <a:pPr/>
              <a:t>86</a:t>
            </a:fld>
            <a:endParaRPr lang="en-US"/>
          </a:p>
        </p:txBody>
      </p:sp>
      <p:pic>
        <p:nvPicPr>
          <p:cNvPr id="5122" name="Picture 2">
            <a:extLst>
              <a:ext uri="{FF2B5EF4-FFF2-40B4-BE49-F238E27FC236}">
                <a16:creationId xmlns:a16="http://schemas.microsoft.com/office/drawing/2014/main" id="{8648CDB5-5AB4-0143-A9A8-11A153050EB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64911" y="2934950"/>
            <a:ext cx="1583264" cy="1573551"/>
          </a:xfrm>
          <a:prstGeom prst="ellipse">
            <a:avLst/>
          </a:prstGeom>
          <a:noFill/>
          <a:ln w="47625">
            <a:solidFill>
              <a:schemeClr val="bg1"/>
            </a:solidFill>
          </a:ln>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C482EFDA-0BC4-EB44-9A1D-65E21338581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10045" y="2925237"/>
            <a:ext cx="1583264" cy="1583264"/>
          </a:xfrm>
          <a:prstGeom prst="ellipse">
            <a:avLst/>
          </a:prstGeom>
          <a:noFill/>
          <a:ln w="47625">
            <a:solidFill>
              <a:schemeClr val="bg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44EE0D-9117-194A-95FD-BD94DBB7220C}"/>
              </a:ext>
            </a:extLst>
          </p:cNvPr>
          <p:cNvSpPr txBox="1"/>
          <p:nvPr/>
        </p:nvSpPr>
        <p:spPr>
          <a:xfrm>
            <a:off x="1981843" y="4657772"/>
            <a:ext cx="1549400" cy="369332"/>
          </a:xfrm>
          <a:prstGeom prst="rect">
            <a:avLst/>
          </a:prstGeom>
          <a:noFill/>
        </p:spPr>
        <p:txBody>
          <a:bodyPr wrap="square" rtlCol="0">
            <a:spAutoFit/>
          </a:bodyPr>
          <a:lstStyle/>
          <a:p>
            <a:pPr algn="ctr"/>
            <a:r>
              <a:rPr lang="en-US" b="1">
                <a:solidFill>
                  <a:schemeClr val="bg1"/>
                </a:solidFill>
              </a:rPr>
              <a:t>MEDALS</a:t>
            </a:r>
          </a:p>
        </p:txBody>
      </p:sp>
      <p:sp>
        <p:nvSpPr>
          <p:cNvPr id="10" name="TextBox 9">
            <a:extLst>
              <a:ext uri="{FF2B5EF4-FFF2-40B4-BE49-F238E27FC236}">
                <a16:creationId xmlns:a16="http://schemas.microsoft.com/office/drawing/2014/main" id="{0563C22D-A488-3E42-BF24-4BD1E2CC9263}"/>
              </a:ext>
            </a:extLst>
          </p:cNvPr>
          <p:cNvSpPr txBox="1"/>
          <p:nvPr/>
        </p:nvSpPr>
        <p:spPr>
          <a:xfrm>
            <a:off x="8484852" y="4635359"/>
            <a:ext cx="2233649" cy="369332"/>
          </a:xfrm>
          <a:prstGeom prst="rect">
            <a:avLst/>
          </a:prstGeom>
          <a:noFill/>
        </p:spPr>
        <p:txBody>
          <a:bodyPr wrap="square" rtlCol="0">
            <a:spAutoFit/>
          </a:bodyPr>
          <a:lstStyle/>
          <a:p>
            <a:pPr algn="ctr"/>
            <a:r>
              <a:rPr lang="en-US" b="1">
                <a:solidFill>
                  <a:schemeClr val="bg1"/>
                </a:solidFill>
              </a:rPr>
              <a:t>TECHNICAL AWARDS</a:t>
            </a:r>
          </a:p>
        </p:txBody>
      </p:sp>
      <p:sp>
        <p:nvSpPr>
          <p:cNvPr id="25" name="Rectangle 24">
            <a:extLst>
              <a:ext uri="{FF2B5EF4-FFF2-40B4-BE49-F238E27FC236}">
                <a16:creationId xmlns:a16="http://schemas.microsoft.com/office/drawing/2014/main" id="{FD6183B8-930A-0845-B365-EEC0B77D53D2}"/>
              </a:ext>
            </a:extLst>
          </p:cNvPr>
          <p:cNvSpPr/>
          <p:nvPr/>
        </p:nvSpPr>
        <p:spPr>
          <a:xfrm>
            <a:off x="4577205" y="2573336"/>
            <a:ext cx="3148430" cy="2952819"/>
          </a:xfrm>
          <a:prstGeom prst="rect">
            <a:avLst/>
          </a:prstGeom>
          <a:solidFill>
            <a:srgbClr val="002855">
              <a:alpha val="35000"/>
            </a:srgb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a:extLst>
              <a:ext uri="{FF2B5EF4-FFF2-40B4-BE49-F238E27FC236}">
                <a16:creationId xmlns:a16="http://schemas.microsoft.com/office/drawing/2014/main" id="{72C7C227-CED8-C84A-8E7A-DEADC073DBB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55406" y="2883525"/>
            <a:ext cx="1257300" cy="1676400"/>
          </a:xfrm>
          <a:prstGeom prst="rect">
            <a:avLst/>
          </a:prstGeom>
          <a:noFill/>
          <a:ln w="47625">
            <a:solidFill>
              <a:schemeClr val="bg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3D15E9-F40D-164B-A8BB-484D3615DAC9}"/>
              </a:ext>
            </a:extLst>
          </p:cNvPr>
          <p:cNvSpPr txBox="1"/>
          <p:nvPr/>
        </p:nvSpPr>
        <p:spPr>
          <a:xfrm>
            <a:off x="5134832" y="4668816"/>
            <a:ext cx="2095500" cy="369332"/>
          </a:xfrm>
          <a:prstGeom prst="rect">
            <a:avLst/>
          </a:prstGeom>
          <a:noFill/>
        </p:spPr>
        <p:txBody>
          <a:bodyPr wrap="square" rtlCol="0">
            <a:spAutoFit/>
          </a:bodyPr>
          <a:lstStyle/>
          <a:p>
            <a:pPr algn="ctr"/>
            <a:r>
              <a:rPr lang="en-US" b="1">
                <a:solidFill>
                  <a:schemeClr val="bg1"/>
                </a:solidFill>
              </a:rPr>
              <a:t>RECOGNITIONS</a:t>
            </a:r>
          </a:p>
        </p:txBody>
      </p:sp>
      <p:sp>
        <p:nvSpPr>
          <p:cNvPr id="19" name="Rectangle 18">
            <a:extLst>
              <a:ext uri="{FF2B5EF4-FFF2-40B4-BE49-F238E27FC236}">
                <a16:creationId xmlns:a16="http://schemas.microsoft.com/office/drawing/2014/main" id="{3B18D146-C334-AC48-A444-5A85EFC01C5E}"/>
              </a:ext>
            </a:extLst>
          </p:cNvPr>
          <p:cNvSpPr/>
          <p:nvPr/>
        </p:nvSpPr>
        <p:spPr>
          <a:xfrm>
            <a:off x="1725905" y="6236787"/>
            <a:ext cx="8200293" cy="368114"/>
          </a:xfrm>
          <a:prstGeom prst="rect">
            <a:avLst/>
          </a:prstGeom>
        </p:spPr>
        <p:txBody>
          <a:bodyPr wrap="square">
            <a:spAutoFit/>
          </a:bodyPr>
          <a:lstStyle/>
          <a:p>
            <a:pPr>
              <a:lnSpc>
                <a:spcPct val="120000"/>
              </a:lnSpc>
            </a:pPr>
            <a:r>
              <a:rPr lang="en-US" sz="1600" b="1" dirty="0">
                <a:solidFill>
                  <a:srgbClr val="00629B"/>
                </a:solidFill>
              </a:rPr>
              <a:t>Learn more: </a:t>
            </a:r>
            <a:r>
              <a:rPr lang="en-US" sz="1600" b="1" dirty="0">
                <a:solidFill>
                  <a:srgbClr val="00629B"/>
                </a:solidFill>
                <a:hlinkClick r:id="rId7">
                  <a:extLst>
                    <a:ext uri="{A12FA001-AC4F-418D-AE19-62706E023703}">
                      <ahyp:hlinkClr xmlns:ahyp="http://schemas.microsoft.com/office/drawing/2018/hyperlinkcolor" val="tx"/>
                    </a:ext>
                  </a:extLst>
                </a:hlinkClick>
              </a:rPr>
              <a:t>corporate-awards.ieee.org</a:t>
            </a:r>
            <a:endParaRPr lang="en-US" sz="1600" b="1" dirty="0">
              <a:solidFill>
                <a:srgbClr val="00629B"/>
              </a:solidFill>
            </a:endParaRPr>
          </a:p>
        </p:txBody>
      </p:sp>
      <p:sp>
        <p:nvSpPr>
          <p:cNvPr id="17" name="Text Placeholder 6">
            <a:extLst>
              <a:ext uri="{FF2B5EF4-FFF2-40B4-BE49-F238E27FC236}">
                <a16:creationId xmlns:a16="http://schemas.microsoft.com/office/drawing/2014/main" id="{6FBB752B-B527-4DB7-9445-4A632A45CA8D}"/>
              </a:ext>
            </a:extLst>
          </p:cNvPr>
          <p:cNvSpPr txBox="1">
            <a:spLocks/>
          </p:cNvSpPr>
          <p:nvPr/>
        </p:nvSpPr>
        <p:spPr>
          <a:xfrm>
            <a:off x="442272" y="5704367"/>
            <a:ext cx="11307456" cy="317166"/>
          </a:xfrm>
          <a:prstGeom prst="rect">
            <a:avLst/>
          </a:prstGeom>
          <a:solidFill>
            <a:srgbClr val="00629B"/>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0" dirty="0">
                <a:solidFill>
                  <a:schemeClr val="bg1"/>
                </a:solidFill>
              </a:rPr>
              <a:t>IEEE Medals, Recognitions, and Technical Field Awards are sponsored by donors, corporate partners, and IEEE Societies &amp; Organizational Units.</a:t>
            </a:r>
          </a:p>
          <a:p>
            <a:endParaRPr lang="en-US" sz="1400" dirty="0">
              <a:solidFill>
                <a:schemeClr val="bg1"/>
              </a:solidFill>
            </a:endParaRPr>
          </a:p>
        </p:txBody>
      </p:sp>
    </p:spTree>
    <p:extLst>
      <p:ext uri="{BB962C8B-B14F-4D97-AF65-F5344CB8AC3E}">
        <p14:creationId xmlns:p14="http://schemas.microsoft.com/office/powerpoint/2010/main" val="20133067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7068-9E66-F34F-B225-CECE94000803}"/>
              </a:ext>
            </a:extLst>
          </p:cNvPr>
          <p:cNvSpPr>
            <a:spLocks noGrp="1"/>
          </p:cNvSpPr>
          <p:nvPr>
            <p:ph type="title"/>
          </p:nvPr>
        </p:nvSpPr>
        <p:spPr/>
        <p:txBody>
          <a:bodyPr>
            <a:noAutofit/>
          </a:bodyPr>
          <a:lstStyle/>
          <a:p>
            <a:r>
              <a:rPr lang="en-US"/>
              <a:t>IEEE Medals</a:t>
            </a:r>
          </a:p>
        </p:txBody>
      </p:sp>
      <p:sp>
        <p:nvSpPr>
          <p:cNvPr id="5" name="Text Placeholder 4">
            <a:extLst>
              <a:ext uri="{FF2B5EF4-FFF2-40B4-BE49-F238E27FC236}">
                <a16:creationId xmlns:a16="http://schemas.microsoft.com/office/drawing/2014/main" id="{846A161B-768D-B548-9438-04F54678DE29}"/>
              </a:ext>
            </a:extLst>
          </p:cNvPr>
          <p:cNvSpPr>
            <a:spLocks noGrp="1"/>
          </p:cNvSpPr>
          <p:nvPr>
            <p:ph type="body" sz="quarter" idx="15"/>
          </p:nvPr>
        </p:nvSpPr>
        <p:spPr/>
        <p:txBody>
          <a:bodyPr>
            <a:noAutofit/>
          </a:bodyPr>
          <a:lstStyle/>
          <a:p>
            <a:r>
              <a:rPr lang="en-US"/>
              <a:t>IEEE Medals are the highest awards presented within IEEE. The highest honor is the IEEE Medal of Honor, which recognizes an individual for an exceptional contribution or extraordinary career in the IEEE fields of interest.  </a:t>
            </a:r>
          </a:p>
        </p:txBody>
      </p:sp>
      <p:sp>
        <p:nvSpPr>
          <p:cNvPr id="6" name="Text Placeholder 5">
            <a:extLst>
              <a:ext uri="{FF2B5EF4-FFF2-40B4-BE49-F238E27FC236}">
                <a16:creationId xmlns:a16="http://schemas.microsoft.com/office/drawing/2014/main" id="{07A80871-3ADE-7B48-ADCC-5955D66FA0D3}"/>
              </a:ext>
            </a:extLst>
          </p:cNvPr>
          <p:cNvSpPr>
            <a:spLocks noGrp="1"/>
          </p:cNvSpPr>
          <p:nvPr>
            <p:ph type="body" sz="quarter" idx="16"/>
          </p:nvPr>
        </p:nvSpPr>
        <p:spPr>
          <a:xfrm>
            <a:off x="425490" y="2824553"/>
            <a:ext cx="9473813" cy="681037"/>
          </a:xfrm>
        </p:spPr>
        <p:txBody>
          <a:bodyPr/>
          <a:lstStyle/>
          <a:p>
            <a:r>
              <a:rPr lang="en-US" dirty="0"/>
              <a:t>Past recipients of the IEEE Medal of Honor, have included such visionaries as:</a:t>
            </a:r>
          </a:p>
        </p:txBody>
      </p:sp>
      <p:sp>
        <p:nvSpPr>
          <p:cNvPr id="4" name="Slide Number Placeholder 3">
            <a:extLst>
              <a:ext uri="{FF2B5EF4-FFF2-40B4-BE49-F238E27FC236}">
                <a16:creationId xmlns:a16="http://schemas.microsoft.com/office/drawing/2014/main" id="{D9DF07A7-9C8C-224C-BF62-23E5B8A9115A}"/>
              </a:ext>
            </a:extLst>
          </p:cNvPr>
          <p:cNvSpPr>
            <a:spLocks noGrp="1"/>
          </p:cNvSpPr>
          <p:nvPr>
            <p:ph type="sldNum" sz="quarter" idx="4"/>
          </p:nvPr>
        </p:nvSpPr>
        <p:spPr/>
        <p:txBody>
          <a:bodyPr/>
          <a:lstStyle/>
          <a:p>
            <a:fld id="{109D57CF-4CD8-6948-8A66-A1C7ACFCFC42}" type="slidenum">
              <a:rPr lang="en-US" smtClean="0"/>
              <a:pPr/>
              <a:t>87</a:t>
            </a:fld>
            <a:endParaRPr lang="en-US"/>
          </a:p>
        </p:txBody>
      </p:sp>
      <p:sp>
        <p:nvSpPr>
          <p:cNvPr id="7" name="TextBox 6">
            <a:extLst>
              <a:ext uri="{FF2B5EF4-FFF2-40B4-BE49-F238E27FC236}">
                <a16:creationId xmlns:a16="http://schemas.microsoft.com/office/drawing/2014/main" id="{6528B788-7F8B-964C-9FA0-BFEF41C9B5C2}"/>
              </a:ext>
            </a:extLst>
          </p:cNvPr>
          <p:cNvSpPr txBox="1"/>
          <p:nvPr/>
        </p:nvSpPr>
        <p:spPr>
          <a:xfrm>
            <a:off x="494680" y="2031500"/>
            <a:ext cx="11076263" cy="584775"/>
          </a:xfrm>
          <a:prstGeom prst="rect">
            <a:avLst/>
          </a:prstGeom>
          <a:solidFill>
            <a:schemeClr val="bg1"/>
          </a:solidFill>
          <a:ln>
            <a:noFill/>
          </a:ln>
        </p:spPr>
        <p:txBody>
          <a:bodyPr wrap="square" rtlCol="0">
            <a:spAutoFit/>
          </a:bodyPr>
          <a:lstStyle/>
          <a:p>
            <a:r>
              <a:rPr lang="en-US" sz="1600" b="0" u="none" strike="noStrike" dirty="0">
                <a:effectLst/>
                <a:latin typeface="Calibri" panose="020F0502020204030204" pitchFamily="34" charset="0"/>
              </a:rPr>
              <a:t>IEEE Medals embrace significant and broad IEEE interests and purposes. They are presented to individuals or teams for outstanding technological innovations and career achievements that have advanced technology for the benefit of humanity.</a:t>
            </a:r>
            <a:endParaRPr lang="en-US" sz="1600" dirty="0"/>
          </a:p>
        </p:txBody>
      </p:sp>
      <p:sp>
        <p:nvSpPr>
          <p:cNvPr id="10" name="Rectangle 9">
            <a:extLst>
              <a:ext uri="{FF2B5EF4-FFF2-40B4-BE49-F238E27FC236}">
                <a16:creationId xmlns:a16="http://schemas.microsoft.com/office/drawing/2014/main" id="{30EEE7D7-8910-8041-A5C9-48275942A4AC}"/>
              </a:ext>
            </a:extLst>
          </p:cNvPr>
          <p:cNvSpPr/>
          <p:nvPr/>
        </p:nvSpPr>
        <p:spPr>
          <a:xfrm>
            <a:off x="1725905" y="6239246"/>
            <a:ext cx="8200293" cy="368114"/>
          </a:xfrm>
          <a:prstGeom prst="rect">
            <a:avLst/>
          </a:prstGeom>
        </p:spPr>
        <p:txBody>
          <a:bodyPr wrap="square">
            <a:spAutoFit/>
          </a:bodyPr>
          <a:lstStyle/>
          <a:p>
            <a:pPr>
              <a:lnSpc>
                <a:spcPct val="120000"/>
              </a:lnSpc>
            </a:pPr>
            <a:r>
              <a:rPr lang="en-US" sz="1600" b="1" dirty="0">
                <a:solidFill>
                  <a:srgbClr val="00629B"/>
                </a:solidFill>
              </a:rPr>
              <a:t>Learn more: </a:t>
            </a:r>
            <a:r>
              <a:rPr lang="en-US" sz="1600" b="1" dirty="0">
                <a:solidFill>
                  <a:srgbClr val="00629B"/>
                </a:solidFill>
                <a:hlinkClick r:id="rId3">
                  <a:extLst>
                    <a:ext uri="{A12FA001-AC4F-418D-AE19-62706E023703}">
                      <ahyp:hlinkClr xmlns:ahyp="http://schemas.microsoft.com/office/drawing/2018/hyperlinkcolor" val="tx"/>
                    </a:ext>
                  </a:extLst>
                </a:hlinkClick>
              </a:rPr>
              <a:t>corporate-awards.ieee.org</a:t>
            </a:r>
            <a:endParaRPr lang="en-US" sz="1600" b="1" dirty="0">
              <a:solidFill>
                <a:srgbClr val="00629B"/>
              </a:solidFill>
            </a:endParaRPr>
          </a:p>
        </p:txBody>
      </p:sp>
      <p:pic>
        <p:nvPicPr>
          <p:cNvPr id="12" name="Picture 11" descr="A picture containing text, old, black, vintage&#10;&#10;Description automatically generated">
            <a:extLst>
              <a:ext uri="{FF2B5EF4-FFF2-40B4-BE49-F238E27FC236}">
                <a16:creationId xmlns:a16="http://schemas.microsoft.com/office/drawing/2014/main" id="{ACFB603C-B59F-0243-9836-B90E5EC4C5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680" y="3353232"/>
            <a:ext cx="2003198" cy="1510792"/>
          </a:xfrm>
          <a:prstGeom prst="snip1Rect">
            <a:avLst/>
          </a:prstGeom>
        </p:spPr>
      </p:pic>
      <p:pic>
        <p:nvPicPr>
          <p:cNvPr id="13" name="Picture 12">
            <a:extLst>
              <a:ext uri="{FF2B5EF4-FFF2-40B4-BE49-F238E27FC236}">
                <a16:creationId xmlns:a16="http://schemas.microsoft.com/office/drawing/2014/main" id="{12B5790E-01EE-EB44-BED1-C68521A513B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95960" y="3353232"/>
            <a:ext cx="2003198" cy="1510792"/>
          </a:xfrm>
          <a:prstGeom prst="snip1Rect">
            <a:avLst/>
          </a:prstGeom>
        </p:spPr>
      </p:pic>
      <p:pic>
        <p:nvPicPr>
          <p:cNvPr id="14" name="Picture 13">
            <a:extLst>
              <a:ext uri="{FF2B5EF4-FFF2-40B4-BE49-F238E27FC236}">
                <a16:creationId xmlns:a16="http://schemas.microsoft.com/office/drawing/2014/main" id="{6E9CCF44-0C8F-5F4D-9FCC-3381FD170F3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097240" y="3353232"/>
            <a:ext cx="2003198" cy="1510792"/>
          </a:xfrm>
          <a:prstGeom prst="snip1Rect">
            <a:avLst/>
          </a:prstGeom>
        </p:spPr>
      </p:pic>
      <p:pic>
        <p:nvPicPr>
          <p:cNvPr id="15" name="Picture 14">
            <a:extLst>
              <a:ext uri="{FF2B5EF4-FFF2-40B4-BE49-F238E27FC236}">
                <a16:creationId xmlns:a16="http://schemas.microsoft.com/office/drawing/2014/main" id="{F8A7E4F0-46B3-564F-9A2A-AB0FEDABE5D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98520" y="3353232"/>
            <a:ext cx="2003198" cy="1510792"/>
          </a:xfrm>
          <a:prstGeom prst="snip1Rect">
            <a:avLst/>
          </a:prstGeom>
        </p:spPr>
      </p:pic>
      <p:pic>
        <p:nvPicPr>
          <p:cNvPr id="16" name="Picture 15">
            <a:extLst>
              <a:ext uri="{FF2B5EF4-FFF2-40B4-BE49-F238E27FC236}">
                <a16:creationId xmlns:a16="http://schemas.microsoft.com/office/drawing/2014/main" id="{100ABFBC-161D-5F47-9EAF-D4F88A36254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699800" y="3353232"/>
            <a:ext cx="2003198" cy="1510792"/>
          </a:xfrm>
          <a:prstGeom prst="snip1Rect">
            <a:avLst/>
          </a:prstGeom>
        </p:spPr>
      </p:pic>
      <p:sp>
        <p:nvSpPr>
          <p:cNvPr id="17" name="Content Placeholder 2">
            <a:extLst>
              <a:ext uri="{FF2B5EF4-FFF2-40B4-BE49-F238E27FC236}">
                <a16:creationId xmlns:a16="http://schemas.microsoft.com/office/drawing/2014/main" id="{57591BD7-6632-8748-AE4F-A9065EC4B3A4}"/>
              </a:ext>
            </a:extLst>
          </p:cNvPr>
          <p:cNvSpPr txBox="1">
            <a:spLocks/>
          </p:cNvSpPr>
          <p:nvPr/>
        </p:nvSpPr>
        <p:spPr>
          <a:xfrm>
            <a:off x="380631" y="4924647"/>
            <a:ext cx="2231296" cy="1009755"/>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Guglielmo Marconi </a:t>
            </a:r>
          </a:p>
          <a:p>
            <a:pPr marL="0" indent="0" algn="ctr">
              <a:buNone/>
            </a:pPr>
            <a:r>
              <a:rPr lang="en-US" sz="1200" dirty="0"/>
              <a:t>(1920, for radio telegraphy)</a:t>
            </a:r>
          </a:p>
        </p:txBody>
      </p:sp>
      <p:sp>
        <p:nvSpPr>
          <p:cNvPr id="18" name="Content Placeholder 2">
            <a:extLst>
              <a:ext uri="{FF2B5EF4-FFF2-40B4-BE49-F238E27FC236}">
                <a16:creationId xmlns:a16="http://schemas.microsoft.com/office/drawing/2014/main" id="{7236AC6A-7727-F949-A718-790E0C5FAF34}"/>
              </a:ext>
            </a:extLst>
          </p:cNvPr>
          <p:cNvSpPr txBox="1">
            <a:spLocks/>
          </p:cNvSpPr>
          <p:nvPr/>
        </p:nvSpPr>
        <p:spPr>
          <a:xfrm>
            <a:off x="2636224" y="4930485"/>
            <a:ext cx="2232953" cy="824854"/>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William Shockley</a:t>
            </a:r>
          </a:p>
          <a:p>
            <a:pPr marL="0" indent="0" algn="ctr">
              <a:buNone/>
            </a:pPr>
            <a:r>
              <a:rPr lang="en-US" sz="1200" dirty="0"/>
              <a:t>(1980, for junction, analog, and junction field-effect transistors)</a:t>
            </a:r>
          </a:p>
        </p:txBody>
      </p:sp>
      <p:sp>
        <p:nvSpPr>
          <p:cNvPr id="19" name="Content Placeholder 2">
            <a:extLst>
              <a:ext uri="{FF2B5EF4-FFF2-40B4-BE49-F238E27FC236}">
                <a16:creationId xmlns:a16="http://schemas.microsoft.com/office/drawing/2014/main" id="{640ED7B2-E2CA-B14C-80F2-9BAF4858BC36}"/>
              </a:ext>
            </a:extLst>
          </p:cNvPr>
          <p:cNvSpPr txBox="1">
            <a:spLocks/>
          </p:cNvSpPr>
          <p:nvPr/>
        </p:nvSpPr>
        <p:spPr>
          <a:xfrm>
            <a:off x="4841468" y="4934691"/>
            <a:ext cx="2465874" cy="1680874"/>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Andrew S. Grove</a:t>
            </a:r>
          </a:p>
          <a:p>
            <a:pPr marL="0" indent="0" algn="ctr">
              <a:buNone/>
            </a:pPr>
            <a:r>
              <a:rPr lang="en-US" sz="1200" dirty="0"/>
              <a:t>(2000, for pioneering research in metal oxide semiconductor devices </a:t>
            </a:r>
            <a:br>
              <a:rPr lang="en-US" sz="1200" dirty="0"/>
            </a:br>
            <a:r>
              <a:rPr lang="en-US" sz="1200" dirty="0"/>
              <a:t>and technology)</a:t>
            </a:r>
          </a:p>
        </p:txBody>
      </p:sp>
      <p:sp>
        <p:nvSpPr>
          <p:cNvPr id="20" name="Content Placeholder 2">
            <a:extLst>
              <a:ext uri="{FF2B5EF4-FFF2-40B4-BE49-F238E27FC236}">
                <a16:creationId xmlns:a16="http://schemas.microsoft.com/office/drawing/2014/main" id="{B7B9E8BD-7831-C84D-B632-DE5FA07D1020}"/>
              </a:ext>
            </a:extLst>
          </p:cNvPr>
          <p:cNvSpPr txBox="1">
            <a:spLocks/>
          </p:cNvSpPr>
          <p:nvPr/>
        </p:nvSpPr>
        <p:spPr>
          <a:xfrm>
            <a:off x="7398520" y="4944837"/>
            <a:ext cx="2103468" cy="2251325"/>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Gordon E. Moore</a:t>
            </a:r>
          </a:p>
          <a:p>
            <a:pPr marL="0" indent="0" algn="ctr">
              <a:buNone/>
            </a:pPr>
            <a:r>
              <a:rPr lang="en-US" sz="1200" dirty="0"/>
              <a:t>(2008, for pioneering technical roles in integrated-circuit processing, and leadership in the development of MOS memory, the microprocessor computer, and the semiconductor industry)</a:t>
            </a:r>
          </a:p>
          <a:p>
            <a:pPr marL="0" indent="0" algn="ctr">
              <a:buNone/>
            </a:pPr>
            <a:endParaRPr lang="en-US" sz="1200" dirty="0"/>
          </a:p>
        </p:txBody>
      </p:sp>
      <p:sp>
        <p:nvSpPr>
          <p:cNvPr id="21" name="Content Placeholder 2">
            <a:extLst>
              <a:ext uri="{FF2B5EF4-FFF2-40B4-BE49-F238E27FC236}">
                <a16:creationId xmlns:a16="http://schemas.microsoft.com/office/drawing/2014/main" id="{E1343F6F-B652-CE4D-BA51-D26139E3092E}"/>
              </a:ext>
            </a:extLst>
          </p:cNvPr>
          <p:cNvSpPr txBox="1">
            <a:spLocks/>
          </p:cNvSpPr>
          <p:nvPr/>
        </p:nvSpPr>
        <p:spPr>
          <a:xfrm>
            <a:off x="9512586" y="4923996"/>
            <a:ext cx="2401172" cy="1510792"/>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Mildred </a:t>
            </a:r>
            <a:r>
              <a:rPr lang="en-US" b="1" dirty="0" err="1"/>
              <a:t>Dresselhaus</a:t>
            </a:r>
            <a:r>
              <a:rPr lang="en-US" dirty="0"/>
              <a:t> </a:t>
            </a:r>
          </a:p>
          <a:p>
            <a:pPr marL="0" indent="0" algn="ctr">
              <a:buNone/>
            </a:pPr>
            <a:r>
              <a:rPr lang="en-US" sz="1200" dirty="0"/>
              <a:t>(2015, for leadership and contributions across many fields of science and engineering)</a:t>
            </a:r>
          </a:p>
        </p:txBody>
      </p:sp>
    </p:spTree>
    <p:extLst>
      <p:ext uri="{BB962C8B-B14F-4D97-AF65-F5344CB8AC3E}">
        <p14:creationId xmlns:p14="http://schemas.microsoft.com/office/powerpoint/2010/main" val="6586136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a:extLst>
              <a:ext uri="{FF2B5EF4-FFF2-40B4-BE49-F238E27FC236}">
                <a16:creationId xmlns:a16="http://schemas.microsoft.com/office/drawing/2014/main" id="{66782303-3121-C44B-9055-50CE1C3824EC}"/>
              </a:ext>
            </a:extLst>
          </p:cNvPr>
          <p:cNvSpPr/>
          <p:nvPr/>
        </p:nvSpPr>
        <p:spPr>
          <a:xfrm>
            <a:off x="7100370" y="1504169"/>
            <a:ext cx="4511447" cy="4680628"/>
          </a:xfrm>
          <a:prstGeom prst="snip1Rect">
            <a:avLst>
              <a:gd name="adj" fmla="val 9551"/>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nip Single Corner Rectangle 17">
            <a:extLst>
              <a:ext uri="{FF2B5EF4-FFF2-40B4-BE49-F238E27FC236}">
                <a16:creationId xmlns:a16="http://schemas.microsoft.com/office/drawing/2014/main" id="{123AE208-3B34-9046-A4A2-F1BA6933688B}"/>
              </a:ext>
            </a:extLst>
          </p:cNvPr>
          <p:cNvSpPr/>
          <p:nvPr/>
        </p:nvSpPr>
        <p:spPr>
          <a:xfrm rot="10800000">
            <a:off x="580184" y="1496613"/>
            <a:ext cx="3795775" cy="4688184"/>
          </a:xfrm>
          <a:prstGeom prst="snip1Rect">
            <a:avLst>
              <a:gd name="adj" fmla="val 10448"/>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339ECBC-1458-4805-AE91-B34EE3571075}"/>
              </a:ext>
            </a:extLst>
          </p:cNvPr>
          <p:cNvSpPr/>
          <p:nvPr/>
        </p:nvSpPr>
        <p:spPr>
          <a:xfrm>
            <a:off x="829642" y="1686269"/>
            <a:ext cx="3492597" cy="4308872"/>
          </a:xfrm>
          <a:prstGeom prst="rect">
            <a:avLst/>
          </a:prstGeom>
        </p:spPr>
        <p:txBody>
          <a:bodyPr wrap="square">
            <a:spAutoFit/>
          </a:bodyPr>
          <a:lstStyle/>
          <a:p>
            <a:r>
              <a:rPr lang="en-US" b="1" u="none" strike="noStrike" dirty="0">
                <a:solidFill>
                  <a:schemeClr val="accent4"/>
                </a:solidFill>
                <a:effectLst/>
                <a:latin typeface="Calibri" panose="020F0502020204030204" pitchFamily="34" charset="0"/>
              </a:rPr>
              <a:t>IEEE Recognitions </a:t>
            </a:r>
            <a:r>
              <a:rPr lang="en-US" b="0" u="none" strike="noStrike" dirty="0">
                <a:solidFill>
                  <a:schemeClr val="accent4"/>
                </a:solidFill>
                <a:effectLst/>
                <a:latin typeface="Calibri" panose="020F0502020204030204" pitchFamily="34" charset="0"/>
              </a:rPr>
              <a:t>are presented for service and/or contributions within IEEE fields of interest. </a:t>
            </a:r>
            <a:br>
              <a:rPr lang="en-US" b="0" u="none" strike="noStrike" dirty="0">
                <a:solidFill>
                  <a:schemeClr val="bg1"/>
                </a:solidFill>
                <a:effectLst/>
                <a:latin typeface="Calibri" panose="020F0502020204030204" pitchFamily="34" charset="0"/>
              </a:rPr>
            </a:br>
            <a:endParaRPr lang="en-US" sz="800" b="0" u="none" strike="noStrike" dirty="0">
              <a:solidFill>
                <a:schemeClr val="bg1"/>
              </a:solidFill>
              <a:effectLst/>
              <a:latin typeface="Calibri" panose="020F0502020204030204" pitchFamily="34" charset="0"/>
            </a:endParaRPr>
          </a:p>
          <a:p>
            <a:r>
              <a:rPr lang="en-US" sz="1400" b="1" u="none" strike="noStrike" dirty="0">
                <a:solidFill>
                  <a:schemeClr val="bg1"/>
                </a:solidFill>
                <a:effectLst/>
                <a:latin typeface="Calibri" panose="020F0502020204030204" pitchFamily="34" charset="0"/>
              </a:rPr>
              <a:t>These are presented in the following categories:</a:t>
            </a:r>
          </a:p>
          <a:p>
            <a:pPr marL="342900" indent="-342900">
              <a:spcAft>
                <a:spcPts val="600"/>
              </a:spcAft>
              <a:buFont typeface="Arial" panose="020B0604020202020204" pitchFamily="34" charset="0"/>
              <a:buChar char="•"/>
            </a:pPr>
            <a:r>
              <a:rPr lang="en-US" sz="1600" b="0" u="none" strike="noStrike" dirty="0">
                <a:solidFill>
                  <a:schemeClr val="bg1"/>
                </a:solidFill>
                <a:effectLst/>
                <a:latin typeface="Calibri" panose="020F0502020204030204" pitchFamily="34" charset="0"/>
              </a:rPr>
              <a:t>IEEE Service Awards (</a:t>
            </a:r>
            <a:r>
              <a:rPr lang="en-US" sz="1600" b="0" u="none" strike="noStrike" dirty="0" err="1">
                <a:solidFill>
                  <a:schemeClr val="bg1"/>
                </a:solidFill>
                <a:effectLst/>
                <a:latin typeface="Calibri" panose="020F0502020204030204" pitchFamily="34" charset="0"/>
              </a:rPr>
              <a:t>Haraden</a:t>
            </a:r>
            <a:r>
              <a:rPr lang="en-US" sz="1600" b="0" u="none" strike="noStrike" dirty="0">
                <a:solidFill>
                  <a:schemeClr val="bg1"/>
                </a:solidFill>
                <a:effectLst/>
                <a:latin typeface="Calibri" panose="020F0502020204030204" pitchFamily="34" charset="0"/>
              </a:rPr>
              <a:t> Pratt &amp; Richard M. </a:t>
            </a:r>
            <a:r>
              <a:rPr lang="en-US" sz="1600" b="0" u="none" strike="noStrike" dirty="0" err="1">
                <a:solidFill>
                  <a:schemeClr val="bg1"/>
                </a:solidFill>
                <a:effectLst/>
                <a:latin typeface="Calibri" panose="020F0502020204030204" pitchFamily="34" charset="0"/>
              </a:rPr>
              <a:t>Emberson</a:t>
            </a:r>
            <a:r>
              <a:rPr lang="en-US" sz="1600" b="0" u="none" strike="noStrike" dirty="0">
                <a:solidFill>
                  <a:schemeClr val="bg1"/>
                </a:solidFill>
                <a:effectLst/>
                <a:latin typeface="Calibri" panose="020F0502020204030204" pitchFamily="34" charset="0"/>
              </a:rPr>
              <a:t> Awards)</a:t>
            </a:r>
          </a:p>
          <a:p>
            <a:pPr marL="342900" indent="-342900">
              <a:spcAft>
                <a:spcPts val="600"/>
              </a:spcAft>
              <a:buFont typeface="Arial" panose="020B0604020202020204" pitchFamily="34" charset="0"/>
              <a:buChar char="•"/>
            </a:pPr>
            <a:r>
              <a:rPr lang="en-US" sz="1600" b="0" u="none" strike="noStrike" dirty="0">
                <a:solidFill>
                  <a:schemeClr val="bg1"/>
                </a:solidFill>
                <a:effectLst/>
                <a:latin typeface="Calibri" panose="020F0502020204030204" pitchFamily="34" charset="0"/>
              </a:rPr>
              <a:t>IEEE Corporate Innovation Award (to an organization)</a:t>
            </a:r>
          </a:p>
          <a:p>
            <a:pPr marL="342900" indent="-342900">
              <a:spcAft>
                <a:spcPts val="600"/>
              </a:spcAft>
              <a:buFont typeface="Arial" panose="020B0604020202020204" pitchFamily="34" charset="0"/>
              <a:buChar char="•"/>
            </a:pPr>
            <a:r>
              <a:rPr lang="en-US" sz="1600" b="0" u="none" strike="noStrike" dirty="0">
                <a:solidFill>
                  <a:schemeClr val="bg1"/>
                </a:solidFill>
                <a:effectLst/>
                <a:latin typeface="Calibri" panose="020F0502020204030204" pitchFamily="34" charset="0"/>
              </a:rPr>
              <a:t>IEEE Theodore W. </a:t>
            </a:r>
            <a:r>
              <a:rPr lang="en-US" sz="1600" b="0" u="none" strike="noStrike" dirty="0" err="1">
                <a:solidFill>
                  <a:schemeClr val="bg1"/>
                </a:solidFill>
                <a:effectLst/>
                <a:latin typeface="Calibri" panose="020F0502020204030204" pitchFamily="34" charset="0"/>
              </a:rPr>
              <a:t>Hissey</a:t>
            </a:r>
            <a:r>
              <a:rPr lang="en-US" sz="1600" b="0" u="none" strike="noStrike" dirty="0">
                <a:solidFill>
                  <a:schemeClr val="bg1"/>
                </a:solidFill>
                <a:effectLst/>
                <a:latin typeface="Calibri" panose="020F0502020204030204" pitchFamily="34" charset="0"/>
              </a:rPr>
              <a:t> Outstanding Young Professional Award</a:t>
            </a:r>
          </a:p>
          <a:p>
            <a:pPr marL="342900" indent="-342900">
              <a:spcAft>
                <a:spcPts val="600"/>
              </a:spcAft>
              <a:buFont typeface="Arial" panose="020B0604020202020204" pitchFamily="34" charset="0"/>
              <a:buChar char="•"/>
            </a:pPr>
            <a:r>
              <a:rPr lang="en-US" sz="1600" b="0" u="none" strike="noStrike" dirty="0">
                <a:solidFill>
                  <a:schemeClr val="bg1"/>
                </a:solidFill>
                <a:effectLst/>
                <a:latin typeface="Calibri" panose="020F0502020204030204" pitchFamily="34" charset="0"/>
              </a:rPr>
              <a:t>IEEE Eric </a:t>
            </a:r>
            <a:r>
              <a:rPr lang="en-US" sz="1600" b="0" u="none" strike="noStrike" dirty="0" err="1">
                <a:solidFill>
                  <a:schemeClr val="bg1"/>
                </a:solidFill>
                <a:effectLst/>
                <a:latin typeface="Calibri" panose="020F0502020204030204" pitchFamily="34" charset="0"/>
              </a:rPr>
              <a:t>Herz</a:t>
            </a:r>
            <a:r>
              <a:rPr lang="en-US" sz="1600" b="0" u="none" strike="noStrike" dirty="0">
                <a:solidFill>
                  <a:schemeClr val="bg1"/>
                </a:solidFill>
                <a:effectLst/>
                <a:latin typeface="Calibri" panose="020F0502020204030204" pitchFamily="34" charset="0"/>
              </a:rPr>
              <a:t> Outstanding Staff Member Award</a:t>
            </a:r>
          </a:p>
          <a:p>
            <a:pPr marL="342900" indent="-342900">
              <a:spcAft>
                <a:spcPts val="600"/>
              </a:spcAft>
              <a:buFont typeface="Arial" panose="020B0604020202020204" pitchFamily="34" charset="0"/>
              <a:buChar char="•"/>
            </a:pPr>
            <a:r>
              <a:rPr lang="en-US" sz="1600" b="0" u="none" strike="noStrike" dirty="0">
                <a:solidFill>
                  <a:schemeClr val="bg1"/>
                </a:solidFill>
                <a:effectLst/>
                <a:latin typeface="Calibri" panose="020F0502020204030204" pitchFamily="34" charset="0"/>
              </a:rPr>
              <a:t>IEEE Honorary Membership</a:t>
            </a:r>
            <a:endParaRPr lang="en-US"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AA7D2908-14F6-C746-8B86-F44E36E60377}"/>
              </a:ext>
            </a:extLst>
          </p:cNvPr>
          <p:cNvSpPr>
            <a:spLocks noGrp="1"/>
          </p:cNvSpPr>
          <p:nvPr>
            <p:ph type="title"/>
          </p:nvPr>
        </p:nvSpPr>
        <p:spPr/>
        <p:txBody>
          <a:bodyPr>
            <a:noAutofit/>
          </a:bodyPr>
          <a:lstStyle/>
          <a:p>
            <a:r>
              <a:rPr lang="en-US"/>
              <a:t>IEEE Recognitions &amp; Technical Fields Awards</a:t>
            </a:r>
          </a:p>
        </p:txBody>
      </p:sp>
      <p:pic>
        <p:nvPicPr>
          <p:cNvPr id="15" name="Picture Placeholder 14" descr="A group of people posing for a photo&#10;&#10;Description automatically generated with medium confidence">
            <a:extLst>
              <a:ext uri="{FF2B5EF4-FFF2-40B4-BE49-F238E27FC236}">
                <a16:creationId xmlns:a16="http://schemas.microsoft.com/office/drawing/2014/main" id="{11911581-12DB-2148-A026-54D7D737AB1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4449250" y="1504169"/>
            <a:ext cx="2577829" cy="2505721"/>
          </a:xfrm>
          <a:prstGeom prst="snip1Rect">
            <a:avLst>
              <a:gd name="adj" fmla="val 0"/>
            </a:avLst>
          </a:prstGeom>
        </p:spPr>
      </p:pic>
      <p:sp>
        <p:nvSpPr>
          <p:cNvPr id="5" name="Text Placeholder 4">
            <a:extLst>
              <a:ext uri="{FF2B5EF4-FFF2-40B4-BE49-F238E27FC236}">
                <a16:creationId xmlns:a16="http://schemas.microsoft.com/office/drawing/2014/main" id="{98A12CC1-8008-9C43-90B8-63C42BB8FE60}"/>
              </a:ext>
            </a:extLst>
          </p:cNvPr>
          <p:cNvSpPr>
            <a:spLocks noGrp="1"/>
          </p:cNvSpPr>
          <p:nvPr>
            <p:ph type="body" sz="quarter" idx="15"/>
          </p:nvPr>
        </p:nvSpPr>
        <p:spPr/>
        <p:txBody>
          <a:bodyPr/>
          <a:lstStyle/>
          <a:p>
            <a:r>
              <a:rPr lang="en-US" dirty="0"/>
              <a:t>Honoring individuals, teams, and organizations that advance technology for humanity.</a:t>
            </a:r>
          </a:p>
        </p:txBody>
      </p:sp>
      <p:sp>
        <p:nvSpPr>
          <p:cNvPr id="4" name="Slide Number Placeholder 3">
            <a:extLst>
              <a:ext uri="{FF2B5EF4-FFF2-40B4-BE49-F238E27FC236}">
                <a16:creationId xmlns:a16="http://schemas.microsoft.com/office/drawing/2014/main" id="{F97079EA-1D4C-D043-B717-CA10C8321C32}"/>
              </a:ext>
            </a:extLst>
          </p:cNvPr>
          <p:cNvSpPr>
            <a:spLocks noGrp="1"/>
          </p:cNvSpPr>
          <p:nvPr>
            <p:ph type="sldNum" sz="quarter" idx="4"/>
          </p:nvPr>
        </p:nvSpPr>
        <p:spPr/>
        <p:txBody>
          <a:bodyPr/>
          <a:lstStyle/>
          <a:p>
            <a:fld id="{109D57CF-4CD8-6948-8A66-A1C7ACFCFC42}" type="slidenum">
              <a:rPr lang="en-US" smtClean="0"/>
              <a:pPr/>
              <a:t>88</a:t>
            </a:fld>
            <a:endParaRPr lang="en-US"/>
          </a:p>
        </p:txBody>
      </p:sp>
      <p:sp>
        <p:nvSpPr>
          <p:cNvPr id="6" name="Rectangle 5">
            <a:extLst>
              <a:ext uri="{FF2B5EF4-FFF2-40B4-BE49-F238E27FC236}">
                <a16:creationId xmlns:a16="http://schemas.microsoft.com/office/drawing/2014/main" id="{EDCC6E21-F9AB-B84E-8E9D-B721CF677A26}"/>
              </a:ext>
            </a:extLst>
          </p:cNvPr>
          <p:cNvSpPr/>
          <p:nvPr/>
        </p:nvSpPr>
        <p:spPr>
          <a:xfrm>
            <a:off x="7227651" y="1686269"/>
            <a:ext cx="4384166" cy="3975447"/>
          </a:xfrm>
          <a:prstGeom prst="rect">
            <a:avLst/>
          </a:prstGeom>
        </p:spPr>
        <p:txBody>
          <a:bodyPr wrap="square">
            <a:spAutoFit/>
          </a:bodyPr>
          <a:lstStyle/>
          <a:p>
            <a:pPr>
              <a:spcAft>
                <a:spcPts val="400"/>
              </a:spcAft>
            </a:pPr>
            <a:r>
              <a:rPr lang="en-US" b="1" u="none" strike="noStrike" dirty="0">
                <a:solidFill>
                  <a:schemeClr val="accent4"/>
                </a:solidFill>
                <a:effectLst/>
                <a:latin typeface="Calibri" panose="020F0502020204030204" pitchFamily="34" charset="0"/>
              </a:rPr>
              <a:t>IEEE Technical Field Awards </a:t>
            </a:r>
            <a:r>
              <a:rPr lang="en-US" b="0" u="none" strike="noStrike" dirty="0">
                <a:solidFill>
                  <a:schemeClr val="accent4"/>
                </a:solidFill>
                <a:effectLst/>
                <a:latin typeface="Calibri" panose="020F0502020204030204" pitchFamily="34" charset="0"/>
              </a:rPr>
              <a:t>are awarded </a:t>
            </a:r>
            <a:br>
              <a:rPr lang="en-US" b="0" u="none" strike="noStrike" dirty="0">
                <a:solidFill>
                  <a:schemeClr val="accent4"/>
                </a:solidFill>
                <a:effectLst/>
                <a:latin typeface="Calibri" panose="020F0502020204030204" pitchFamily="34" charset="0"/>
              </a:rPr>
            </a:br>
            <a:r>
              <a:rPr lang="en-US" b="0" u="none" strike="noStrike" dirty="0">
                <a:solidFill>
                  <a:schemeClr val="accent4"/>
                </a:solidFill>
                <a:effectLst/>
                <a:latin typeface="Calibri" panose="020F0502020204030204" pitchFamily="34" charset="0"/>
              </a:rPr>
              <a:t>for contributions or leadership in a specific field of interest of the IEEE. </a:t>
            </a:r>
            <a:br>
              <a:rPr lang="en-US" b="0" u="none" strike="noStrike" dirty="0">
                <a:solidFill>
                  <a:schemeClr val="bg1"/>
                </a:solidFill>
                <a:effectLst/>
                <a:latin typeface="Calibri" panose="020F0502020204030204" pitchFamily="34" charset="0"/>
              </a:rPr>
            </a:br>
            <a:r>
              <a:rPr lang="en-US" sz="1200" b="0" u="none" strike="noStrike" dirty="0">
                <a:solidFill>
                  <a:schemeClr val="bg1"/>
                </a:solidFill>
                <a:effectLst/>
                <a:latin typeface="Calibri" panose="020F0502020204030204" pitchFamily="34" charset="0"/>
              </a:rPr>
              <a:t>They are narrower in scope than the IEEE Medals.</a:t>
            </a:r>
          </a:p>
          <a:p>
            <a:r>
              <a:rPr lang="en-US" sz="1400" b="1" u="none" strike="noStrike" dirty="0">
                <a:solidFill>
                  <a:schemeClr val="bg1"/>
                </a:solidFill>
                <a:effectLst/>
                <a:latin typeface="Calibri" panose="020F0502020204030204" pitchFamily="34" charset="0"/>
              </a:rPr>
              <a:t>Technical Field Awards Categories:</a:t>
            </a:r>
            <a:endParaRPr lang="en-US" sz="1400" b="1" dirty="0">
              <a:solidFill>
                <a:schemeClr val="bg1"/>
              </a:solidFill>
            </a:endParaRPr>
          </a:p>
          <a:p>
            <a:pPr marL="285750" indent="-285750">
              <a:spcAft>
                <a:spcPts val="600"/>
              </a:spcAft>
              <a:buFont typeface="Arial" panose="020B0604020202020204" pitchFamily="34" charset="0"/>
              <a:buChar char="•"/>
            </a:pPr>
            <a:r>
              <a:rPr lang="en-US" sz="1600" b="0" u="none" strike="noStrike" dirty="0">
                <a:solidFill>
                  <a:schemeClr val="bg1"/>
                </a:solidFill>
                <a:effectLst/>
                <a:latin typeface="Calibri" panose="020F0502020204030204" pitchFamily="34" charset="0"/>
              </a:rPr>
              <a:t>Communications, Signal Processing, Control and Information</a:t>
            </a:r>
            <a:endParaRPr lang="en-US" sz="1600" dirty="0">
              <a:solidFill>
                <a:schemeClr val="bg1"/>
              </a:solidFill>
            </a:endParaRPr>
          </a:p>
          <a:p>
            <a:pPr marL="285750" indent="-285750">
              <a:spcAft>
                <a:spcPts val="600"/>
              </a:spcAft>
              <a:buFont typeface="Arial" panose="020B0604020202020204" pitchFamily="34" charset="0"/>
              <a:buChar char="•"/>
            </a:pPr>
            <a:r>
              <a:rPr lang="en-US" sz="1600" b="0" u="none" strike="noStrike" dirty="0">
                <a:solidFill>
                  <a:schemeClr val="bg1"/>
                </a:solidFill>
                <a:effectLst/>
                <a:latin typeface="Calibri" panose="020F0502020204030204" pitchFamily="34" charset="0"/>
              </a:rPr>
              <a:t>Computer-Related Technology and Robotics</a:t>
            </a:r>
            <a:endParaRPr lang="en-US" sz="1600" dirty="0">
              <a:solidFill>
                <a:schemeClr val="bg1"/>
              </a:solidFill>
            </a:endParaRPr>
          </a:p>
          <a:p>
            <a:pPr marL="285750" indent="-285750">
              <a:spcAft>
                <a:spcPts val="600"/>
              </a:spcAft>
              <a:buFont typeface="Arial" panose="020B0604020202020204" pitchFamily="34" charset="0"/>
              <a:buChar char="•"/>
            </a:pPr>
            <a:r>
              <a:rPr lang="en-US" sz="1600" b="0" u="none" strike="noStrike" dirty="0">
                <a:solidFill>
                  <a:schemeClr val="bg1"/>
                </a:solidFill>
                <a:effectLst/>
                <a:latin typeface="Calibri" panose="020F0502020204030204" pitchFamily="34" charset="0"/>
              </a:rPr>
              <a:t>Emerging Technologies, Industrial Electronics</a:t>
            </a:r>
            <a:endParaRPr lang="en-US" sz="1600" dirty="0">
              <a:solidFill>
                <a:schemeClr val="bg1"/>
              </a:solidFill>
            </a:endParaRPr>
          </a:p>
          <a:p>
            <a:pPr marL="285750" indent="-285750">
              <a:spcAft>
                <a:spcPts val="600"/>
              </a:spcAft>
              <a:buFont typeface="Arial" panose="020B0604020202020204" pitchFamily="34" charset="0"/>
              <a:buChar char="•"/>
            </a:pPr>
            <a:r>
              <a:rPr lang="en-US" sz="1600" b="0" u="none" strike="noStrike" dirty="0">
                <a:solidFill>
                  <a:schemeClr val="bg1"/>
                </a:solidFill>
                <a:effectLst/>
                <a:latin typeface="Calibri" panose="020F0502020204030204" pitchFamily="34" charset="0"/>
              </a:rPr>
              <a:t>Materials, Devices, Microelectronics, and Photonics</a:t>
            </a:r>
            <a:endParaRPr lang="en-US" sz="1600" dirty="0">
              <a:solidFill>
                <a:schemeClr val="bg1"/>
              </a:solidFill>
            </a:endParaRPr>
          </a:p>
          <a:p>
            <a:pPr marL="285750" indent="-285750">
              <a:spcAft>
                <a:spcPts val="600"/>
              </a:spcAft>
              <a:buFont typeface="Arial" panose="020B0604020202020204" pitchFamily="34" charset="0"/>
              <a:buChar char="•"/>
            </a:pPr>
            <a:r>
              <a:rPr lang="en-US" sz="1600" b="0" u="none" strike="noStrike" dirty="0">
                <a:solidFill>
                  <a:schemeClr val="bg1"/>
                </a:solidFill>
                <a:effectLst/>
                <a:latin typeface="Calibri" panose="020F0502020204030204" pitchFamily="34" charset="0"/>
              </a:rPr>
              <a:t>Power and Energy Systems </a:t>
            </a:r>
            <a:endParaRPr lang="en-US" sz="1600" dirty="0">
              <a:solidFill>
                <a:schemeClr val="bg1"/>
              </a:solidFill>
            </a:endParaRPr>
          </a:p>
          <a:p>
            <a:pPr marL="285750" indent="-285750">
              <a:spcAft>
                <a:spcPts val="600"/>
              </a:spcAft>
              <a:buFont typeface="Arial" panose="020B0604020202020204" pitchFamily="34" charset="0"/>
              <a:buChar char="•"/>
            </a:pPr>
            <a:r>
              <a:rPr lang="en-US" sz="1600" b="0" u="none" strike="noStrike" dirty="0">
                <a:solidFill>
                  <a:schemeClr val="bg1"/>
                </a:solidFill>
                <a:effectLst/>
                <a:latin typeface="Calibri" panose="020F0502020204030204" pitchFamily="34" charset="0"/>
              </a:rPr>
              <a:t>Biomedical Technologies, Instrumentation and Measurement, Standards, and Education </a:t>
            </a:r>
            <a:endParaRPr lang="en-US" sz="1600" dirty="0">
              <a:solidFill>
                <a:schemeClr val="bg1"/>
              </a:solidFill>
              <a:effectLst/>
            </a:endParaRPr>
          </a:p>
        </p:txBody>
      </p:sp>
      <p:sp>
        <p:nvSpPr>
          <p:cNvPr id="10" name="Rectangle 9">
            <a:extLst>
              <a:ext uri="{FF2B5EF4-FFF2-40B4-BE49-F238E27FC236}">
                <a16:creationId xmlns:a16="http://schemas.microsoft.com/office/drawing/2014/main" id="{9D5C1363-8D21-2C45-BAC8-EBDFDDD45E75}"/>
              </a:ext>
            </a:extLst>
          </p:cNvPr>
          <p:cNvSpPr/>
          <p:nvPr/>
        </p:nvSpPr>
        <p:spPr>
          <a:xfrm>
            <a:off x="1725905" y="6236787"/>
            <a:ext cx="8200293" cy="368114"/>
          </a:xfrm>
          <a:prstGeom prst="rect">
            <a:avLst/>
          </a:prstGeom>
        </p:spPr>
        <p:txBody>
          <a:bodyPr wrap="square">
            <a:spAutoFit/>
          </a:bodyPr>
          <a:lstStyle/>
          <a:p>
            <a:pPr>
              <a:lnSpc>
                <a:spcPct val="120000"/>
              </a:lnSpc>
            </a:pPr>
            <a:r>
              <a:rPr lang="en-US" sz="1600" b="1" dirty="0">
                <a:solidFill>
                  <a:srgbClr val="00629B"/>
                </a:solidFill>
              </a:rPr>
              <a:t>Learn more: </a:t>
            </a:r>
            <a:r>
              <a:rPr lang="en-US" sz="1600" b="1" dirty="0">
                <a:solidFill>
                  <a:srgbClr val="00629B"/>
                </a:solidFill>
                <a:hlinkClick r:id="rId4">
                  <a:extLst>
                    <a:ext uri="{A12FA001-AC4F-418D-AE19-62706E023703}">
                      <ahyp:hlinkClr xmlns:ahyp="http://schemas.microsoft.com/office/drawing/2018/hyperlinkcolor" val="tx"/>
                    </a:ext>
                  </a:extLst>
                </a:hlinkClick>
              </a:rPr>
              <a:t>corporate-awards.ieee.org</a:t>
            </a:r>
            <a:endParaRPr lang="en-US" sz="1600" b="1" dirty="0">
              <a:solidFill>
                <a:srgbClr val="00629B"/>
              </a:solidFill>
            </a:endParaRPr>
          </a:p>
        </p:txBody>
      </p:sp>
      <p:pic>
        <p:nvPicPr>
          <p:cNvPr id="19" name="Picture Placeholder 18" descr="A group of people posing for a photo&#10;&#10;Description automatically generated with medium confidence">
            <a:extLst>
              <a:ext uri="{FF2B5EF4-FFF2-40B4-BE49-F238E27FC236}">
                <a16:creationId xmlns:a16="http://schemas.microsoft.com/office/drawing/2014/main" id="{1ABEB712-9BBE-544A-AE31-9CCA7033699E}"/>
              </a:ext>
            </a:extLst>
          </p:cNvPr>
          <p:cNvPicPr>
            <a:picLocks noGrp="1" noChangeAspect="1"/>
          </p:cNvPicPr>
          <p:nvPr>
            <p:ph type="pic" sz="quarter" idx="14"/>
          </p:nvPr>
        </p:nvPicPr>
        <p:blipFill rotWithShape="1">
          <a:blip r:embed="rId5" cstate="screen">
            <a:extLst>
              <a:ext uri="{28A0092B-C50C-407E-A947-70E740481C1C}">
                <a14:useLocalDpi xmlns:a14="http://schemas.microsoft.com/office/drawing/2010/main"/>
              </a:ext>
            </a:extLst>
          </a:blip>
          <a:srcRect/>
          <a:stretch/>
        </p:blipFill>
        <p:spPr>
          <a:xfrm>
            <a:off x="4449250" y="4069434"/>
            <a:ext cx="2577829" cy="2115363"/>
          </a:xfrm>
          <a:prstGeom prst="rect">
            <a:avLst/>
          </a:prstGeom>
        </p:spPr>
      </p:pic>
    </p:spTree>
    <p:extLst>
      <p:ext uri="{BB962C8B-B14F-4D97-AF65-F5344CB8AC3E}">
        <p14:creationId xmlns:p14="http://schemas.microsoft.com/office/powerpoint/2010/main" val="15672299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0D97E-AB54-9C4F-A981-C21CC1755B17}"/>
              </a:ext>
            </a:extLst>
          </p:cNvPr>
          <p:cNvSpPr>
            <a:spLocks noGrp="1"/>
          </p:cNvSpPr>
          <p:nvPr>
            <p:ph type="title"/>
          </p:nvPr>
        </p:nvSpPr>
        <p:spPr>
          <a:xfrm>
            <a:off x="3116263" y="1844675"/>
            <a:ext cx="8963977" cy="993775"/>
          </a:xfrm>
        </p:spPr>
        <p:txBody>
          <a:bodyPr/>
          <a:lstStyle/>
          <a:p>
            <a:r>
              <a:rPr lang="en-US"/>
              <a:t>Industry Focus</a:t>
            </a:r>
          </a:p>
        </p:txBody>
      </p:sp>
      <p:sp>
        <p:nvSpPr>
          <p:cNvPr id="2" name="Content Placeholder 1">
            <a:extLst>
              <a:ext uri="{FF2B5EF4-FFF2-40B4-BE49-F238E27FC236}">
                <a16:creationId xmlns:a16="http://schemas.microsoft.com/office/drawing/2014/main" id="{2FEBFC90-2E69-1A41-B5CC-7D9B9FE4227A}"/>
              </a:ext>
            </a:extLst>
          </p:cNvPr>
          <p:cNvSpPr>
            <a:spLocks noGrp="1"/>
          </p:cNvSpPr>
          <p:nvPr>
            <p:ph sz="quarter" idx="10"/>
          </p:nvPr>
        </p:nvSpPr>
        <p:spPr>
          <a:xfrm>
            <a:off x="3116263" y="2940050"/>
            <a:ext cx="8374697" cy="1101725"/>
          </a:xfrm>
        </p:spPr>
        <p:txBody>
          <a:bodyPr>
            <a:noAutofit/>
          </a:bodyPr>
          <a:lstStyle/>
          <a:p>
            <a:r>
              <a:rPr lang="en-US" sz="2200"/>
              <a:t>IEEE brings value to companies and workforces.</a:t>
            </a:r>
          </a:p>
        </p:txBody>
      </p:sp>
      <p:sp>
        <p:nvSpPr>
          <p:cNvPr id="5" name="Text Placeholder 4">
            <a:extLst>
              <a:ext uri="{FF2B5EF4-FFF2-40B4-BE49-F238E27FC236}">
                <a16:creationId xmlns:a16="http://schemas.microsoft.com/office/drawing/2014/main" id="{C1F166B0-5343-4847-A835-F4E4DE67C71F}"/>
              </a:ext>
            </a:extLst>
          </p:cNvPr>
          <p:cNvSpPr>
            <a:spLocks noGrp="1"/>
          </p:cNvSpPr>
          <p:nvPr>
            <p:ph type="body" sz="quarter" idx="11"/>
          </p:nvPr>
        </p:nvSpPr>
        <p:spPr>
          <a:xfrm>
            <a:off x="432617" y="285135"/>
            <a:ext cx="2084439" cy="5319251"/>
          </a:xfrm>
        </p:spPr>
        <p:txBody>
          <a:bodyPr/>
          <a:lstStyle/>
          <a:p>
            <a:r>
              <a:rPr lang="en-US" dirty="0"/>
              <a:t>Membership</a:t>
            </a:r>
          </a:p>
          <a:p>
            <a:r>
              <a:rPr lang="en-US" dirty="0"/>
              <a:t>Communities</a:t>
            </a:r>
          </a:p>
          <a:p>
            <a:r>
              <a:rPr lang="en-US" dirty="0"/>
              <a:t>Conferences</a:t>
            </a:r>
          </a:p>
          <a:p>
            <a:r>
              <a:rPr lang="en-US" dirty="0"/>
              <a:t>Publications</a:t>
            </a:r>
          </a:p>
          <a:p>
            <a:r>
              <a:rPr lang="en-US" dirty="0"/>
              <a:t>Standards </a:t>
            </a:r>
          </a:p>
          <a:p>
            <a:r>
              <a:rPr lang="en-US" dirty="0"/>
              <a:t>Education </a:t>
            </a:r>
          </a:p>
          <a:p>
            <a:r>
              <a:rPr lang="en-US" dirty="0"/>
              <a:t>Career Resources</a:t>
            </a:r>
          </a:p>
          <a:p>
            <a:pPr>
              <a:lnSpc>
                <a:spcPct val="100000"/>
              </a:lnSpc>
            </a:pPr>
            <a:r>
              <a:rPr lang="en-US" dirty="0"/>
              <a:t>Humanitarian and Philanthropic Goals</a:t>
            </a:r>
          </a:p>
          <a:p>
            <a:r>
              <a:rPr lang="en-US" dirty="0"/>
              <a:t>Awards</a:t>
            </a:r>
          </a:p>
          <a:p>
            <a:r>
              <a:rPr lang="en-US" b="1" dirty="0">
                <a:solidFill>
                  <a:srgbClr val="FFA400"/>
                </a:solidFill>
              </a:rPr>
              <a:t>Industry</a:t>
            </a:r>
          </a:p>
        </p:txBody>
      </p:sp>
      <p:sp>
        <p:nvSpPr>
          <p:cNvPr id="7" name="Snip Diagonal Corner Rectangle 6">
            <a:extLst>
              <a:ext uri="{FF2B5EF4-FFF2-40B4-BE49-F238E27FC236}">
                <a16:creationId xmlns:a16="http://schemas.microsoft.com/office/drawing/2014/main" id="{D3A3841A-11BF-1D4C-9EE9-25CC8EEEACD6}"/>
              </a:ext>
            </a:extLst>
          </p:cNvPr>
          <p:cNvSpPr/>
          <p:nvPr/>
        </p:nvSpPr>
        <p:spPr>
          <a:xfrm>
            <a:off x="223520" y="4459807"/>
            <a:ext cx="2113280" cy="392841"/>
          </a:xfrm>
          <a:prstGeom prst="snip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CEA88EF-CE05-704C-8E67-B83D26DBD034}"/>
              </a:ext>
            </a:extLst>
          </p:cNvPr>
          <p:cNvSpPr>
            <a:spLocks noGrp="1"/>
          </p:cNvSpPr>
          <p:nvPr>
            <p:ph type="sldNum" sz="quarter" idx="4"/>
          </p:nvPr>
        </p:nvSpPr>
        <p:spPr/>
        <p:txBody>
          <a:bodyPr/>
          <a:lstStyle/>
          <a:p>
            <a:fld id="{4CBC1898-768D-6640-8D80-B671286758A9}" type="slidenum">
              <a:rPr lang="en-US" smtClean="0"/>
              <a:pPr/>
              <a:t>89</a:t>
            </a:fld>
            <a:endParaRPr lang="en-US"/>
          </a:p>
        </p:txBody>
      </p:sp>
    </p:spTree>
    <p:extLst>
      <p:ext uri="{BB962C8B-B14F-4D97-AF65-F5344CB8AC3E}">
        <p14:creationId xmlns:p14="http://schemas.microsoft.com/office/powerpoint/2010/main" val="2404298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nip Diagonal Corner Rectangle 24">
            <a:extLst>
              <a:ext uri="{FF2B5EF4-FFF2-40B4-BE49-F238E27FC236}">
                <a16:creationId xmlns:a16="http://schemas.microsoft.com/office/drawing/2014/main" id="{16E14CCC-D162-3149-B3A3-A38BD0E2A79C}"/>
              </a:ext>
            </a:extLst>
          </p:cNvPr>
          <p:cNvSpPr/>
          <p:nvPr/>
        </p:nvSpPr>
        <p:spPr>
          <a:xfrm>
            <a:off x="521095" y="1668402"/>
            <a:ext cx="1946755" cy="4275198"/>
          </a:xfrm>
          <a:prstGeom prst="snip2Diag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5E2"/>
              </a:solidFill>
            </a:endParaRPr>
          </a:p>
        </p:txBody>
      </p:sp>
      <p:sp>
        <p:nvSpPr>
          <p:cNvPr id="42" name="Snip Diagonal Corner Rectangle 41">
            <a:extLst>
              <a:ext uri="{FF2B5EF4-FFF2-40B4-BE49-F238E27FC236}">
                <a16:creationId xmlns:a16="http://schemas.microsoft.com/office/drawing/2014/main" id="{1200D454-CE1B-614C-B079-BF715627A753}"/>
              </a:ext>
            </a:extLst>
          </p:cNvPr>
          <p:cNvSpPr/>
          <p:nvPr/>
        </p:nvSpPr>
        <p:spPr>
          <a:xfrm>
            <a:off x="741802" y="1668402"/>
            <a:ext cx="10985046" cy="4275198"/>
          </a:xfrm>
          <a:prstGeom prst="snip2DiagRect">
            <a:avLst>
              <a:gd name="adj1" fmla="val 0"/>
              <a:gd name="adj2" fmla="val 10926"/>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p:txBody>
          <a:bodyPr>
            <a:noAutofit/>
          </a:bodyPr>
          <a:lstStyle/>
          <a:p>
            <a:r>
              <a:rPr lang="en-US" dirty="0"/>
              <a:t>Top Organizations Innovate with IEEE </a:t>
            </a:r>
          </a:p>
        </p:txBody>
      </p:sp>
      <p:sp>
        <p:nvSpPr>
          <p:cNvPr id="3" name="Slide Number Placeholder 2"/>
          <p:cNvSpPr>
            <a:spLocks noGrp="1"/>
          </p:cNvSpPr>
          <p:nvPr>
            <p:ph type="sldNum" sz="quarter" idx="4"/>
          </p:nvPr>
        </p:nvSpPr>
        <p:spPr>
          <a:xfrm>
            <a:off x="1330861" y="6340910"/>
            <a:ext cx="790088" cy="182563"/>
          </a:xfrm>
        </p:spPr>
        <p:txBody>
          <a:bodyPr/>
          <a:lstStyle/>
          <a:p>
            <a:fld id="{109D57CF-4CD8-6948-8A66-A1C7ACFCFC42}" type="slidenum">
              <a:rPr lang="en-US" smtClean="0"/>
              <a:pPr/>
              <a:t>9</a:t>
            </a:fld>
            <a:endParaRPr lang="en-US" dirty="0"/>
          </a:p>
        </p:txBody>
      </p:sp>
      <p:sp>
        <p:nvSpPr>
          <p:cNvPr id="9" name="Text Placeholder 8"/>
          <p:cNvSpPr>
            <a:spLocks noGrp="1"/>
          </p:cNvSpPr>
          <p:nvPr>
            <p:ph type="body" sz="quarter" idx="15"/>
          </p:nvPr>
        </p:nvSpPr>
        <p:spPr/>
        <p:txBody>
          <a:bodyPr>
            <a:normAutofit/>
          </a:bodyPr>
          <a:lstStyle/>
          <a:p>
            <a:r>
              <a:rPr lang="en-US" i="1" dirty="0"/>
              <a:t>Whenever technology happens, IEEE is there.</a:t>
            </a:r>
          </a:p>
        </p:txBody>
      </p:sp>
      <p:sp>
        <p:nvSpPr>
          <p:cNvPr id="17" name="TextBox 16"/>
          <p:cNvSpPr txBox="1"/>
          <p:nvPr/>
        </p:nvSpPr>
        <p:spPr>
          <a:xfrm>
            <a:off x="1765329" y="1979804"/>
            <a:ext cx="5212726" cy="707886"/>
          </a:xfrm>
          <a:prstGeom prst="rect">
            <a:avLst/>
          </a:prstGeom>
          <a:noFill/>
          <a:ln>
            <a:noFill/>
          </a:ln>
        </p:spPr>
        <p:txBody>
          <a:bodyPr wrap="square" rtlCol="0" anchor="ctr">
            <a:spAutoFit/>
          </a:bodyPr>
          <a:lstStyle/>
          <a:p>
            <a:r>
              <a:rPr lang="en-US" sz="2400" b="1" dirty="0">
                <a:solidFill>
                  <a:schemeClr val="accent4"/>
                </a:solidFill>
                <a:ea typeface="Verdana" panose="020B0604030504040204" pitchFamily="34" charset="0"/>
                <a:cs typeface="Verdana" panose="020B0604030504040204" pitchFamily="34" charset="0"/>
              </a:rPr>
              <a:t>All Top 5</a:t>
            </a:r>
          </a:p>
          <a:p>
            <a:r>
              <a:rPr lang="en-US" sz="1600" b="1" dirty="0">
                <a:solidFill>
                  <a:schemeClr val="bg1"/>
                </a:solidFill>
                <a:ea typeface="Verdana" panose="020B0604030504040204" pitchFamily="34" charset="0"/>
                <a:cs typeface="Verdana" panose="020B0604030504040204" pitchFamily="34" charset="0"/>
              </a:rPr>
              <a:t>Communications Equipment Companies Worldwide</a:t>
            </a:r>
            <a:endParaRPr lang="en-US" sz="1600" b="1" baseline="30000" dirty="0">
              <a:solidFill>
                <a:schemeClr val="bg1"/>
              </a:solidFill>
              <a:ea typeface="Verdana" panose="020B0604030504040204" pitchFamily="34" charset="0"/>
              <a:cs typeface="Verdana" panose="020B0604030504040204" pitchFamily="34" charset="0"/>
            </a:endParaRPr>
          </a:p>
        </p:txBody>
      </p:sp>
      <p:grpSp>
        <p:nvGrpSpPr>
          <p:cNvPr id="19" name="Group 18"/>
          <p:cNvGrpSpPr/>
          <p:nvPr/>
        </p:nvGrpSpPr>
        <p:grpSpPr>
          <a:xfrm>
            <a:off x="1765329" y="1947663"/>
            <a:ext cx="9984987" cy="3615795"/>
            <a:chOff x="3373177" y="867634"/>
            <a:chExt cx="5744476" cy="5376338"/>
          </a:xfrm>
          <a:solidFill>
            <a:srgbClr val="0066A1"/>
          </a:solidFill>
        </p:grpSpPr>
        <p:sp>
          <p:nvSpPr>
            <p:cNvPr id="21" name="TextBox 20"/>
            <p:cNvSpPr txBox="1"/>
            <p:nvPr/>
          </p:nvSpPr>
          <p:spPr>
            <a:xfrm>
              <a:off x="3373177" y="2363954"/>
              <a:ext cx="2376464" cy="1052558"/>
            </a:xfrm>
            <a:prstGeom prst="rect">
              <a:avLst/>
            </a:prstGeom>
            <a:noFill/>
            <a:ln>
              <a:noFill/>
            </a:ln>
          </p:spPr>
          <p:txBody>
            <a:bodyPr wrap="square" rtlCol="0" anchor="ctr">
              <a:spAutoFit/>
            </a:bodyPr>
            <a:lstStyle/>
            <a:p>
              <a:r>
                <a:rPr lang="en-US" sz="2400" b="1" dirty="0">
                  <a:solidFill>
                    <a:schemeClr val="accent4"/>
                  </a:solidFill>
                  <a:ea typeface="Verdana" panose="020B0604030504040204" pitchFamily="34" charset="0"/>
                  <a:cs typeface="Verdana" panose="020B0604030504040204" pitchFamily="34" charset="0"/>
                </a:rPr>
                <a:t>8 of Top 10</a:t>
              </a:r>
            </a:p>
            <a:p>
              <a:r>
                <a:rPr lang="en-US" sz="1600" b="1" dirty="0">
                  <a:solidFill>
                    <a:schemeClr val="bg1"/>
                  </a:solidFill>
                  <a:ea typeface="Verdana" panose="020B0604030504040204" pitchFamily="34" charset="0"/>
                  <a:cs typeface="Verdana" panose="020B0604030504040204" pitchFamily="34" charset="0"/>
                </a:rPr>
                <a:t>Telecommunication Companies Worldwide</a:t>
              </a:r>
            </a:p>
          </p:txBody>
        </p:sp>
        <p:sp>
          <p:nvSpPr>
            <p:cNvPr id="31" name="TextBox 30"/>
            <p:cNvSpPr txBox="1"/>
            <p:nvPr/>
          </p:nvSpPr>
          <p:spPr>
            <a:xfrm>
              <a:off x="6480108" y="2363954"/>
              <a:ext cx="2376464" cy="1052558"/>
            </a:xfrm>
            <a:prstGeom prst="rect">
              <a:avLst/>
            </a:prstGeom>
            <a:noFill/>
            <a:ln>
              <a:noFill/>
            </a:ln>
          </p:spPr>
          <p:txBody>
            <a:bodyPr wrap="square" rtlCol="0" anchor="ctr">
              <a:spAutoFit/>
            </a:bodyPr>
            <a:lstStyle/>
            <a:p>
              <a:r>
                <a:rPr lang="en-US" sz="2400" b="1" dirty="0">
                  <a:solidFill>
                    <a:schemeClr val="accent4"/>
                  </a:solidFill>
                  <a:ea typeface="Verdana" panose="020B0604030504040204" pitchFamily="34" charset="0"/>
                  <a:cs typeface="Verdana" panose="020B0604030504040204" pitchFamily="34" charset="0"/>
                </a:rPr>
                <a:t>7 of Top 10 </a:t>
              </a:r>
            </a:p>
            <a:p>
              <a:r>
                <a:rPr lang="en-US" sz="1600" b="1" dirty="0">
                  <a:solidFill>
                    <a:schemeClr val="bg1"/>
                  </a:solidFill>
                  <a:ea typeface="Verdana" panose="020B0604030504040204" pitchFamily="34" charset="0"/>
                  <a:cs typeface="Verdana" panose="020B0604030504040204" pitchFamily="34" charset="0"/>
                </a:rPr>
                <a:t>Automobile Manufacturers  Worldwide</a:t>
              </a:r>
              <a:endParaRPr lang="en-US" sz="1600" b="1" baseline="30000" dirty="0">
                <a:solidFill>
                  <a:schemeClr val="bg1"/>
                </a:solidFill>
                <a:ea typeface="Verdana" panose="020B0604030504040204" pitchFamily="34" charset="0"/>
                <a:cs typeface="Verdana" panose="020B0604030504040204" pitchFamily="34" charset="0"/>
              </a:endParaRPr>
            </a:p>
          </p:txBody>
        </p:sp>
        <p:sp>
          <p:nvSpPr>
            <p:cNvPr id="32" name="TextBox 31"/>
            <p:cNvSpPr txBox="1"/>
            <p:nvPr/>
          </p:nvSpPr>
          <p:spPr>
            <a:xfrm>
              <a:off x="6480107" y="867634"/>
              <a:ext cx="2376464" cy="1052558"/>
            </a:xfrm>
            <a:prstGeom prst="rect">
              <a:avLst/>
            </a:prstGeom>
            <a:noFill/>
            <a:ln>
              <a:noFill/>
            </a:ln>
          </p:spPr>
          <p:txBody>
            <a:bodyPr wrap="square" rtlCol="0" anchor="ctr">
              <a:spAutoFit/>
            </a:bodyPr>
            <a:lstStyle/>
            <a:p>
              <a:r>
                <a:rPr lang="en-US" sz="2400" b="1" dirty="0">
                  <a:solidFill>
                    <a:schemeClr val="accent4"/>
                  </a:solidFill>
                  <a:ea typeface="Verdana" panose="020B0604030504040204" pitchFamily="34" charset="0"/>
                  <a:cs typeface="Verdana" panose="020B0604030504040204" pitchFamily="34" charset="0"/>
                </a:rPr>
                <a:t>15 of Top 20</a:t>
              </a:r>
            </a:p>
            <a:p>
              <a:r>
                <a:rPr lang="en-US" sz="1600" b="1" dirty="0">
                  <a:solidFill>
                    <a:schemeClr val="bg1"/>
                  </a:solidFill>
                  <a:ea typeface="Verdana" panose="020B0604030504040204" pitchFamily="34" charset="0"/>
                  <a:cs typeface="Verdana" panose="020B0604030504040204" pitchFamily="34" charset="0"/>
                </a:rPr>
                <a:t>Aerospace and Defense Companies Worldwide </a:t>
              </a:r>
              <a:endParaRPr lang="en-US" sz="1600" b="1" baseline="30000" dirty="0">
                <a:solidFill>
                  <a:schemeClr val="bg1"/>
                </a:solidFill>
                <a:ea typeface="Verdana" panose="020B0604030504040204" pitchFamily="34" charset="0"/>
                <a:cs typeface="Verdana" panose="020B0604030504040204" pitchFamily="34" charset="0"/>
              </a:endParaRPr>
            </a:p>
          </p:txBody>
        </p:sp>
        <p:sp>
          <p:nvSpPr>
            <p:cNvPr id="33" name="TextBox 32"/>
            <p:cNvSpPr txBox="1"/>
            <p:nvPr/>
          </p:nvSpPr>
          <p:spPr>
            <a:xfrm>
              <a:off x="6480108" y="3801211"/>
              <a:ext cx="2637545" cy="1029676"/>
            </a:xfrm>
            <a:prstGeom prst="rect">
              <a:avLst/>
            </a:prstGeom>
            <a:noFill/>
            <a:ln>
              <a:noFill/>
            </a:ln>
          </p:spPr>
          <p:txBody>
            <a:bodyPr wrap="square" rtlCol="0" anchor="ctr">
              <a:spAutoFit/>
            </a:bodyPr>
            <a:lstStyle/>
            <a:p>
              <a:r>
                <a:rPr lang="en-US" sz="2400" b="1" dirty="0">
                  <a:solidFill>
                    <a:schemeClr val="accent4"/>
                  </a:solidFill>
                  <a:ea typeface="Verdana" panose="020B0604030504040204" pitchFamily="34" charset="0"/>
                  <a:cs typeface="Verdana" panose="020B0604030504040204" pitchFamily="34" charset="0"/>
                </a:rPr>
                <a:t>99 of Top 100</a:t>
              </a:r>
            </a:p>
            <a:p>
              <a:r>
                <a:rPr lang="en-US" sz="1500" b="1" dirty="0">
                  <a:solidFill>
                    <a:schemeClr val="bg1"/>
                  </a:solidFill>
                  <a:ea typeface="Verdana" panose="020B0604030504040204" pitchFamily="34" charset="0"/>
                  <a:cs typeface="Verdana" panose="020B0604030504040204" pitchFamily="34" charset="0"/>
                </a:rPr>
                <a:t>Engineering and Technology Universities Worldwide</a:t>
              </a:r>
              <a:endParaRPr lang="en-US" sz="1500" b="1" i="1" dirty="0">
                <a:solidFill>
                  <a:schemeClr val="bg1"/>
                </a:solidFill>
                <a:ea typeface="Verdana" panose="020B0604030504040204" pitchFamily="34" charset="0"/>
                <a:cs typeface="Verdana" panose="020B0604030504040204" pitchFamily="34" charset="0"/>
              </a:endParaRPr>
            </a:p>
          </p:txBody>
        </p:sp>
        <p:sp>
          <p:nvSpPr>
            <p:cNvPr id="34" name="TextBox 33"/>
            <p:cNvSpPr txBox="1"/>
            <p:nvPr/>
          </p:nvSpPr>
          <p:spPr>
            <a:xfrm>
              <a:off x="6480108" y="5191414"/>
              <a:ext cx="2376463" cy="1052558"/>
            </a:xfrm>
            <a:prstGeom prst="rect">
              <a:avLst/>
            </a:prstGeom>
            <a:noFill/>
            <a:ln>
              <a:noFill/>
            </a:ln>
          </p:spPr>
          <p:txBody>
            <a:bodyPr wrap="square" rtlCol="0" anchor="ctr">
              <a:spAutoFit/>
            </a:bodyPr>
            <a:lstStyle/>
            <a:p>
              <a:r>
                <a:rPr lang="en-US" sz="2400" b="1" dirty="0">
                  <a:solidFill>
                    <a:schemeClr val="accent4"/>
                  </a:solidFill>
                  <a:ea typeface="Verdana" panose="020B0604030504040204" pitchFamily="34" charset="0"/>
                  <a:cs typeface="Verdana" panose="020B0604030504040204" pitchFamily="34" charset="0"/>
                </a:rPr>
                <a:t>All Top 100</a:t>
              </a:r>
            </a:p>
            <a:p>
              <a:r>
                <a:rPr lang="en-US" sz="1600" b="1" dirty="0">
                  <a:solidFill>
                    <a:schemeClr val="bg1"/>
                  </a:solidFill>
                  <a:ea typeface="Verdana" panose="020B0604030504040204" pitchFamily="34" charset="0"/>
                  <a:cs typeface="Verdana" panose="020B0604030504040204" pitchFamily="34" charset="0"/>
                </a:rPr>
                <a:t>Engineering Universities in the United States</a:t>
              </a:r>
            </a:p>
          </p:txBody>
        </p:sp>
      </p:grpSp>
      <p:sp>
        <p:nvSpPr>
          <p:cNvPr id="24" name="TextBox 23"/>
          <p:cNvSpPr txBox="1"/>
          <p:nvPr/>
        </p:nvSpPr>
        <p:spPr>
          <a:xfrm>
            <a:off x="1765329" y="3980271"/>
            <a:ext cx="3981824" cy="707886"/>
          </a:xfrm>
          <a:prstGeom prst="rect">
            <a:avLst/>
          </a:prstGeom>
          <a:noFill/>
          <a:ln>
            <a:noFill/>
          </a:ln>
        </p:spPr>
        <p:txBody>
          <a:bodyPr wrap="square" rtlCol="0">
            <a:spAutoFit/>
          </a:bodyPr>
          <a:lstStyle/>
          <a:p>
            <a:r>
              <a:rPr lang="en-US" sz="2400" b="1" dirty="0">
                <a:solidFill>
                  <a:schemeClr val="accent4"/>
                </a:solidFill>
                <a:ea typeface="Verdana" panose="020B0604030504040204" pitchFamily="34" charset="0"/>
                <a:cs typeface="Verdana" panose="020B0604030504040204" pitchFamily="34" charset="0"/>
              </a:rPr>
              <a:t>9 of Top 10 </a:t>
            </a:r>
          </a:p>
          <a:p>
            <a:r>
              <a:rPr lang="en-US" sz="1600" b="1" dirty="0">
                <a:solidFill>
                  <a:schemeClr val="bg1"/>
                </a:solidFill>
                <a:ea typeface="Verdana" panose="020B0604030504040204" pitchFamily="34" charset="0"/>
                <a:cs typeface="Verdana" panose="020B0604030504040204" pitchFamily="34" charset="0"/>
              </a:rPr>
              <a:t>Computer Hardware Companies  Worldwide</a:t>
            </a:r>
            <a:endParaRPr lang="en-US" sz="1600" b="1" baseline="30000" dirty="0">
              <a:solidFill>
                <a:schemeClr val="bg1"/>
              </a:solidFill>
              <a:ea typeface="Verdana" panose="020B0604030504040204" pitchFamily="34" charset="0"/>
              <a:cs typeface="Verdana" panose="020B0604030504040204" pitchFamily="34" charset="0"/>
            </a:endParaRPr>
          </a:p>
        </p:txBody>
      </p:sp>
      <p:sp>
        <p:nvSpPr>
          <p:cNvPr id="27" name="TextBox 26"/>
          <p:cNvSpPr txBox="1"/>
          <p:nvPr/>
        </p:nvSpPr>
        <p:spPr>
          <a:xfrm>
            <a:off x="1765328" y="4870243"/>
            <a:ext cx="3512584" cy="707886"/>
          </a:xfrm>
          <a:prstGeom prst="rect">
            <a:avLst/>
          </a:prstGeom>
          <a:noFill/>
          <a:ln>
            <a:noFill/>
          </a:ln>
        </p:spPr>
        <p:txBody>
          <a:bodyPr wrap="square" rtlCol="0" anchor="ctr">
            <a:spAutoFit/>
          </a:bodyPr>
          <a:lstStyle/>
          <a:p>
            <a:r>
              <a:rPr lang="en-US" sz="2400" b="1" dirty="0">
                <a:solidFill>
                  <a:schemeClr val="accent4"/>
                </a:solidFill>
                <a:ea typeface="Verdana" panose="020B0604030504040204" pitchFamily="34" charset="0"/>
                <a:cs typeface="Verdana" panose="020B0604030504040204" pitchFamily="34" charset="0"/>
              </a:rPr>
              <a:t>27 of Top 30 </a:t>
            </a:r>
          </a:p>
          <a:p>
            <a:r>
              <a:rPr lang="en-US" sz="1600" b="1" dirty="0">
                <a:solidFill>
                  <a:schemeClr val="bg1"/>
                </a:solidFill>
                <a:ea typeface="Verdana" panose="020B0604030504040204" pitchFamily="34" charset="0"/>
                <a:cs typeface="Verdana" panose="020B0604030504040204" pitchFamily="34" charset="0"/>
              </a:rPr>
              <a:t>Semiconductor Companies Worldwide</a:t>
            </a:r>
            <a:endParaRPr lang="en-US" sz="1600" b="1" baseline="30000" dirty="0">
              <a:solidFill>
                <a:schemeClr val="bg1"/>
              </a:solidFill>
              <a:ea typeface="Verdana" panose="020B0604030504040204" pitchFamily="34" charset="0"/>
              <a:cs typeface="Verdana" panose="020B0604030504040204" pitchFamily="34" charset="0"/>
            </a:endParaRP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5749" y="2891797"/>
            <a:ext cx="861355" cy="861355"/>
          </a:xfrm>
          <a:prstGeom prst="rect">
            <a:avLst/>
          </a:prstGeom>
        </p:spPr>
      </p:pic>
      <p:pic>
        <p:nvPicPr>
          <p:cNvPr id="35" name="Picture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2835" y="1792689"/>
            <a:ext cx="1082115" cy="1082115"/>
          </a:xfrm>
          <a:prstGeom prst="rect">
            <a:avLst/>
          </a:prstGeom>
        </p:spPr>
      </p:pic>
      <p:pic>
        <p:nvPicPr>
          <p:cNvPr id="36" name="Picture 3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057" y="1901687"/>
            <a:ext cx="870121" cy="870121"/>
          </a:xfrm>
          <a:prstGeom prst="rect">
            <a:avLst/>
          </a:prstGeom>
        </p:spPr>
      </p:pic>
      <p:pic>
        <p:nvPicPr>
          <p:cNvPr id="37" name="Picture 3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3343" y="3845970"/>
            <a:ext cx="831251" cy="831251"/>
          </a:xfrm>
          <a:prstGeom prst="rect">
            <a:avLst/>
          </a:prstGeom>
        </p:spPr>
      </p:pic>
      <p:pic>
        <p:nvPicPr>
          <p:cNvPr id="38" name="Picture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2766" y="4779283"/>
            <a:ext cx="868499" cy="868499"/>
          </a:xfrm>
          <a:prstGeom prst="rect">
            <a:avLst/>
          </a:prstGeom>
        </p:spPr>
      </p:pic>
      <p:pic>
        <p:nvPicPr>
          <p:cNvPr id="39" name="Picture 3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26010" y="2831091"/>
            <a:ext cx="935763" cy="935763"/>
          </a:xfrm>
          <a:prstGeom prst="rect">
            <a:avLst/>
          </a:prstGeom>
        </p:spPr>
      </p:pic>
      <p:pic>
        <p:nvPicPr>
          <p:cNvPr id="40" name="Picture 3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54891" y="3764455"/>
            <a:ext cx="995998" cy="995998"/>
          </a:xfrm>
          <a:prstGeom prst="rect">
            <a:avLst/>
          </a:prstGeom>
        </p:spPr>
      </p:pic>
      <p:pic>
        <p:nvPicPr>
          <p:cNvPr id="41" name="Picture 4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58946" y="4775247"/>
            <a:ext cx="872972" cy="872972"/>
          </a:xfrm>
          <a:prstGeom prst="rect">
            <a:avLst/>
          </a:prstGeom>
        </p:spPr>
      </p:pic>
      <p:sp>
        <p:nvSpPr>
          <p:cNvPr id="26" name="Right Triangle 25">
            <a:extLst>
              <a:ext uri="{FF2B5EF4-FFF2-40B4-BE49-F238E27FC236}">
                <a16:creationId xmlns:a16="http://schemas.microsoft.com/office/drawing/2014/main" id="{43080922-B723-1D48-82AB-9A1152AF6104}"/>
              </a:ext>
            </a:extLst>
          </p:cNvPr>
          <p:cNvSpPr/>
          <p:nvPr/>
        </p:nvSpPr>
        <p:spPr>
          <a:xfrm>
            <a:off x="389843" y="5350728"/>
            <a:ext cx="721360" cy="72136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07836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39E069D-E4F4-A94A-B68F-8DD6BDBC0ADE}"/>
              </a:ext>
            </a:extLst>
          </p:cNvPr>
          <p:cNvSpPr/>
          <p:nvPr/>
        </p:nvSpPr>
        <p:spPr>
          <a:xfrm>
            <a:off x="7713253" y="970132"/>
            <a:ext cx="3577829" cy="5106343"/>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2" name="Rectangle 11">
            <a:extLst>
              <a:ext uri="{FF2B5EF4-FFF2-40B4-BE49-F238E27FC236}">
                <a16:creationId xmlns:a16="http://schemas.microsoft.com/office/drawing/2014/main" id="{A1C44AED-F1C2-724E-BF40-74DDF081AF6F}"/>
              </a:ext>
            </a:extLst>
          </p:cNvPr>
          <p:cNvSpPr/>
          <p:nvPr/>
        </p:nvSpPr>
        <p:spPr>
          <a:xfrm>
            <a:off x="4094563" y="970132"/>
            <a:ext cx="3577829" cy="5106343"/>
          </a:xfrm>
          <a:prstGeom prst="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pic>
        <p:nvPicPr>
          <p:cNvPr id="5" name="Picture 4" descr="A picture containing text&#10;&#10;Description automatically generated">
            <a:extLst>
              <a:ext uri="{FF2B5EF4-FFF2-40B4-BE49-F238E27FC236}">
                <a16:creationId xmlns:a16="http://schemas.microsoft.com/office/drawing/2014/main" id="{35337153-5AC1-ED42-B72C-B4F66755A7F4}"/>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4096901" y="4456093"/>
            <a:ext cx="3574324" cy="1620381"/>
          </a:xfrm>
          <a:prstGeom prst="snip1Rect">
            <a:avLst>
              <a:gd name="adj" fmla="val 0"/>
            </a:avLst>
          </a:prstGeom>
        </p:spPr>
      </p:pic>
      <p:sp>
        <p:nvSpPr>
          <p:cNvPr id="8" name="Rectangle 7">
            <a:extLst>
              <a:ext uri="{FF2B5EF4-FFF2-40B4-BE49-F238E27FC236}">
                <a16:creationId xmlns:a16="http://schemas.microsoft.com/office/drawing/2014/main" id="{49FF4AE5-8946-234E-9B47-A2DA181737E0}"/>
              </a:ext>
            </a:extLst>
          </p:cNvPr>
          <p:cNvSpPr/>
          <p:nvPr/>
        </p:nvSpPr>
        <p:spPr>
          <a:xfrm>
            <a:off x="475874" y="970132"/>
            <a:ext cx="3577829" cy="5106343"/>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 name="Title 1"/>
          <p:cNvSpPr>
            <a:spLocks noGrp="1"/>
          </p:cNvSpPr>
          <p:nvPr>
            <p:ph type="title"/>
          </p:nvPr>
        </p:nvSpPr>
        <p:spPr/>
        <p:txBody>
          <a:bodyPr>
            <a:normAutofit/>
          </a:bodyPr>
          <a:lstStyle/>
          <a:p>
            <a:r>
              <a:rPr lang="en-US" dirty="0"/>
              <a:t>Value to Companies &amp; Workforces</a:t>
            </a:r>
          </a:p>
        </p:txBody>
      </p:sp>
      <p:sp>
        <p:nvSpPr>
          <p:cNvPr id="4" name="Slide Number Placeholder 3"/>
          <p:cNvSpPr>
            <a:spLocks noGrp="1"/>
          </p:cNvSpPr>
          <p:nvPr>
            <p:ph type="sldNum" sz="quarter" idx="4"/>
          </p:nvPr>
        </p:nvSpPr>
        <p:spPr/>
        <p:txBody>
          <a:bodyPr/>
          <a:lstStyle/>
          <a:p>
            <a:fld id="{109D57CF-4CD8-6948-8A66-A1C7ACFCFC42}" type="slidenum">
              <a:rPr lang="en-US" smtClean="0"/>
              <a:pPr/>
              <a:t>90</a:t>
            </a:fld>
            <a:endParaRPr lang="en-US"/>
          </a:p>
        </p:txBody>
      </p:sp>
      <p:sp>
        <p:nvSpPr>
          <p:cNvPr id="9" name="TextBox 8"/>
          <p:cNvSpPr txBox="1"/>
          <p:nvPr/>
        </p:nvSpPr>
        <p:spPr>
          <a:xfrm>
            <a:off x="7840102" y="1091751"/>
            <a:ext cx="3336979" cy="4632037"/>
          </a:xfrm>
          <a:prstGeom prst="rect">
            <a:avLst/>
          </a:prstGeom>
          <a:noFill/>
        </p:spPr>
        <p:txBody>
          <a:bodyPr wrap="square" rtlCol="0">
            <a:spAutoFit/>
          </a:bodyPr>
          <a:lstStyle/>
          <a:p>
            <a:pPr>
              <a:spcBef>
                <a:spcPts val="0"/>
              </a:spcBef>
              <a:defRPr/>
            </a:pPr>
            <a:r>
              <a:rPr lang="en-US" sz="2000" b="1" dirty="0">
                <a:solidFill>
                  <a:schemeClr val="bg1"/>
                </a:solidFill>
              </a:rPr>
              <a:t>Global network of experts</a:t>
            </a:r>
          </a:p>
          <a:p>
            <a:pPr>
              <a:spcBef>
                <a:spcPts val="0"/>
              </a:spcBef>
              <a:defRPr/>
            </a:pPr>
            <a:endParaRPr lang="en-US" sz="300" b="1" dirty="0">
              <a:solidFill>
                <a:schemeClr val="bg1"/>
              </a:solidFill>
            </a:endParaRPr>
          </a:p>
          <a:p>
            <a:pPr>
              <a:defRPr/>
            </a:pPr>
            <a:r>
              <a:rPr lang="en-US" sz="1700" i="1" dirty="0">
                <a:solidFill>
                  <a:schemeClr val="bg1"/>
                </a:solidFill>
              </a:rPr>
              <a:t>Company value</a:t>
            </a:r>
            <a:endParaRPr lang="en-US" sz="1700" b="1" dirty="0">
              <a:solidFill>
                <a:schemeClr val="bg1"/>
              </a:solidFill>
            </a:endParaRPr>
          </a:p>
          <a:p>
            <a:pPr marL="285750" indent="-285750">
              <a:buFont typeface="Arial"/>
              <a:buChar char="•"/>
              <a:defRPr/>
            </a:pPr>
            <a:r>
              <a:rPr lang="en-US" sz="1700" dirty="0">
                <a:solidFill>
                  <a:schemeClr val="bg1"/>
                </a:solidFill>
              </a:rPr>
              <a:t>IEEE’s global reach lets you connect across multiple markets and industries</a:t>
            </a:r>
          </a:p>
          <a:p>
            <a:pPr marL="285750" indent="-285750">
              <a:buFont typeface="Arial"/>
              <a:buChar char="•"/>
              <a:defRPr/>
            </a:pPr>
            <a:endParaRPr lang="en-US" sz="1700" dirty="0">
              <a:solidFill>
                <a:schemeClr val="bg1"/>
              </a:solidFill>
            </a:endParaRPr>
          </a:p>
          <a:p>
            <a:pPr>
              <a:defRPr/>
            </a:pPr>
            <a:r>
              <a:rPr lang="en-US" sz="1700" i="1" dirty="0">
                <a:solidFill>
                  <a:schemeClr val="bg1"/>
                </a:solidFill>
              </a:rPr>
              <a:t>Workforce value</a:t>
            </a:r>
            <a:r>
              <a:rPr lang="en-US" sz="1700" dirty="0">
                <a:solidFill>
                  <a:schemeClr val="bg1"/>
                </a:solidFill>
              </a:rPr>
              <a:t> </a:t>
            </a:r>
          </a:p>
          <a:p>
            <a:pPr marL="285750" indent="-285750">
              <a:buFont typeface="Arial"/>
              <a:buChar char="•"/>
              <a:defRPr/>
            </a:pPr>
            <a:r>
              <a:rPr lang="en-US" sz="1700" dirty="0">
                <a:solidFill>
                  <a:schemeClr val="bg1"/>
                </a:solidFill>
              </a:rPr>
              <a:t>IEEE lets you collaborate with over 400,000 members across 160 countries and 39 technology-specific societies </a:t>
            </a:r>
          </a:p>
          <a:p>
            <a:pPr marL="285750" indent="-285750">
              <a:buFont typeface="Arial"/>
              <a:buChar char="•"/>
              <a:defRPr/>
            </a:pPr>
            <a:r>
              <a:rPr lang="en-US" sz="1700" dirty="0">
                <a:solidFill>
                  <a:schemeClr val="bg1"/>
                </a:solidFill>
              </a:rPr>
              <a:t>Network with global technology professionals by location, technical interests, or career pursuits via </a:t>
            </a:r>
            <a:br>
              <a:rPr lang="en-US" sz="1700" dirty="0">
                <a:solidFill>
                  <a:schemeClr val="bg1"/>
                </a:solidFill>
              </a:rPr>
            </a:br>
            <a:r>
              <a:rPr lang="en-US" sz="1700" dirty="0">
                <a:solidFill>
                  <a:schemeClr val="bg1"/>
                </a:solidFill>
              </a:rPr>
              <a:t>IEEE </a:t>
            </a:r>
            <a:r>
              <a:rPr lang="en-US" sz="1700" dirty="0" err="1">
                <a:solidFill>
                  <a:schemeClr val="bg1"/>
                </a:solidFill>
              </a:rPr>
              <a:t>Collabratec</a:t>
            </a:r>
            <a:r>
              <a:rPr lang="en-US" sz="1700" dirty="0">
                <a:solidFill>
                  <a:schemeClr val="bg1"/>
                </a:solidFill>
              </a:rPr>
              <a:t> or in the IEEE App</a:t>
            </a:r>
          </a:p>
        </p:txBody>
      </p:sp>
      <p:sp>
        <p:nvSpPr>
          <p:cNvPr id="6" name="Text Placeholder 2"/>
          <p:cNvSpPr txBox="1">
            <a:spLocks/>
          </p:cNvSpPr>
          <p:nvPr/>
        </p:nvSpPr>
        <p:spPr>
          <a:xfrm>
            <a:off x="566154" y="1091751"/>
            <a:ext cx="3402731" cy="4823185"/>
          </a:xfrm>
          <a:prstGeom prst="rect">
            <a:avLst/>
          </a:prstGeom>
        </p:spPr>
        <p:txBody>
          <a:bodyPr vert="horz" lIns="91440" tIns="45720" rIns="91440" bIns="45720" numCol="1" spcCol="365760" rtlCol="0">
            <a:normAutofit fontScale="92500" lnSpcReduction="20000"/>
          </a:bodyPr>
          <a:lstStyle>
            <a:lvl1pPr marL="0" indent="0" algn="l" defTabSz="914400" rtl="0" eaLnBrk="1" latinLnBrk="0" hangingPunct="1">
              <a:lnSpc>
                <a:spcPct val="90000"/>
              </a:lnSpc>
              <a:spcBef>
                <a:spcPts val="1000"/>
              </a:spcBef>
              <a:buFont typeface="Arial"/>
              <a:buNone/>
              <a:defRPr sz="2400" b="0" i="0" kern="1200" baseline="0">
                <a:solidFill>
                  <a:srgbClr val="0066A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defRPr/>
            </a:pPr>
            <a:r>
              <a:rPr lang="en-US" sz="2200" b="1" dirty="0">
                <a:solidFill>
                  <a:schemeClr val="bg1"/>
                </a:solidFill>
              </a:rPr>
              <a:t>Information that is reliable</a:t>
            </a:r>
          </a:p>
          <a:p>
            <a:pPr>
              <a:lnSpc>
                <a:spcPct val="120000"/>
              </a:lnSpc>
              <a:spcBef>
                <a:spcPts val="0"/>
              </a:spcBef>
              <a:defRPr/>
            </a:pPr>
            <a:endParaRPr lang="en-US" sz="400" b="1" dirty="0">
              <a:solidFill>
                <a:schemeClr val="bg1"/>
              </a:solidFill>
            </a:endParaRPr>
          </a:p>
          <a:p>
            <a:pPr>
              <a:lnSpc>
                <a:spcPct val="120000"/>
              </a:lnSpc>
              <a:spcBef>
                <a:spcPts val="0"/>
              </a:spcBef>
              <a:defRPr/>
            </a:pPr>
            <a:r>
              <a:rPr lang="en-US" sz="1800" i="1" dirty="0">
                <a:solidFill>
                  <a:schemeClr val="bg1"/>
                </a:solidFill>
              </a:rPr>
              <a:t>Company value</a:t>
            </a:r>
          </a:p>
          <a:p>
            <a:pPr marL="285750" indent="-285750">
              <a:lnSpc>
                <a:spcPct val="120000"/>
              </a:lnSpc>
              <a:spcBef>
                <a:spcPts val="0"/>
              </a:spcBef>
              <a:buFont typeface="Arial"/>
              <a:buChar char="•"/>
              <a:defRPr/>
            </a:pPr>
            <a:r>
              <a:rPr lang="en-US" sz="1800" dirty="0">
                <a:solidFill>
                  <a:schemeClr val="bg1"/>
                </a:solidFill>
              </a:rPr>
              <a:t>IEEE </a:t>
            </a:r>
            <a:r>
              <a:rPr lang="en-US" sz="1800" i="1" dirty="0">
                <a:solidFill>
                  <a:schemeClr val="bg1"/>
                </a:solidFill>
              </a:rPr>
              <a:t>Xplore</a:t>
            </a:r>
            <a:r>
              <a:rPr lang="en-US" sz="1800" dirty="0">
                <a:solidFill>
                  <a:schemeClr val="bg1"/>
                </a:solidFill>
              </a:rPr>
              <a:t> saves time and money by letting companies bring products to market sooner</a:t>
            </a:r>
          </a:p>
          <a:p>
            <a:pPr marL="285750" indent="-285750">
              <a:lnSpc>
                <a:spcPct val="120000"/>
              </a:lnSpc>
              <a:spcBef>
                <a:spcPts val="0"/>
              </a:spcBef>
              <a:buFont typeface="Arial"/>
              <a:buChar char="•"/>
              <a:defRPr/>
            </a:pPr>
            <a:endParaRPr lang="en-US" sz="500" dirty="0">
              <a:solidFill>
                <a:schemeClr val="bg1"/>
              </a:solidFill>
            </a:endParaRPr>
          </a:p>
          <a:p>
            <a:pPr>
              <a:lnSpc>
                <a:spcPct val="120000"/>
              </a:lnSpc>
              <a:spcBef>
                <a:spcPts val="0"/>
              </a:spcBef>
              <a:defRPr/>
            </a:pPr>
            <a:r>
              <a:rPr lang="en-US" sz="1800" i="1" dirty="0">
                <a:solidFill>
                  <a:schemeClr val="bg1"/>
                </a:solidFill>
              </a:rPr>
              <a:t>Workforce value</a:t>
            </a:r>
          </a:p>
          <a:p>
            <a:pPr marL="285750" indent="-285750">
              <a:lnSpc>
                <a:spcPct val="120000"/>
              </a:lnSpc>
              <a:spcBef>
                <a:spcPts val="0"/>
              </a:spcBef>
              <a:buFont typeface="Arial"/>
              <a:buChar char="•"/>
              <a:defRPr/>
            </a:pPr>
            <a:r>
              <a:rPr lang="en-US" sz="1800" dirty="0">
                <a:solidFill>
                  <a:schemeClr val="bg1"/>
                </a:solidFill>
              </a:rPr>
              <a:t>IEEE </a:t>
            </a:r>
            <a:r>
              <a:rPr lang="en-US" sz="1800" i="1" dirty="0">
                <a:solidFill>
                  <a:schemeClr val="bg1"/>
                </a:solidFill>
              </a:rPr>
              <a:t>Xplore</a:t>
            </a:r>
            <a:r>
              <a:rPr lang="en-US" sz="1800" dirty="0">
                <a:solidFill>
                  <a:schemeClr val="bg1"/>
                </a:solidFill>
              </a:rPr>
              <a:t> provides access to cutting-edge and trusted research via </a:t>
            </a:r>
            <a:r>
              <a:rPr lang="en-US" sz="1800" dirty="0">
                <a:solidFill>
                  <a:schemeClr val="bg1"/>
                </a:solidFill>
                <a:ea typeface="Verdana" panose="020B0604030504040204" pitchFamily="34" charset="0"/>
                <a:cs typeface="Verdana" panose="020B0604030504040204" pitchFamily="34" charset="0"/>
              </a:rPr>
              <a:t>IEEE journals, transactions, and magazines, conference Proceedings, educational courses, and eBook collections</a:t>
            </a:r>
            <a:r>
              <a:rPr lang="en-US" sz="1800" dirty="0">
                <a:solidFill>
                  <a:schemeClr val="bg1"/>
                </a:solidFill>
              </a:rPr>
              <a:t> </a:t>
            </a:r>
          </a:p>
          <a:p>
            <a:pPr marL="285750" indent="-285750">
              <a:lnSpc>
                <a:spcPct val="120000"/>
              </a:lnSpc>
              <a:spcBef>
                <a:spcPts val="0"/>
              </a:spcBef>
              <a:buFont typeface="Arial"/>
              <a:buChar char="•"/>
              <a:defRPr/>
            </a:pPr>
            <a:endParaRPr lang="en-US" sz="400" dirty="0">
              <a:solidFill>
                <a:schemeClr val="bg1"/>
              </a:solidFill>
            </a:endParaRPr>
          </a:p>
          <a:p>
            <a:pPr>
              <a:lnSpc>
                <a:spcPct val="120000"/>
              </a:lnSpc>
              <a:spcBef>
                <a:spcPts val="0"/>
              </a:spcBef>
              <a:defRPr/>
            </a:pPr>
            <a:r>
              <a:rPr lang="en-US" sz="1800" i="1" dirty="0">
                <a:solidFill>
                  <a:schemeClr val="bg1"/>
                </a:solidFill>
              </a:rPr>
              <a:t>Company &amp; Workforce value</a:t>
            </a:r>
          </a:p>
          <a:p>
            <a:pPr marL="285750" indent="-285750">
              <a:lnSpc>
                <a:spcPct val="120000"/>
              </a:lnSpc>
              <a:spcBef>
                <a:spcPts val="0"/>
              </a:spcBef>
              <a:buFont typeface="Arial"/>
              <a:buChar char="•"/>
              <a:defRPr/>
            </a:pPr>
            <a:r>
              <a:rPr lang="en-US" sz="1800" dirty="0">
                <a:solidFill>
                  <a:schemeClr val="bg1"/>
                </a:solidFill>
              </a:rPr>
              <a:t>IEEE Standards ensures compliance from the start of any technology project </a:t>
            </a:r>
          </a:p>
        </p:txBody>
      </p:sp>
      <p:sp>
        <p:nvSpPr>
          <p:cNvPr id="11" name="Text Placeholder 2">
            <a:extLst>
              <a:ext uri="{FF2B5EF4-FFF2-40B4-BE49-F238E27FC236}">
                <a16:creationId xmlns:a16="http://schemas.microsoft.com/office/drawing/2014/main" id="{218C525F-2395-E04A-B450-16275C088111}"/>
              </a:ext>
            </a:extLst>
          </p:cNvPr>
          <p:cNvSpPr txBox="1">
            <a:spLocks/>
          </p:cNvSpPr>
          <p:nvPr/>
        </p:nvSpPr>
        <p:spPr>
          <a:xfrm>
            <a:off x="4242036" y="1091751"/>
            <a:ext cx="3276664" cy="4823185"/>
          </a:xfrm>
          <a:prstGeom prst="rect">
            <a:avLst/>
          </a:prstGeom>
        </p:spPr>
        <p:txBody>
          <a:bodyPr vert="horz" lIns="91440" tIns="45720" rIns="91440" bIns="45720" numCol="1" spcCol="365760" rtlCol="0">
            <a:normAutofit/>
          </a:bodyPr>
          <a:lstStyle>
            <a:lvl1pPr marL="0" indent="0" algn="l" defTabSz="914400" rtl="0" eaLnBrk="1" latinLnBrk="0" hangingPunct="1">
              <a:lnSpc>
                <a:spcPct val="90000"/>
              </a:lnSpc>
              <a:spcBef>
                <a:spcPts val="1000"/>
              </a:spcBef>
              <a:buFont typeface="Arial"/>
              <a:buNone/>
              <a:defRPr sz="2400" b="0" i="0" kern="1200" baseline="0">
                <a:solidFill>
                  <a:srgbClr val="0066A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defRPr/>
            </a:pPr>
            <a:r>
              <a:rPr lang="en-US" sz="2000" b="1" dirty="0">
                <a:solidFill>
                  <a:schemeClr val="bg1"/>
                </a:solidFill>
              </a:rPr>
              <a:t>Education for the way the industry works</a:t>
            </a:r>
          </a:p>
          <a:p>
            <a:pPr>
              <a:lnSpc>
                <a:spcPct val="120000"/>
              </a:lnSpc>
              <a:spcBef>
                <a:spcPts val="0"/>
              </a:spcBef>
              <a:defRPr/>
            </a:pPr>
            <a:endParaRPr lang="en-US" sz="400" b="1" dirty="0">
              <a:solidFill>
                <a:schemeClr val="bg1"/>
              </a:solidFill>
            </a:endParaRPr>
          </a:p>
          <a:p>
            <a:pPr>
              <a:lnSpc>
                <a:spcPct val="120000"/>
              </a:lnSpc>
              <a:spcBef>
                <a:spcPts val="0"/>
              </a:spcBef>
              <a:defRPr/>
            </a:pPr>
            <a:r>
              <a:rPr lang="en-US" sz="1700" i="1" dirty="0">
                <a:solidFill>
                  <a:schemeClr val="bg1"/>
                </a:solidFill>
              </a:rPr>
              <a:t>Company &amp; Workforce value</a:t>
            </a:r>
          </a:p>
          <a:p>
            <a:pPr marL="285750" lvl="1" indent="-285750">
              <a:lnSpc>
                <a:spcPct val="100000"/>
              </a:lnSpc>
              <a:spcBef>
                <a:spcPts val="0"/>
              </a:spcBef>
              <a:defRPr/>
            </a:pPr>
            <a:r>
              <a:rPr lang="en-US" sz="1700" dirty="0">
                <a:solidFill>
                  <a:schemeClr val="bg1"/>
                </a:solidFill>
                <a:cs typeface="Verdana"/>
              </a:rPr>
              <a:t>IEEE offers a wide range of learning opportunities, from practical training to online course series, helping individuals and companies keep up with the demands of changing technology</a:t>
            </a:r>
            <a:endParaRPr lang="en-US" sz="1700" dirty="0">
              <a:solidFill>
                <a:schemeClr val="bg1"/>
              </a:solidFill>
            </a:endParaRPr>
          </a:p>
        </p:txBody>
      </p:sp>
      <p:sp>
        <p:nvSpPr>
          <p:cNvPr id="3" name="Right Triangle 2">
            <a:extLst>
              <a:ext uri="{FF2B5EF4-FFF2-40B4-BE49-F238E27FC236}">
                <a16:creationId xmlns:a16="http://schemas.microsoft.com/office/drawing/2014/main" id="{0BFF4858-47E5-4D42-8CBA-C5A0F3FD8FD9}"/>
              </a:ext>
            </a:extLst>
          </p:cNvPr>
          <p:cNvSpPr/>
          <p:nvPr/>
        </p:nvSpPr>
        <p:spPr>
          <a:xfrm rot="10800000">
            <a:off x="10800839" y="970132"/>
            <a:ext cx="514646" cy="51464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9D7FDB14-B170-9845-9F82-FEA8BBB61E8E}"/>
              </a:ext>
            </a:extLst>
          </p:cNvPr>
          <p:cNvSpPr/>
          <p:nvPr/>
        </p:nvSpPr>
        <p:spPr>
          <a:xfrm>
            <a:off x="475874" y="5610225"/>
            <a:ext cx="514646" cy="51464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3602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B13E-18A3-B440-A4E0-07D1D98A6C7F}"/>
              </a:ext>
            </a:extLst>
          </p:cNvPr>
          <p:cNvSpPr>
            <a:spLocks noGrp="1"/>
          </p:cNvSpPr>
          <p:nvPr>
            <p:ph type="title"/>
          </p:nvPr>
        </p:nvSpPr>
        <p:spPr/>
        <p:txBody>
          <a:bodyPr>
            <a:noAutofit/>
          </a:bodyPr>
          <a:lstStyle/>
          <a:p>
            <a:r>
              <a:rPr lang="en-US" dirty="0"/>
              <a:t>Research, Industry Trends, and News</a:t>
            </a:r>
          </a:p>
        </p:txBody>
      </p:sp>
      <p:sp>
        <p:nvSpPr>
          <p:cNvPr id="3" name="Content Placeholder 2">
            <a:extLst>
              <a:ext uri="{FF2B5EF4-FFF2-40B4-BE49-F238E27FC236}">
                <a16:creationId xmlns:a16="http://schemas.microsoft.com/office/drawing/2014/main" id="{2A832D8B-46C7-E241-8E65-C658392FC4E4}"/>
              </a:ext>
            </a:extLst>
          </p:cNvPr>
          <p:cNvSpPr>
            <a:spLocks noGrp="1"/>
          </p:cNvSpPr>
          <p:nvPr>
            <p:ph idx="1"/>
          </p:nvPr>
        </p:nvSpPr>
        <p:spPr>
          <a:xfrm>
            <a:off x="452282" y="1816100"/>
            <a:ext cx="5820696" cy="3804460"/>
          </a:xfrm>
        </p:spPr>
        <p:txBody>
          <a:bodyPr>
            <a:normAutofit/>
          </a:bodyPr>
          <a:lstStyle/>
          <a:p>
            <a:r>
              <a:rPr lang="en-US" dirty="0"/>
              <a:t>Industry standards access</a:t>
            </a:r>
          </a:p>
          <a:p>
            <a:r>
              <a:rPr lang="en-US" dirty="0"/>
              <a:t>Patent and intellectual property insights</a:t>
            </a:r>
          </a:p>
          <a:p>
            <a:r>
              <a:rPr lang="en-US" dirty="0"/>
              <a:t>Trend papers</a:t>
            </a:r>
          </a:p>
          <a:p>
            <a:r>
              <a:rPr lang="en-US" dirty="0"/>
              <a:t>IEEE conferences and industry</a:t>
            </a:r>
          </a:p>
          <a:p>
            <a:r>
              <a:rPr lang="en-US" dirty="0"/>
              <a:t>Trusted technology research via IEEE </a:t>
            </a:r>
            <a:r>
              <a:rPr lang="en-US" i="1" dirty="0"/>
              <a:t>Xplore</a:t>
            </a:r>
          </a:p>
          <a:p>
            <a:pPr marL="0" indent="0">
              <a:buNone/>
            </a:pPr>
            <a:br>
              <a:rPr lang="en-US" dirty="0"/>
            </a:br>
            <a:br>
              <a:rPr lang="en-US" dirty="0"/>
            </a:br>
            <a:br>
              <a:rPr lang="en-US" dirty="0"/>
            </a:br>
            <a:br>
              <a:rPr lang="en-US" dirty="0"/>
            </a:br>
            <a:endParaRPr lang="en-US" dirty="0"/>
          </a:p>
        </p:txBody>
      </p:sp>
      <p:pic>
        <p:nvPicPr>
          <p:cNvPr id="9" name="Picture Placeholder 8">
            <a:extLst>
              <a:ext uri="{FF2B5EF4-FFF2-40B4-BE49-F238E27FC236}">
                <a16:creationId xmlns:a16="http://schemas.microsoft.com/office/drawing/2014/main" id="{1275E8D4-3103-4315-96F6-BF38F591A383}"/>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noFill/>
        </p:spPr>
      </p:pic>
      <p:sp>
        <p:nvSpPr>
          <p:cNvPr id="5" name="Text Placeholder 4">
            <a:extLst>
              <a:ext uri="{FF2B5EF4-FFF2-40B4-BE49-F238E27FC236}">
                <a16:creationId xmlns:a16="http://schemas.microsoft.com/office/drawing/2014/main" id="{63A49CDA-716A-F74F-A238-FAADABFFC729}"/>
              </a:ext>
            </a:extLst>
          </p:cNvPr>
          <p:cNvSpPr>
            <a:spLocks noGrp="1"/>
          </p:cNvSpPr>
          <p:nvPr>
            <p:ph type="body" sz="quarter" idx="15"/>
          </p:nvPr>
        </p:nvSpPr>
        <p:spPr/>
        <p:txBody>
          <a:bodyPr/>
          <a:lstStyle/>
          <a:p>
            <a:r>
              <a:rPr lang="en-US"/>
              <a:t>IEEE provides valuable resources and tools for professional engineers across multiple industries and technologies.</a:t>
            </a:r>
          </a:p>
        </p:txBody>
      </p:sp>
      <p:sp>
        <p:nvSpPr>
          <p:cNvPr id="4" name="Slide Number Placeholder 3">
            <a:extLst>
              <a:ext uri="{FF2B5EF4-FFF2-40B4-BE49-F238E27FC236}">
                <a16:creationId xmlns:a16="http://schemas.microsoft.com/office/drawing/2014/main" id="{6388712D-7DB1-4C49-95D0-68E118CCBBBE}"/>
              </a:ext>
            </a:extLst>
          </p:cNvPr>
          <p:cNvSpPr>
            <a:spLocks noGrp="1"/>
          </p:cNvSpPr>
          <p:nvPr>
            <p:ph type="sldNum" sz="quarter" idx="4"/>
          </p:nvPr>
        </p:nvSpPr>
        <p:spPr/>
        <p:txBody>
          <a:bodyPr/>
          <a:lstStyle/>
          <a:p>
            <a:fld id="{109D57CF-4CD8-6948-8A66-A1C7ACFCFC42}" type="slidenum">
              <a:rPr lang="en-US" smtClean="0"/>
              <a:pPr/>
              <a:t>91</a:t>
            </a:fld>
            <a:endParaRPr lang="en-US"/>
          </a:p>
        </p:txBody>
      </p:sp>
    </p:spTree>
    <p:extLst>
      <p:ext uri="{BB962C8B-B14F-4D97-AF65-F5344CB8AC3E}">
        <p14:creationId xmlns:p14="http://schemas.microsoft.com/office/powerpoint/2010/main" val="31383563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95050-E660-E240-9945-7D3D9AE8017C}"/>
              </a:ext>
            </a:extLst>
          </p:cNvPr>
          <p:cNvSpPr>
            <a:spLocks noGrp="1"/>
          </p:cNvSpPr>
          <p:nvPr>
            <p:ph type="title"/>
          </p:nvPr>
        </p:nvSpPr>
        <p:spPr/>
        <p:txBody>
          <a:bodyPr>
            <a:noAutofit/>
          </a:bodyPr>
          <a:lstStyle/>
          <a:p>
            <a:r>
              <a:rPr lang="en-US" dirty="0"/>
              <a:t>Career and Professional Development Resources</a:t>
            </a:r>
          </a:p>
        </p:txBody>
      </p:sp>
      <p:sp>
        <p:nvSpPr>
          <p:cNvPr id="3" name="Content Placeholder 2">
            <a:extLst>
              <a:ext uri="{FF2B5EF4-FFF2-40B4-BE49-F238E27FC236}">
                <a16:creationId xmlns:a16="http://schemas.microsoft.com/office/drawing/2014/main" id="{41CA4D38-C2EB-3B4B-B1DA-39E486237CB1}"/>
              </a:ext>
            </a:extLst>
          </p:cNvPr>
          <p:cNvSpPr>
            <a:spLocks noGrp="1"/>
          </p:cNvSpPr>
          <p:nvPr>
            <p:ph idx="1"/>
          </p:nvPr>
        </p:nvSpPr>
        <p:spPr>
          <a:xfrm>
            <a:off x="452282" y="1842994"/>
            <a:ext cx="5820696" cy="3804460"/>
          </a:xfrm>
        </p:spPr>
        <p:txBody>
          <a:bodyPr>
            <a:normAutofit/>
          </a:bodyPr>
          <a:lstStyle/>
          <a:p>
            <a:r>
              <a:rPr lang="en-US" dirty="0"/>
              <a:t>Emerging technology information with </a:t>
            </a:r>
            <a:br>
              <a:rPr lang="en-US" dirty="0"/>
            </a:br>
            <a:r>
              <a:rPr lang="en-US" dirty="0"/>
              <a:t>IEEE Future Directions </a:t>
            </a:r>
          </a:p>
          <a:p>
            <a:r>
              <a:rPr lang="en-US" dirty="0"/>
              <a:t>Entrepreneurial and startup aids from </a:t>
            </a:r>
            <a:br>
              <a:rPr lang="en-US" dirty="0"/>
            </a:br>
            <a:r>
              <a:rPr lang="en-US" dirty="0"/>
              <a:t>IEEE Entrepreneurship Initiative </a:t>
            </a:r>
          </a:p>
          <a:p>
            <a:r>
              <a:rPr lang="en-US" dirty="0"/>
              <a:t>Educational resources </a:t>
            </a:r>
          </a:p>
          <a:p>
            <a:r>
              <a:rPr lang="en-US" dirty="0"/>
              <a:t>Career opportunities and tools</a:t>
            </a:r>
          </a:p>
          <a:p>
            <a:r>
              <a:rPr lang="en-US" dirty="0"/>
              <a:t>Connections with industry technical professionals</a:t>
            </a:r>
          </a:p>
        </p:txBody>
      </p:sp>
      <p:pic>
        <p:nvPicPr>
          <p:cNvPr id="11" name="Picture Placeholder 10" descr="A picture containing text, electronics&#10;&#10;Description automatically generated">
            <a:extLst>
              <a:ext uri="{FF2B5EF4-FFF2-40B4-BE49-F238E27FC236}">
                <a16:creationId xmlns:a16="http://schemas.microsoft.com/office/drawing/2014/main" id="{C965220A-19A2-5240-99BA-EE5D68D3623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518786" y="1816100"/>
            <a:ext cx="5270091" cy="3522816"/>
          </a:xfrm>
        </p:spPr>
      </p:pic>
      <p:sp>
        <p:nvSpPr>
          <p:cNvPr id="5" name="Text Placeholder 4">
            <a:extLst>
              <a:ext uri="{FF2B5EF4-FFF2-40B4-BE49-F238E27FC236}">
                <a16:creationId xmlns:a16="http://schemas.microsoft.com/office/drawing/2014/main" id="{11CDE35F-47AB-2943-A699-03B68D04D2AA}"/>
              </a:ext>
            </a:extLst>
          </p:cNvPr>
          <p:cNvSpPr>
            <a:spLocks noGrp="1"/>
          </p:cNvSpPr>
          <p:nvPr>
            <p:ph type="body" sz="quarter" idx="15"/>
          </p:nvPr>
        </p:nvSpPr>
        <p:spPr>
          <a:xfrm>
            <a:off x="452079" y="914400"/>
            <a:ext cx="7374110" cy="1026925"/>
          </a:xfrm>
        </p:spPr>
        <p:txBody>
          <a:bodyPr>
            <a:noAutofit/>
          </a:bodyPr>
          <a:lstStyle/>
          <a:p>
            <a:r>
              <a:rPr lang="en-US" dirty="0"/>
              <a:t>IEEE can help those who work in the engineering sciences, research, and technology areas.</a:t>
            </a:r>
          </a:p>
        </p:txBody>
      </p:sp>
      <p:sp>
        <p:nvSpPr>
          <p:cNvPr id="4" name="Slide Number Placeholder 3">
            <a:extLst>
              <a:ext uri="{FF2B5EF4-FFF2-40B4-BE49-F238E27FC236}">
                <a16:creationId xmlns:a16="http://schemas.microsoft.com/office/drawing/2014/main" id="{ACBA3C0E-41E1-684C-B44F-AEC23E687AE6}"/>
              </a:ext>
            </a:extLst>
          </p:cNvPr>
          <p:cNvSpPr>
            <a:spLocks noGrp="1"/>
          </p:cNvSpPr>
          <p:nvPr>
            <p:ph type="sldNum" sz="quarter" idx="4"/>
          </p:nvPr>
        </p:nvSpPr>
        <p:spPr/>
        <p:txBody>
          <a:bodyPr/>
          <a:lstStyle/>
          <a:p>
            <a:fld id="{109D57CF-4CD8-6948-8A66-A1C7ACFCFC42}" type="slidenum">
              <a:rPr lang="en-US" smtClean="0"/>
              <a:pPr/>
              <a:t>92</a:t>
            </a:fld>
            <a:endParaRPr lang="en-US"/>
          </a:p>
        </p:txBody>
      </p:sp>
    </p:spTree>
    <p:extLst>
      <p:ext uri="{BB962C8B-B14F-4D97-AF65-F5344CB8AC3E}">
        <p14:creationId xmlns:p14="http://schemas.microsoft.com/office/powerpoint/2010/main" val="39315967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Training for Industry Professionals </a:t>
            </a:r>
            <a:endParaRPr lang="en-US" dirty="0">
              <a:solidFill>
                <a:srgbClr val="FF0000"/>
              </a:solidFill>
            </a:endParaRPr>
          </a:p>
        </p:txBody>
      </p:sp>
      <p:sp>
        <p:nvSpPr>
          <p:cNvPr id="6" name="Content Placeholder 5"/>
          <p:cNvSpPr>
            <a:spLocks noGrp="1"/>
          </p:cNvSpPr>
          <p:nvPr>
            <p:ph idx="1"/>
          </p:nvPr>
        </p:nvSpPr>
        <p:spPr>
          <a:xfrm>
            <a:off x="452282" y="1815416"/>
            <a:ext cx="5820696" cy="3804460"/>
          </a:xfrm>
        </p:spPr>
        <p:txBody>
          <a:bodyPr>
            <a:normAutofit/>
          </a:bodyPr>
          <a:lstStyle/>
          <a:p>
            <a:pPr>
              <a:lnSpc>
                <a:spcPct val="100000"/>
              </a:lnSpc>
            </a:pPr>
            <a:r>
              <a:rPr lang="en-US" dirty="0"/>
              <a:t>Increase attendance at your trainings and </a:t>
            </a:r>
            <a:br>
              <a:rPr lang="en-US" dirty="0"/>
            </a:br>
            <a:r>
              <a:rPr lang="en-US" dirty="0"/>
              <a:t>meetings by offering IEEE credentials and career advancement opportunities </a:t>
            </a:r>
          </a:p>
          <a:p>
            <a:pPr>
              <a:lnSpc>
                <a:spcPct val="100000"/>
              </a:lnSpc>
            </a:pPr>
            <a:r>
              <a:rPr lang="en-US" dirty="0"/>
              <a:t>Participants and attendees of IEEE-sponsored                                                         events can earn: </a:t>
            </a:r>
          </a:p>
          <a:p>
            <a:pPr lvl="1">
              <a:lnSpc>
                <a:spcPct val="100000"/>
              </a:lnSpc>
            </a:pPr>
            <a:r>
              <a:rPr lang="en-US" dirty="0"/>
              <a:t>Continuing Education Units (CEU) and Professional Development Hours (PDH) through the IEEE Learning Network</a:t>
            </a:r>
          </a:p>
          <a:p>
            <a:pPr lvl="1">
              <a:lnSpc>
                <a:spcPct val="100000"/>
              </a:lnSpc>
            </a:pPr>
            <a:r>
              <a:rPr lang="en-US" dirty="0"/>
              <a:t>Certificates of Participation</a:t>
            </a:r>
          </a:p>
          <a:p>
            <a:pPr lvl="1">
              <a:lnSpc>
                <a:spcPct val="100000"/>
              </a:lnSpc>
            </a:pPr>
            <a:r>
              <a:rPr lang="en-US" dirty="0"/>
              <a:t>Digital Badges</a:t>
            </a:r>
          </a:p>
        </p:txBody>
      </p:sp>
      <p:sp>
        <p:nvSpPr>
          <p:cNvPr id="7" name="Text Placeholder 6"/>
          <p:cNvSpPr>
            <a:spLocks noGrp="1"/>
          </p:cNvSpPr>
          <p:nvPr>
            <p:ph type="body" sz="quarter" idx="15"/>
          </p:nvPr>
        </p:nvSpPr>
        <p:spPr/>
        <p:txBody>
          <a:bodyPr/>
          <a:lstStyle/>
          <a:p>
            <a:r>
              <a:rPr lang="en-US" dirty="0"/>
              <a:t>IEEE courses help industry professionals, and their companies, stay up-to-date on the latest technologies.</a:t>
            </a:r>
          </a:p>
        </p:txBody>
      </p:sp>
      <p:sp>
        <p:nvSpPr>
          <p:cNvPr id="5" name="Slide Number Placeholder 4"/>
          <p:cNvSpPr>
            <a:spLocks noGrp="1"/>
          </p:cNvSpPr>
          <p:nvPr>
            <p:ph type="sldNum" sz="quarter" idx="4"/>
          </p:nvPr>
        </p:nvSpPr>
        <p:spPr/>
        <p:txBody>
          <a:bodyPr/>
          <a:lstStyle/>
          <a:p>
            <a:fld id="{109D57CF-4CD8-6948-8A66-A1C7ACFCFC42}" type="slidenum">
              <a:rPr lang="en-US" smtClean="0"/>
              <a:pPr/>
              <a:t>93</a:t>
            </a:fld>
            <a:endParaRPr lang="en-US" dirty="0"/>
          </a:p>
        </p:txBody>
      </p:sp>
      <p:sp>
        <p:nvSpPr>
          <p:cNvPr id="10" name="Rectangle 9">
            <a:extLst>
              <a:ext uri="{FF2B5EF4-FFF2-40B4-BE49-F238E27FC236}">
                <a16:creationId xmlns:a16="http://schemas.microsoft.com/office/drawing/2014/main" id="{10FAA666-8C4D-2C40-83B0-1393B5B22CDE}"/>
              </a:ext>
            </a:extLst>
          </p:cNvPr>
          <p:cNvSpPr/>
          <p:nvPr/>
        </p:nvSpPr>
        <p:spPr>
          <a:xfrm>
            <a:off x="1725905" y="6239930"/>
            <a:ext cx="8200293" cy="368114"/>
          </a:xfrm>
          <a:prstGeom prst="rect">
            <a:avLst/>
          </a:prstGeom>
        </p:spPr>
        <p:txBody>
          <a:bodyPr wrap="square">
            <a:spAutoFit/>
          </a:bodyPr>
          <a:lstStyle/>
          <a:p>
            <a:pPr>
              <a:lnSpc>
                <a:spcPct val="120000"/>
              </a:lnSpc>
            </a:pPr>
            <a:r>
              <a:rPr lang="en-US" sz="1600" b="1" dirty="0">
                <a:solidFill>
                  <a:srgbClr val="00629B"/>
                </a:solidFill>
              </a:rPr>
              <a:t>Visit </a:t>
            </a:r>
            <a:r>
              <a:rPr lang="en-US" sz="1600" b="1" dirty="0">
                <a:solidFill>
                  <a:srgbClr val="00629B"/>
                </a:solidFill>
                <a:hlinkClick r:id="rId3">
                  <a:extLst>
                    <a:ext uri="{A12FA001-AC4F-418D-AE19-62706E023703}">
                      <ahyp:hlinkClr xmlns:ahyp="http://schemas.microsoft.com/office/drawing/2018/hyperlinkcolor" val="tx"/>
                    </a:ext>
                  </a:extLst>
                </a:hlinkClick>
              </a:rPr>
              <a:t>ieeexplore.ieee.org </a:t>
            </a:r>
            <a:endParaRPr lang="en-US" sz="1600" b="1" dirty="0">
              <a:solidFill>
                <a:srgbClr val="00629B"/>
              </a:solidFill>
            </a:endParaRPr>
          </a:p>
        </p:txBody>
      </p:sp>
      <p:pic>
        <p:nvPicPr>
          <p:cNvPr id="11" name="Picture 10">
            <a:extLst>
              <a:ext uri="{FF2B5EF4-FFF2-40B4-BE49-F238E27FC236}">
                <a16:creationId xmlns:a16="http://schemas.microsoft.com/office/drawing/2014/main" id="{EE68C115-16B1-AA4F-BE30-1345FD050C71}"/>
              </a:ext>
            </a:extLst>
          </p:cNvPr>
          <p:cNvPicPr>
            <a:picLocks noChangeAspect="1"/>
          </p:cNvPicPr>
          <p:nvPr/>
        </p:nvPicPr>
        <p:blipFill>
          <a:blip r:embed="rId4"/>
          <a:stretch>
            <a:fillRect/>
          </a:stretch>
        </p:blipFill>
        <p:spPr>
          <a:xfrm>
            <a:off x="6564913" y="1857940"/>
            <a:ext cx="5223964" cy="3480975"/>
          </a:xfrm>
          <a:prstGeom prst="snip2DiagRect">
            <a:avLst/>
          </a:prstGeom>
          <a:ln w="76200">
            <a:noFill/>
          </a:ln>
        </p:spPr>
      </p:pic>
    </p:spTree>
    <p:extLst>
      <p:ext uri="{BB962C8B-B14F-4D97-AF65-F5344CB8AC3E}">
        <p14:creationId xmlns:p14="http://schemas.microsoft.com/office/powerpoint/2010/main" val="19413857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nip Diagonal Corner Rectangle 25">
            <a:extLst>
              <a:ext uri="{FF2B5EF4-FFF2-40B4-BE49-F238E27FC236}">
                <a16:creationId xmlns:a16="http://schemas.microsoft.com/office/drawing/2014/main" id="{2FB2B043-556B-E74E-9F43-5DB466D243FF}"/>
              </a:ext>
            </a:extLst>
          </p:cNvPr>
          <p:cNvSpPr/>
          <p:nvPr/>
        </p:nvSpPr>
        <p:spPr>
          <a:xfrm>
            <a:off x="452078" y="4690479"/>
            <a:ext cx="11392777" cy="1335745"/>
          </a:xfrm>
          <a:prstGeom prst="snip2DiagRect">
            <a:avLst/>
          </a:prstGeom>
          <a:solidFill>
            <a:srgbClr val="00B5E2">
              <a:alpha val="94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E402FB68-0FDA-704C-8D34-ADF9846291D3}"/>
              </a:ext>
            </a:extLst>
          </p:cNvPr>
          <p:cNvGrpSpPr/>
          <p:nvPr/>
        </p:nvGrpSpPr>
        <p:grpSpPr>
          <a:xfrm>
            <a:off x="452078" y="4684129"/>
            <a:ext cx="11392812" cy="227577"/>
            <a:chOff x="-185231" y="4684129"/>
            <a:chExt cx="11392812" cy="227577"/>
          </a:xfrm>
        </p:grpSpPr>
        <p:cxnSp>
          <p:nvCxnSpPr>
            <p:cNvPr id="29" name="Straight Connector 28">
              <a:extLst>
                <a:ext uri="{FF2B5EF4-FFF2-40B4-BE49-F238E27FC236}">
                  <a16:creationId xmlns:a16="http://schemas.microsoft.com/office/drawing/2014/main" id="{364DE428-8979-614E-A92C-B62E6B2DD594}"/>
                </a:ext>
              </a:extLst>
            </p:cNvPr>
            <p:cNvCxnSpPr>
              <a:cxnSpLocks/>
            </p:cNvCxnSpPr>
            <p:nvPr/>
          </p:nvCxnSpPr>
          <p:spPr>
            <a:xfrm>
              <a:off x="-185231" y="4712894"/>
              <a:ext cx="1116523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Right Triangle 29">
              <a:extLst>
                <a:ext uri="{FF2B5EF4-FFF2-40B4-BE49-F238E27FC236}">
                  <a16:creationId xmlns:a16="http://schemas.microsoft.com/office/drawing/2014/main" id="{4A0B407A-1415-2849-A9F3-7A8D68E69E7B}"/>
                </a:ext>
              </a:extLst>
            </p:cNvPr>
            <p:cNvSpPr/>
            <p:nvPr/>
          </p:nvSpPr>
          <p:spPr>
            <a:xfrm>
              <a:off x="10980004" y="4684129"/>
              <a:ext cx="227577" cy="2275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CE943709-7747-704B-8098-0EB00E795D61}"/>
              </a:ext>
            </a:extLst>
          </p:cNvPr>
          <p:cNvSpPr/>
          <p:nvPr/>
        </p:nvSpPr>
        <p:spPr>
          <a:xfrm>
            <a:off x="504497" y="409903"/>
            <a:ext cx="9631023" cy="1338828"/>
          </a:xfrm>
          <a:prstGeom prst="rect">
            <a:avLst/>
          </a:prstGeom>
        </p:spPr>
        <p:txBody>
          <a:bodyPr wrap="square">
            <a:spAutoFit/>
          </a:bodyPr>
          <a:lstStyle/>
          <a:p>
            <a:r>
              <a:rPr lang="en-US" sz="3300" b="1" i="0" u="none" strike="noStrike">
                <a:solidFill>
                  <a:srgbClr val="00629B"/>
                </a:solidFill>
                <a:effectLst/>
                <a:latin typeface="Calibri" panose="020F0502020204030204" pitchFamily="34" charset="0"/>
              </a:rPr>
              <a:t>IEEE Corporate Partnership Program (IEEE CPP)</a:t>
            </a:r>
            <a:endParaRPr lang="en-US" sz="3300" b="0">
              <a:effectLst/>
            </a:endParaRPr>
          </a:p>
          <a:p>
            <a:r>
              <a:rPr lang="en-US" sz="2400" i="1">
                <a:solidFill>
                  <a:schemeClr val="bg1">
                    <a:lumMod val="50000"/>
                  </a:schemeClr>
                </a:solidFill>
              </a:rPr>
              <a:t>Companies can strengthen business intelligence, workforce development, and public visibility programs</a:t>
            </a:r>
          </a:p>
        </p:txBody>
      </p:sp>
      <p:sp>
        <p:nvSpPr>
          <p:cNvPr id="7" name="Rectangle 6">
            <a:extLst>
              <a:ext uri="{FF2B5EF4-FFF2-40B4-BE49-F238E27FC236}">
                <a16:creationId xmlns:a16="http://schemas.microsoft.com/office/drawing/2014/main" id="{76E82EB5-6926-2147-ABDB-4A420D489364}"/>
              </a:ext>
            </a:extLst>
          </p:cNvPr>
          <p:cNvSpPr/>
          <p:nvPr/>
        </p:nvSpPr>
        <p:spPr>
          <a:xfrm>
            <a:off x="504497" y="1825741"/>
            <a:ext cx="6046774" cy="369332"/>
          </a:xfrm>
          <a:prstGeom prst="rect">
            <a:avLst/>
          </a:prstGeom>
        </p:spPr>
        <p:txBody>
          <a:bodyPr wrap="square">
            <a:spAutoFit/>
          </a:bodyPr>
          <a:lstStyle/>
          <a:p>
            <a:r>
              <a:rPr lang="en-US" b="1">
                <a:solidFill>
                  <a:srgbClr val="000000"/>
                </a:solidFill>
              </a:rPr>
              <a:t>E</a:t>
            </a:r>
            <a:r>
              <a:rPr lang="en-US" b="1" i="0">
                <a:solidFill>
                  <a:srgbClr val="000000"/>
                </a:solidFill>
                <a:effectLst/>
              </a:rPr>
              <a:t>xclusive corporate partners with IEEE CPP will be able to:</a:t>
            </a:r>
            <a:endParaRPr lang="en-US" b="0" i="0">
              <a:solidFill>
                <a:srgbClr val="000000"/>
              </a:solidFill>
              <a:effectLst/>
            </a:endParaRPr>
          </a:p>
        </p:txBody>
      </p:sp>
      <p:pic>
        <p:nvPicPr>
          <p:cNvPr id="1026" name="Picture 2">
            <a:extLst>
              <a:ext uri="{FF2B5EF4-FFF2-40B4-BE49-F238E27FC236}">
                <a16:creationId xmlns:a16="http://schemas.microsoft.com/office/drawing/2014/main" id="{5444E7A3-5625-6E4F-9D9D-EACA08CF4D2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3081" y="2142044"/>
            <a:ext cx="754269" cy="7542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92BDD1E-10F2-CF42-88F4-B316D89C9E90}"/>
              </a:ext>
            </a:extLst>
          </p:cNvPr>
          <p:cNvSpPr/>
          <p:nvPr/>
        </p:nvSpPr>
        <p:spPr>
          <a:xfrm>
            <a:off x="1631200" y="2276985"/>
            <a:ext cx="4062361" cy="584775"/>
          </a:xfrm>
          <a:prstGeom prst="rect">
            <a:avLst/>
          </a:prstGeom>
        </p:spPr>
        <p:txBody>
          <a:bodyPr wrap="square">
            <a:spAutoFit/>
          </a:bodyPr>
          <a:lstStyle/>
          <a:p>
            <a:r>
              <a:rPr lang="en-US" sz="1600" b="0" i="0">
                <a:solidFill>
                  <a:srgbClr val="000000"/>
                </a:solidFill>
                <a:effectLst/>
              </a:rPr>
              <a:t>Leverage the full benefit of the global reach and technical expertise of IEEE</a:t>
            </a:r>
            <a:endParaRPr lang="en-US" sz="1600"/>
          </a:p>
        </p:txBody>
      </p:sp>
      <p:sp>
        <p:nvSpPr>
          <p:cNvPr id="9" name="Rectangle 8">
            <a:extLst>
              <a:ext uri="{FF2B5EF4-FFF2-40B4-BE49-F238E27FC236}">
                <a16:creationId xmlns:a16="http://schemas.microsoft.com/office/drawing/2014/main" id="{3DB323EF-823E-7441-BC7D-88E401D1A9F4}"/>
              </a:ext>
            </a:extLst>
          </p:cNvPr>
          <p:cNvSpPr/>
          <p:nvPr/>
        </p:nvSpPr>
        <p:spPr>
          <a:xfrm>
            <a:off x="1647350" y="3135893"/>
            <a:ext cx="3990486" cy="338554"/>
          </a:xfrm>
          <a:prstGeom prst="rect">
            <a:avLst/>
          </a:prstGeom>
        </p:spPr>
        <p:txBody>
          <a:bodyPr wrap="square">
            <a:spAutoFit/>
          </a:bodyPr>
          <a:lstStyle/>
          <a:p>
            <a:r>
              <a:rPr lang="en-US" sz="1600" b="0" i="0">
                <a:solidFill>
                  <a:srgbClr val="000000"/>
                </a:solidFill>
                <a:effectLst/>
              </a:rPr>
              <a:t>Engage and develop your technical employees</a:t>
            </a:r>
            <a:endParaRPr lang="en-US" sz="1600"/>
          </a:p>
        </p:txBody>
      </p:sp>
      <p:pic>
        <p:nvPicPr>
          <p:cNvPr id="1028" name="Picture 4">
            <a:extLst>
              <a:ext uri="{FF2B5EF4-FFF2-40B4-BE49-F238E27FC236}">
                <a16:creationId xmlns:a16="http://schemas.microsoft.com/office/drawing/2014/main" id="{712239C0-AB07-5048-9B3C-2A245B5282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1840" y="2905196"/>
            <a:ext cx="840564" cy="8405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87051DF-C217-1F4C-8381-3A99A1165E9F}"/>
              </a:ext>
            </a:extLst>
          </p:cNvPr>
          <p:cNvSpPr/>
          <p:nvPr/>
        </p:nvSpPr>
        <p:spPr>
          <a:xfrm>
            <a:off x="1652407" y="3804967"/>
            <a:ext cx="4210542" cy="584775"/>
          </a:xfrm>
          <a:prstGeom prst="rect">
            <a:avLst/>
          </a:prstGeom>
        </p:spPr>
        <p:txBody>
          <a:bodyPr wrap="square">
            <a:spAutoFit/>
          </a:bodyPr>
          <a:lstStyle/>
          <a:p>
            <a:r>
              <a:rPr lang="en-US" sz="1600" b="0" i="0">
                <a:solidFill>
                  <a:srgbClr val="000000"/>
                </a:solidFill>
                <a:effectLst/>
              </a:rPr>
              <a:t>Influence technology development and help define standards</a:t>
            </a:r>
            <a:endParaRPr lang="en-US" sz="1600"/>
          </a:p>
        </p:txBody>
      </p:sp>
      <p:pic>
        <p:nvPicPr>
          <p:cNvPr id="1030" name="Picture 6">
            <a:extLst>
              <a:ext uri="{FF2B5EF4-FFF2-40B4-BE49-F238E27FC236}">
                <a16:creationId xmlns:a16="http://schemas.microsoft.com/office/drawing/2014/main" id="{D47A232F-14C1-CA41-AA84-800F2FA70A0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3084" y="3744745"/>
            <a:ext cx="707457" cy="70745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05A8069-06F3-164A-BF7B-4594E07B85EF}"/>
              </a:ext>
            </a:extLst>
          </p:cNvPr>
          <p:cNvSpPr/>
          <p:nvPr/>
        </p:nvSpPr>
        <p:spPr>
          <a:xfrm>
            <a:off x="6608968" y="2273931"/>
            <a:ext cx="4502055" cy="584775"/>
          </a:xfrm>
          <a:prstGeom prst="rect">
            <a:avLst/>
          </a:prstGeom>
        </p:spPr>
        <p:txBody>
          <a:bodyPr wrap="square">
            <a:spAutoFit/>
          </a:bodyPr>
          <a:lstStyle/>
          <a:p>
            <a:r>
              <a:rPr lang="en-US" sz="1600" b="0" i="0">
                <a:solidFill>
                  <a:srgbClr val="000000"/>
                </a:solidFill>
                <a:effectLst/>
              </a:rPr>
              <a:t>Foster innovation and keep your global workforce on top of the latest technology advances</a:t>
            </a:r>
            <a:endParaRPr lang="en-US" sz="1600"/>
          </a:p>
        </p:txBody>
      </p:sp>
      <p:pic>
        <p:nvPicPr>
          <p:cNvPr id="1032" name="Picture 8">
            <a:extLst>
              <a:ext uri="{FF2B5EF4-FFF2-40B4-BE49-F238E27FC236}">
                <a16:creationId xmlns:a16="http://schemas.microsoft.com/office/drawing/2014/main" id="{332B7A7A-077B-5E42-A0D8-93CDCACBC26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93562" y="2155831"/>
            <a:ext cx="818988" cy="8189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C60EFB6-F88F-8248-95A7-148045F69B33}"/>
              </a:ext>
            </a:extLst>
          </p:cNvPr>
          <p:cNvSpPr/>
          <p:nvPr/>
        </p:nvSpPr>
        <p:spPr>
          <a:xfrm>
            <a:off x="6604436" y="3060431"/>
            <a:ext cx="4502054" cy="584775"/>
          </a:xfrm>
          <a:prstGeom prst="rect">
            <a:avLst/>
          </a:prstGeom>
        </p:spPr>
        <p:txBody>
          <a:bodyPr wrap="square">
            <a:spAutoFit/>
          </a:bodyPr>
          <a:lstStyle/>
          <a:p>
            <a:r>
              <a:rPr lang="en-US" sz="1600" b="0" i="0">
                <a:solidFill>
                  <a:srgbClr val="000000"/>
                </a:solidFill>
                <a:effectLst/>
              </a:rPr>
              <a:t>Receive on-demand access to some of the year’s most essential plenary sessions at IEEE conferences </a:t>
            </a:r>
            <a:endParaRPr lang="en-US" sz="1600"/>
          </a:p>
        </p:txBody>
      </p:sp>
      <p:pic>
        <p:nvPicPr>
          <p:cNvPr id="1034" name="Picture 10">
            <a:extLst>
              <a:ext uri="{FF2B5EF4-FFF2-40B4-BE49-F238E27FC236}">
                <a16:creationId xmlns:a16="http://schemas.microsoft.com/office/drawing/2014/main" id="{E0B61C3D-6D17-414C-A40C-A5AED64D73E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05206" y="2987781"/>
            <a:ext cx="673451" cy="72886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BE8BBE1-0D43-1941-A153-20CCE365E414}"/>
              </a:ext>
            </a:extLst>
          </p:cNvPr>
          <p:cNvSpPr/>
          <p:nvPr/>
        </p:nvSpPr>
        <p:spPr>
          <a:xfrm>
            <a:off x="6551270" y="3847969"/>
            <a:ext cx="4502053" cy="584775"/>
          </a:xfrm>
          <a:prstGeom prst="rect">
            <a:avLst/>
          </a:prstGeom>
        </p:spPr>
        <p:txBody>
          <a:bodyPr wrap="square">
            <a:spAutoFit/>
          </a:bodyPr>
          <a:lstStyle/>
          <a:p>
            <a:r>
              <a:rPr lang="en-US" sz="1600" b="0" i="0">
                <a:solidFill>
                  <a:srgbClr val="000000"/>
                </a:solidFill>
                <a:effectLst/>
              </a:rPr>
              <a:t>Celebrate leaders in the engineering profession, connect with innovators, and learn from visionaries</a:t>
            </a:r>
            <a:endParaRPr lang="en-US" sz="1600"/>
          </a:p>
        </p:txBody>
      </p:sp>
      <p:pic>
        <p:nvPicPr>
          <p:cNvPr id="1036" name="Picture 12">
            <a:extLst>
              <a:ext uri="{FF2B5EF4-FFF2-40B4-BE49-F238E27FC236}">
                <a16:creationId xmlns:a16="http://schemas.microsoft.com/office/drawing/2014/main" id="{147518F7-B518-C245-BF7E-D54DD5C6B80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23149" y="3746550"/>
            <a:ext cx="796255" cy="79625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0156D9B-103A-9E4C-9A1B-DFFC97D28F0A}"/>
              </a:ext>
            </a:extLst>
          </p:cNvPr>
          <p:cNvSpPr/>
          <p:nvPr/>
        </p:nvSpPr>
        <p:spPr>
          <a:xfrm>
            <a:off x="831840" y="4806592"/>
            <a:ext cx="3294927" cy="1077218"/>
          </a:xfrm>
          <a:prstGeom prst="rect">
            <a:avLst/>
          </a:prstGeom>
        </p:spPr>
        <p:txBody>
          <a:bodyPr wrap="square">
            <a:spAutoFit/>
          </a:bodyPr>
          <a:lstStyle/>
          <a:p>
            <a:pPr algn="ctr"/>
            <a:r>
              <a:rPr lang="en-US" sz="1600" b="1" dirty="0">
                <a:solidFill>
                  <a:schemeClr val="accent4">
                    <a:lumMod val="20000"/>
                    <a:lumOff val="80000"/>
                  </a:schemeClr>
                </a:solidFill>
              </a:rPr>
              <a:t>BUSINESS DEVELOPMENT </a:t>
            </a:r>
            <a:endParaRPr lang="en-US" sz="1600" b="0" dirty="0">
              <a:solidFill>
                <a:schemeClr val="accent4">
                  <a:lumMod val="20000"/>
                  <a:lumOff val="80000"/>
                </a:schemeClr>
              </a:solidFill>
              <a:effectLst/>
            </a:endParaRPr>
          </a:p>
          <a:p>
            <a:pPr algn="ctr" fontAlgn="base"/>
            <a:r>
              <a:rPr lang="en-US" sz="1600" dirty="0">
                <a:solidFill>
                  <a:schemeClr val="bg1"/>
                </a:solidFill>
              </a:rPr>
              <a:t>Networking</a:t>
            </a:r>
          </a:p>
          <a:p>
            <a:pPr algn="ctr" fontAlgn="base"/>
            <a:r>
              <a:rPr lang="en-US" sz="1600" dirty="0">
                <a:solidFill>
                  <a:schemeClr val="bg1"/>
                </a:solidFill>
              </a:rPr>
              <a:t>Business Intelligence</a:t>
            </a:r>
          </a:p>
          <a:p>
            <a:pPr algn="ctr" fontAlgn="base"/>
            <a:r>
              <a:rPr lang="en-US" sz="1600" dirty="0">
                <a:solidFill>
                  <a:schemeClr val="bg1"/>
                </a:solidFill>
              </a:rPr>
              <a:t>Emerging Market Development</a:t>
            </a:r>
          </a:p>
        </p:txBody>
      </p:sp>
      <p:sp>
        <p:nvSpPr>
          <p:cNvPr id="23" name="Rectangle 22">
            <a:extLst>
              <a:ext uri="{FF2B5EF4-FFF2-40B4-BE49-F238E27FC236}">
                <a16:creationId xmlns:a16="http://schemas.microsoft.com/office/drawing/2014/main" id="{4C2643CF-E71C-854D-8449-457B865682BA}"/>
              </a:ext>
            </a:extLst>
          </p:cNvPr>
          <p:cNvSpPr/>
          <p:nvPr/>
        </p:nvSpPr>
        <p:spPr>
          <a:xfrm>
            <a:off x="4462642" y="4822044"/>
            <a:ext cx="2872369" cy="1077218"/>
          </a:xfrm>
          <a:prstGeom prst="rect">
            <a:avLst/>
          </a:prstGeom>
        </p:spPr>
        <p:txBody>
          <a:bodyPr wrap="square">
            <a:spAutoFit/>
          </a:bodyPr>
          <a:lstStyle/>
          <a:p>
            <a:pPr algn="ctr"/>
            <a:r>
              <a:rPr lang="en-US" sz="1600" b="1" dirty="0">
                <a:solidFill>
                  <a:schemeClr val="accent4">
                    <a:lumMod val="20000"/>
                    <a:lumOff val="80000"/>
                  </a:schemeClr>
                </a:solidFill>
              </a:rPr>
              <a:t>PUBLIC VISIBILITY </a:t>
            </a:r>
            <a:endParaRPr lang="en-US" sz="1600" b="0" dirty="0">
              <a:solidFill>
                <a:schemeClr val="accent4">
                  <a:lumMod val="20000"/>
                  <a:lumOff val="80000"/>
                </a:schemeClr>
              </a:solidFill>
              <a:effectLst/>
            </a:endParaRPr>
          </a:p>
          <a:p>
            <a:pPr algn="ctr" fontAlgn="base"/>
            <a:r>
              <a:rPr lang="en-US" sz="1600" dirty="0">
                <a:solidFill>
                  <a:schemeClr val="bg1"/>
                </a:solidFill>
              </a:rPr>
              <a:t>Thought Leadership</a:t>
            </a:r>
          </a:p>
          <a:p>
            <a:pPr algn="ctr" fontAlgn="base"/>
            <a:r>
              <a:rPr lang="en-US" sz="1600" dirty="0">
                <a:solidFill>
                  <a:schemeClr val="bg1"/>
                </a:solidFill>
              </a:rPr>
              <a:t>Foundation Leadership</a:t>
            </a:r>
          </a:p>
          <a:p>
            <a:pPr algn="ctr" fontAlgn="base"/>
            <a:r>
              <a:rPr lang="en-US" sz="1600" dirty="0">
                <a:solidFill>
                  <a:schemeClr val="bg1"/>
                </a:solidFill>
              </a:rPr>
              <a:t>Branding</a:t>
            </a:r>
          </a:p>
        </p:txBody>
      </p:sp>
      <p:sp>
        <p:nvSpPr>
          <p:cNvPr id="24" name="Rectangle 23">
            <a:extLst>
              <a:ext uri="{FF2B5EF4-FFF2-40B4-BE49-F238E27FC236}">
                <a16:creationId xmlns:a16="http://schemas.microsoft.com/office/drawing/2014/main" id="{3DC51690-E098-0548-B00F-FED3EAE07B99}"/>
              </a:ext>
            </a:extLst>
          </p:cNvPr>
          <p:cNvSpPr/>
          <p:nvPr/>
        </p:nvSpPr>
        <p:spPr>
          <a:xfrm>
            <a:off x="7811563" y="4715743"/>
            <a:ext cx="3294927" cy="1323439"/>
          </a:xfrm>
          <a:prstGeom prst="rect">
            <a:avLst/>
          </a:prstGeom>
        </p:spPr>
        <p:txBody>
          <a:bodyPr wrap="square">
            <a:spAutoFit/>
          </a:bodyPr>
          <a:lstStyle/>
          <a:p>
            <a:pPr algn="ctr"/>
            <a:r>
              <a:rPr lang="en-US" sz="1600" b="1" dirty="0">
                <a:solidFill>
                  <a:schemeClr val="accent4">
                    <a:lumMod val="20000"/>
                    <a:lumOff val="80000"/>
                  </a:schemeClr>
                </a:solidFill>
              </a:rPr>
              <a:t>WORKFORCE DEVELOPMENT </a:t>
            </a:r>
            <a:endParaRPr lang="en-US" sz="1600" b="0" dirty="0">
              <a:solidFill>
                <a:schemeClr val="accent4">
                  <a:lumMod val="20000"/>
                  <a:lumOff val="80000"/>
                </a:schemeClr>
              </a:solidFill>
              <a:effectLst/>
            </a:endParaRPr>
          </a:p>
          <a:p>
            <a:pPr algn="ctr"/>
            <a:r>
              <a:rPr lang="en-US" sz="1600" dirty="0">
                <a:solidFill>
                  <a:schemeClr val="bg1"/>
                </a:solidFill>
              </a:rPr>
              <a:t>Membership Management</a:t>
            </a:r>
          </a:p>
          <a:p>
            <a:pPr algn="ctr" fontAlgn="base"/>
            <a:r>
              <a:rPr lang="en-US" sz="1600" dirty="0">
                <a:solidFill>
                  <a:schemeClr val="bg1"/>
                </a:solidFill>
              </a:rPr>
              <a:t>IEEE Social Good Activities</a:t>
            </a:r>
          </a:p>
          <a:p>
            <a:pPr algn="ctr" fontAlgn="base"/>
            <a:r>
              <a:rPr lang="en-US" sz="1600" dirty="0">
                <a:solidFill>
                  <a:schemeClr val="bg1"/>
                </a:solidFill>
              </a:rPr>
              <a:t>Professional Development</a:t>
            </a:r>
          </a:p>
          <a:p>
            <a:pPr algn="ctr" fontAlgn="base"/>
            <a:r>
              <a:rPr lang="en-US" sz="1600" dirty="0">
                <a:solidFill>
                  <a:schemeClr val="bg1"/>
                </a:solidFill>
              </a:rPr>
              <a:t>Retention &amp; Recruitment</a:t>
            </a:r>
          </a:p>
        </p:txBody>
      </p:sp>
      <p:sp>
        <p:nvSpPr>
          <p:cNvPr id="15" name="Rectangle 14">
            <a:extLst>
              <a:ext uri="{FF2B5EF4-FFF2-40B4-BE49-F238E27FC236}">
                <a16:creationId xmlns:a16="http://schemas.microsoft.com/office/drawing/2014/main" id="{DFF077B0-C773-164E-926D-42A65B39459E}"/>
              </a:ext>
            </a:extLst>
          </p:cNvPr>
          <p:cNvSpPr/>
          <p:nvPr/>
        </p:nvSpPr>
        <p:spPr>
          <a:xfrm>
            <a:off x="5977217" y="3244334"/>
            <a:ext cx="237566" cy="369332"/>
          </a:xfrm>
          <a:prstGeom prst="rect">
            <a:avLst/>
          </a:prstGeom>
        </p:spPr>
        <p:txBody>
          <a:bodyPr wrap="none">
            <a:spAutoFit/>
          </a:bodyPr>
          <a:lstStyle/>
          <a:p>
            <a:r>
              <a:rPr lang="en-US" b="0">
                <a:effectLst/>
              </a:rPr>
              <a:t> </a:t>
            </a:r>
            <a:endParaRPr lang="en-US"/>
          </a:p>
        </p:txBody>
      </p:sp>
      <p:cxnSp>
        <p:nvCxnSpPr>
          <p:cNvPr id="17" name="Straight Connector 16">
            <a:extLst>
              <a:ext uri="{FF2B5EF4-FFF2-40B4-BE49-F238E27FC236}">
                <a16:creationId xmlns:a16="http://schemas.microsoft.com/office/drawing/2014/main" id="{E4B1F5F7-1AFD-F045-81FC-9166316A3D90}"/>
              </a:ext>
            </a:extLst>
          </p:cNvPr>
          <p:cNvCxnSpPr/>
          <p:nvPr/>
        </p:nvCxnSpPr>
        <p:spPr>
          <a:xfrm>
            <a:off x="4371541" y="4527191"/>
            <a:ext cx="0" cy="164486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4F4ABCA-F925-BC40-AB8F-8D3F58CEE18C}"/>
              </a:ext>
            </a:extLst>
          </p:cNvPr>
          <p:cNvCxnSpPr>
            <a:cxnSpLocks/>
          </p:cNvCxnSpPr>
          <p:nvPr/>
        </p:nvCxnSpPr>
        <p:spPr>
          <a:xfrm>
            <a:off x="7503060" y="4497956"/>
            <a:ext cx="0" cy="178853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6532D3F-3F0B-A84D-A3B2-9BB814B525B6}"/>
              </a:ext>
            </a:extLst>
          </p:cNvPr>
          <p:cNvSpPr/>
          <p:nvPr/>
        </p:nvSpPr>
        <p:spPr>
          <a:xfrm>
            <a:off x="1620541" y="6283029"/>
            <a:ext cx="8937090" cy="338554"/>
          </a:xfrm>
          <a:prstGeom prst="rect">
            <a:avLst/>
          </a:prstGeom>
        </p:spPr>
        <p:txBody>
          <a:bodyPr wrap="square">
            <a:spAutoFit/>
          </a:bodyPr>
          <a:lstStyle/>
          <a:p>
            <a:r>
              <a:rPr lang="en-US" sz="1600" b="1" dirty="0">
                <a:solidFill>
                  <a:srgbClr val="00629B"/>
                </a:solidFill>
                <a:latin typeface="Calibri" panose="020F0502020204030204" pitchFamily="34" charset="0"/>
              </a:rPr>
              <a:t>Learn more:  </a:t>
            </a:r>
            <a:r>
              <a:rPr lang="en-US" sz="1600" b="1" dirty="0">
                <a:solidFill>
                  <a:srgbClr val="00629B"/>
                </a:solidFill>
                <a:latin typeface="Calibri" panose="020F0502020204030204" pitchFamily="34" charset="0"/>
                <a:hlinkClick r:id="rId8">
                  <a:extLst>
                    <a:ext uri="{A12FA001-AC4F-418D-AE19-62706E023703}">
                      <ahyp:hlinkClr xmlns:ahyp="http://schemas.microsoft.com/office/drawing/2018/hyperlinkcolor" val="tx"/>
                    </a:ext>
                  </a:extLst>
                </a:hlinkClick>
              </a:rPr>
              <a:t>ieee.org/membership/ieee-corporate-partnership-program.html</a:t>
            </a:r>
            <a:endParaRPr lang="en-US" sz="1600" b="0" dirty="0">
              <a:solidFill>
                <a:srgbClr val="00629B"/>
              </a:solidFill>
              <a:effectLst/>
            </a:endParaRPr>
          </a:p>
        </p:txBody>
      </p:sp>
      <p:sp>
        <p:nvSpPr>
          <p:cNvPr id="25" name="Slide Number Placeholder 4">
            <a:extLst>
              <a:ext uri="{FF2B5EF4-FFF2-40B4-BE49-F238E27FC236}">
                <a16:creationId xmlns:a16="http://schemas.microsoft.com/office/drawing/2014/main" id="{82B24FF8-FBCE-400F-A435-06A66ACD4892}"/>
              </a:ext>
            </a:extLst>
          </p:cNvPr>
          <p:cNvSpPr txBox="1">
            <a:spLocks/>
          </p:cNvSpPr>
          <p:nvPr/>
        </p:nvSpPr>
        <p:spPr>
          <a:xfrm>
            <a:off x="1330861" y="6304687"/>
            <a:ext cx="790088" cy="1825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9D57CF-4CD8-6948-8A66-A1C7ACFCFC42}" type="slidenum">
              <a:rPr lang="en-US" sz="1400" b="1" smtClean="0">
                <a:solidFill>
                  <a:srgbClr val="00629B"/>
                </a:solidFill>
              </a:rPr>
              <a:pPr/>
              <a:t>94</a:t>
            </a:fld>
            <a:endParaRPr lang="en-US" b="1" dirty="0">
              <a:solidFill>
                <a:srgbClr val="00629B"/>
              </a:solidFill>
            </a:endParaRPr>
          </a:p>
        </p:txBody>
      </p:sp>
    </p:spTree>
    <p:extLst>
      <p:ext uri="{BB962C8B-B14F-4D97-AF65-F5344CB8AC3E}">
        <p14:creationId xmlns:p14="http://schemas.microsoft.com/office/powerpoint/2010/main" val="17128194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F19302-9D49-7A4A-BCBD-213082E97BD8}"/>
              </a:ext>
            </a:extLst>
          </p:cNvPr>
          <p:cNvSpPr txBox="1"/>
          <p:nvPr/>
        </p:nvSpPr>
        <p:spPr>
          <a:xfrm>
            <a:off x="212380" y="2329962"/>
            <a:ext cx="2211224" cy="725711"/>
          </a:xfrm>
          <a:prstGeom prst="rect">
            <a:avLst/>
          </a:prstGeom>
          <a:noFill/>
        </p:spPr>
        <p:txBody>
          <a:bodyPr wrap="square" rtlCol="0">
            <a:spAutoFit/>
          </a:bodyPr>
          <a:lstStyle/>
          <a:p>
            <a:pPr>
              <a:lnSpc>
                <a:spcPts val="2360"/>
              </a:lnSpc>
            </a:pPr>
            <a:r>
              <a:rPr lang="en-US" sz="2800" b="1" dirty="0">
                <a:solidFill>
                  <a:schemeClr val="bg1"/>
                </a:solidFill>
                <a:latin typeface="Calibri" panose="020F0502020204030204" pitchFamily="34" charset="0"/>
                <a:cs typeface="Calibri" panose="020F0502020204030204" pitchFamily="34" charset="0"/>
              </a:rPr>
              <a:t>Learn more: ieee.org</a:t>
            </a:r>
          </a:p>
        </p:txBody>
      </p:sp>
      <p:pic>
        <p:nvPicPr>
          <p:cNvPr id="8" name="Picture 7">
            <a:extLst>
              <a:ext uri="{FF2B5EF4-FFF2-40B4-BE49-F238E27FC236}">
                <a16:creationId xmlns:a16="http://schemas.microsoft.com/office/drawing/2014/main" id="{FEB88D95-F41A-1E4C-919D-33C8E95D1068}"/>
              </a:ext>
            </a:extLst>
          </p:cNvPr>
          <p:cNvPicPr>
            <a:picLocks noChangeAspect="1"/>
          </p:cNvPicPr>
          <p:nvPr/>
        </p:nvPicPr>
        <p:blipFill>
          <a:blip r:embed="rId2"/>
          <a:stretch>
            <a:fillRect/>
          </a:stretch>
        </p:blipFill>
        <p:spPr>
          <a:xfrm>
            <a:off x="3662097" y="1771074"/>
            <a:ext cx="4867805" cy="2739551"/>
          </a:xfrm>
          <a:prstGeom prst="rect">
            <a:avLst/>
          </a:prstGeom>
        </p:spPr>
      </p:pic>
      <p:sp>
        <p:nvSpPr>
          <p:cNvPr id="2" name="Slide Number Placeholder 1">
            <a:extLst>
              <a:ext uri="{FF2B5EF4-FFF2-40B4-BE49-F238E27FC236}">
                <a16:creationId xmlns:a16="http://schemas.microsoft.com/office/drawing/2014/main" id="{97DFE809-7A17-4A4A-89EC-04A4F07F344F}"/>
              </a:ext>
            </a:extLst>
          </p:cNvPr>
          <p:cNvSpPr>
            <a:spLocks noGrp="1"/>
          </p:cNvSpPr>
          <p:nvPr>
            <p:ph type="sldNum" sz="quarter" idx="4"/>
          </p:nvPr>
        </p:nvSpPr>
        <p:spPr/>
        <p:txBody>
          <a:bodyPr/>
          <a:lstStyle/>
          <a:p>
            <a:fld id="{4CBC1898-768D-6640-8D80-B671286758A9}" type="slidenum">
              <a:rPr lang="en-US" smtClean="0"/>
              <a:pPr/>
              <a:t>95</a:t>
            </a:fld>
            <a:endParaRPr lang="en-US"/>
          </a:p>
        </p:txBody>
      </p:sp>
    </p:spTree>
    <p:extLst>
      <p:ext uri="{BB962C8B-B14F-4D97-AF65-F5344CB8AC3E}">
        <p14:creationId xmlns:p14="http://schemas.microsoft.com/office/powerpoint/2010/main" val="3547044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5765</TotalTime>
  <Words>12899</Words>
  <Application>Microsoft Macintosh PowerPoint</Application>
  <PresentationFormat>Widescreen</PresentationFormat>
  <Paragraphs>1727</Paragraphs>
  <Slides>95</Slides>
  <Notes>62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95</vt:i4>
      </vt:variant>
    </vt:vector>
  </HeadingPairs>
  <TitlesOfParts>
    <vt:vector size="107" baseType="lpstr">
      <vt:lpstr>Arial</vt:lpstr>
      <vt:lpstr>Calibri</vt:lpstr>
      <vt:lpstr>Calibri Light</vt:lpstr>
      <vt:lpstr>Calibri Regular</vt:lpstr>
      <vt:lpstr>Merriweather Sans</vt:lpstr>
      <vt:lpstr>Montserrat ExtraBold</vt:lpstr>
      <vt:lpstr>Noto Sans Symbols</vt:lpstr>
      <vt:lpstr>Open Sans</vt:lpstr>
      <vt:lpstr>System Font Regular</vt:lpstr>
      <vt:lpstr>Verdana</vt:lpstr>
      <vt:lpstr>Wingdings</vt:lpstr>
      <vt:lpstr>Office Theme</vt:lpstr>
      <vt:lpstr>PowerPoint Presentation</vt:lpstr>
      <vt:lpstr>What + If = IEEE </vt:lpstr>
      <vt:lpstr>The Fuel of IEEE: Mission &amp; Vision</vt:lpstr>
      <vt:lpstr>The Founding of IEEE</vt:lpstr>
      <vt:lpstr>The History of IEEE</vt:lpstr>
      <vt:lpstr>The IEEE Promise</vt:lpstr>
      <vt:lpstr>IEEE Today at a Glance</vt:lpstr>
      <vt:lpstr>Technical Expertise that is Broad and Deep</vt:lpstr>
      <vt:lpstr>Top Organizations Innovate with IEEE </vt:lpstr>
      <vt:lpstr>The World Benefits from IEEE Information</vt:lpstr>
      <vt:lpstr>Expanding Global Outreach </vt:lpstr>
      <vt:lpstr>Benefiting the Global Society</vt:lpstr>
      <vt:lpstr>Membership</vt:lpstr>
      <vt:lpstr>IEEE Members </vt:lpstr>
      <vt:lpstr>IEEE Membership By Region</vt:lpstr>
      <vt:lpstr>Benefits of Membership</vt:lpstr>
      <vt:lpstr>Member Resources: Technical Content</vt:lpstr>
      <vt:lpstr>Member Resources: Networking</vt:lpstr>
      <vt:lpstr>Member Resources: Education &amp; Career</vt:lpstr>
      <vt:lpstr>Member Resources: Local Activities</vt:lpstr>
      <vt:lpstr>Member Resources: Discounts</vt:lpstr>
      <vt:lpstr>Member Resources: Contribute to the Community</vt:lpstr>
      <vt:lpstr>Member Resources: IEEE App</vt:lpstr>
      <vt:lpstr>Communities</vt:lpstr>
      <vt:lpstr>Interaction is Key at IEEE</vt:lpstr>
      <vt:lpstr>IEEE Societies </vt:lpstr>
      <vt:lpstr>IEEE Technical Councils</vt:lpstr>
      <vt:lpstr>IEEE Future Directions</vt:lpstr>
      <vt:lpstr>IEEE Collabratec® | Discover, Connect, Collaborate</vt:lpstr>
      <vt:lpstr>IEEE Entrepreneurship</vt:lpstr>
      <vt:lpstr>IEEE Innovation Nation</vt:lpstr>
      <vt:lpstr>Local Communities</vt:lpstr>
      <vt:lpstr>Student Branches</vt:lpstr>
      <vt:lpstr>Conferences</vt:lpstr>
      <vt:lpstr>IEEE Conferences</vt:lpstr>
      <vt:lpstr>Popular Conferences</vt:lpstr>
      <vt:lpstr>Conference Proceedings</vt:lpstr>
      <vt:lpstr>IEEE Meetings, Conferences &amp; Events (MCE)</vt:lpstr>
      <vt:lpstr>Virtual Events Team</vt:lpstr>
      <vt:lpstr>Local Meetings and Events</vt:lpstr>
      <vt:lpstr>Publications</vt:lpstr>
      <vt:lpstr>IEEE Publications</vt:lpstr>
      <vt:lpstr>Why IEEE? </vt:lpstr>
      <vt:lpstr>IEEE Xplore® Digital Library</vt:lpstr>
      <vt:lpstr>IEEE Research Powers New Patents</vt:lpstr>
      <vt:lpstr>Improve ROI with Smarter Research</vt:lpstr>
      <vt:lpstr>Improve ROI: Benefits of using IEEE Xplore</vt:lpstr>
      <vt:lpstr>Why Publish with IEEE?</vt:lpstr>
      <vt:lpstr>Standards</vt:lpstr>
      <vt:lpstr>IEEE Standards Association (IEEE SA)</vt:lpstr>
      <vt:lpstr>IEEE Standards Association</vt:lpstr>
      <vt:lpstr>IEEE Standards in Real Life</vt:lpstr>
      <vt:lpstr>IEEE Standards in Real Life</vt:lpstr>
      <vt:lpstr>IEEE Standards in Real Life</vt:lpstr>
      <vt:lpstr>IEEE Standards in Real Life</vt:lpstr>
      <vt:lpstr>Participate in Standards Development</vt:lpstr>
      <vt:lpstr>IEEE SA Practices</vt:lpstr>
      <vt:lpstr>IEEE SA Program Portfolio</vt:lpstr>
      <vt:lpstr>Education</vt:lpstr>
      <vt:lpstr>IEEE Educational Programs and Resources</vt:lpstr>
      <vt:lpstr>Continuing Education: IEEE Learning Network</vt:lpstr>
      <vt:lpstr>Continuing Education: IEEE Learning Network</vt:lpstr>
      <vt:lpstr>Continuing Education: IEEE Society Resource Center</vt:lpstr>
      <vt:lpstr>Pre-University STEM Education Resources</vt:lpstr>
      <vt:lpstr>University Education Resources</vt:lpstr>
      <vt:lpstr>IEEE Educational Activities Board (EAB) Awards</vt:lpstr>
      <vt:lpstr>Career Resources</vt:lpstr>
      <vt:lpstr>IEEE Credentialing Program</vt:lpstr>
      <vt:lpstr>IEEE Job Site</vt:lpstr>
      <vt:lpstr>IEEE Mentoring Program</vt:lpstr>
      <vt:lpstr>More Career Resources from IEEE</vt:lpstr>
      <vt:lpstr>Humanitarian and Philanthropic Goals</vt:lpstr>
      <vt:lpstr>IEEE Foundation</vt:lpstr>
      <vt:lpstr>IEEE Humanitarian Activities Committee (HAC)</vt:lpstr>
      <vt:lpstr>IEEE Special Interest Group on Humanitarian Technology (SIGHT)</vt:lpstr>
      <vt:lpstr>IEEE New Initiatives Program </vt:lpstr>
      <vt:lpstr>IEEE Smart Village</vt:lpstr>
      <vt:lpstr>EPICS in IEEE</vt:lpstr>
      <vt:lpstr>IEEE REACH</vt:lpstr>
      <vt:lpstr>IEEE-HKN</vt:lpstr>
      <vt:lpstr>IEEE Power &amp; Energy Society Scholarship Plus Initiative</vt:lpstr>
      <vt:lpstr>IEEE-USA Community Outreach Initiative (the MOVE Project)</vt:lpstr>
      <vt:lpstr>IEEE Life Members Committee (LMC)</vt:lpstr>
      <vt:lpstr>IEEE History Center</vt:lpstr>
      <vt:lpstr>Awards</vt:lpstr>
      <vt:lpstr>IEEE Corporate Awards Programs</vt:lpstr>
      <vt:lpstr>IEEE Medals</vt:lpstr>
      <vt:lpstr>IEEE Recognitions &amp; Technical Fields Awards</vt:lpstr>
      <vt:lpstr>Industry Focus</vt:lpstr>
      <vt:lpstr>Value to Companies &amp; Workforces</vt:lpstr>
      <vt:lpstr>Research, Industry Trends, and News</vt:lpstr>
      <vt:lpstr>Career and Professional Development Resources</vt:lpstr>
      <vt:lpstr>Training for Industry Professionals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Leszczynski</dc:creator>
  <cp:lastModifiedBy>Microsoft Office User</cp:lastModifiedBy>
  <cp:revision>353</cp:revision>
  <dcterms:created xsi:type="dcterms:W3CDTF">2021-05-12T15:19:01Z</dcterms:created>
  <dcterms:modified xsi:type="dcterms:W3CDTF">2021-10-05T14:10:23Z</dcterms:modified>
</cp:coreProperties>
</file>